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5" r:id="rId5"/>
  </p:sldMasterIdLst>
  <p:notesMasterIdLst>
    <p:notesMasterId r:id="rId119"/>
  </p:notesMasterIdLst>
  <p:handoutMasterIdLst>
    <p:handoutMasterId r:id="rId120"/>
  </p:handoutMasterIdLst>
  <p:sldIdLst>
    <p:sldId id="272" r:id="rId6"/>
    <p:sldId id="952" r:id="rId7"/>
    <p:sldId id="953" r:id="rId8"/>
    <p:sldId id="905" r:id="rId9"/>
    <p:sldId id="971" r:id="rId10"/>
    <p:sldId id="972" r:id="rId11"/>
    <p:sldId id="973" r:id="rId12"/>
    <p:sldId id="974" r:id="rId13"/>
    <p:sldId id="975" r:id="rId14"/>
    <p:sldId id="976" r:id="rId15"/>
    <p:sldId id="977" r:id="rId16"/>
    <p:sldId id="978" r:id="rId17"/>
    <p:sldId id="979" r:id="rId18"/>
    <p:sldId id="980" r:id="rId19"/>
    <p:sldId id="981" r:id="rId20"/>
    <p:sldId id="982" r:id="rId21"/>
    <p:sldId id="983" r:id="rId22"/>
    <p:sldId id="984" r:id="rId23"/>
    <p:sldId id="985" r:id="rId24"/>
    <p:sldId id="986" r:id="rId25"/>
    <p:sldId id="987" r:id="rId26"/>
    <p:sldId id="988" r:id="rId27"/>
    <p:sldId id="989" r:id="rId28"/>
    <p:sldId id="990" r:id="rId29"/>
    <p:sldId id="991" r:id="rId30"/>
    <p:sldId id="992" r:id="rId31"/>
    <p:sldId id="993" r:id="rId32"/>
    <p:sldId id="994" r:id="rId33"/>
    <p:sldId id="995" r:id="rId34"/>
    <p:sldId id="996" r:id="rId35"/>
    <p:sldId id="997" r:id="rId36"/>
    <p:sldId id="998" r:id="rId37"/>
    <p:sldId id="999" r:id="rId38"/>
    <p:sldId id="1000" r:id="rId39"/>
    <p:sldId id="1001" r:id="rId40"/>
    <p:sldId id="1002" r:id="rId41"/>
    <p:sldId id="1003" r:id="rId42"/>
    <p:sldId id="1004" r:id="rId43"/>
    <p:sldId id="1005" r:id="rId44"/>
    <p:sldId id="1006" r:id="rId45"/>
    <p:sldId id="1007" r:id="rId46"/>
    <p:sldId id="1008" r:id="rId47"/>
    <p:sldId id="1009" r:id="rId48"/>
    <p:sldId id="1010" r:id="rId49"/>
    <p:sldId id="1011" r:id="rId50"/>
    <p:sldId id="1012" r:id="rId51"/>
    <p:sldId id="1013" r:id="rId52"/>
    <p:sldId id="1014" r:id="rId53"/>
    <p:sldId id="1015" r:id="rId54"/>
    <p:sldId id="1016" r:id="rId55"/>
    <p:sldId id="1017" r:id="rId56"/>
    <p:sldId id="1018" r:id="rId57"/>
    <p:sldId id="1019" r:id="rId58"/>
    <p:sldId id="1020" r:id="rId59"/>
    <p:sldId id="1021" r:id="rId60"/>
    <p:sldId id="1022" r:id="rId61"/>
    <p:sldId id="1023" r:id="rId62"/>
    <p:sldId id="1024" r:id="rId63"/>
    <p:sldId id="1025" r:id="rId64"/>
    <p:sldId id="1026" r:id="rId65"/>
    <p:sldId id="1027" r:id="rId66"/>
    <p:sldId id="1028" r:id="rId67"/>
    <p:sldId id="1029" r:id="rId68"/>
    <p:sldId id="1030" r:id="rId69"/>
    <p:sldId id="1031" r:id="rId70"/>
    <p:sldId id="1032" r:id="rId71"/>
    <p:sldId id="1033" r:id="rId72"/>
    <p:sldId id="1034" r:id="rId73"/>
    <p:sldId id="1035" r:id="rId74"/>
    <p:sldId id="1036" r:id="rId75"/>
    <p:sldId id="1037" r:id="rId76"/>
    <p:sldId id="1038" r:id="rId77"/>
    <p:sldId id="1039" r:id="rId78"/>
    <p:sldId id="1040" r:id="rId79"/>
    <p:sldId id="1041" r:id="rId80"/>
    <p:sldId id="1042" r:id="rId81"/>
    <p:sldId id="1043" r:id="rId82"/>
    <p:sldId id="1044" r:id="rId83"/>
    <p:sldId id="1045" r:id="rId84"/>
    <p:sldId id="1046" r:id="rId85"/>
    <p:sldId id="1047" r:id="rId86"/>
    <p:sldId id="1048" r:id="rId87"/>
    <p:sldId id="1049" r:id="rId88"/>
    <p:sldId id="1050" r:id="rId89"/>
    <p:sldId id="1051" r:id="rId90"/>
    <p:sldId id="1052" r:id="rId91"/>
    <p:sldId id="1053" r:id="rId92"/>
    <p:sldId id="1054" r:id="rId93"/>
    <p:sldId id="1055" r:id="rId94"/>
    <p:sldId id="1056" r:id="rId95"/>
    <p:sldId id="1057" r:id="rId96"/>
    <p:sldId id="1058" r:id="rId97"/>
    <p:sldId id="1059" r:id="rId98"/>
    <p:sldId id="1060" r:id="rId99"/>
    <p:sldId id="1061" r:id="rId100"/>
    <p:sldId id="1062" r:id="rId101"/>
    <p:sldId id="1063" r:id="rId102"/>
    <p:sldId id="1064" r:id="rId103"/>
    <p:sldId id="1065" r:id="rId104"/>
    <p:sldId id="1066" r:id="rId105"/>
    <p:sldId id="1078" r:id="rId106"/>
    <p:sldId id="1067" r:id="rId107"/>
    <p:sldId id="1068" r:id="rId108"/>
    <p:sldId id="1069" r:id="rId109"/>
    <p:sldId id="1070" r:id="rId110"/>
    <p:sldId id="1079" r:id="rId111"/>
    <p:sldId id="1080" r:id="rId112"/>
    <p:sldId id="1081" r:id="rId113"/>
    <p:sldId id="1083" r:id="rId114"/>
    <p:sldId id="1074" r:id="rId115"/>
    <p:sldId id="1075" r:id="rId116"/>
    <p:sldId id="1076" r:id="rId117"/>
    <p:sldId id="1077" r:id="rId118"/>
  </p:sldIdLst>
  <p:sldSz cx="9144000" cy="6858000" type="screen4x3"/>
  <p:notesSz cx="6797675" cy="9926638"/>
  <p:defaultTextStyle>
    <a:defPPr>
      <a:defRPr lang="ru-RU"/>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1A82A6"/>
    <a:srgbClr val="7FD1EF"/>
    <a:srgbClr val="E99C11"/>
    <a:srgbClr val="1689B2"/>
    <a:srgbClr val="F3C063"/>
    <a:srgbClr val="464648"/>
    <a:srgbClr val="006699"/>
    <a:srgbClr val="3E788A"/>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79" autoAdjust="0"/>
    <p:restoredTop sz="81395" autoAdjust="0"/>
  </p:normalViewPr>
  <p:slideViewPr>
    <p:cSldViewPr>
      <p:cViewPr>
        <p:scale>
          <a:sx n="75" d="100"/>
          <a:sy n="75" d="100"/>
        </p:scale>
        <p:origin x="3331" y="11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ru-RU"/>
          </a:p>
        </p:txBody>
      </p:sp>
      <p:sp>
        <p:nvSpPr>
          <p:cNvPr id="27651"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ru-RU"/>
          </a:p>
        </p:txBody>
      </p:sp>
      <p:sp>
        <p:nvSpPr>
          <p:cNvPr id="2765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ru-RU"/>
          </a:p>
        </p:txBody>
      </p:sp>
      <p:sp>
        <p:nvSpPr>
          <p:cNvPr id="27653"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B47ADB61-49C2-4916-B6A7-88E24BACF393}" type="slidenum">
              <a:rPr lang="ru-RU"/>
              <a:pPr>
                <a:defRPr/>
              </a:pPr>
              <a:t>‹#›</a:t>
            </a:fld>
            <a:endParaRPr lang="ru-RU"/>
          </a:p>
        </p:txBody>
      </p:sp>
    </p:spTree>
    <p:extLst>
      <p:ext uri="{BB962C8B-B14F-4D97-AF65-F5344CB8AC3E}">
        <p14:creationId xmlns:p14="http://schemas.microsoft.com/office/powerpoint/2010/main" val="41666296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charset="0"/>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charset="0"/>
              </a:defRPr>
            </a:lvl1pPr>
          </a:lstStyle>
          <a:p>
            <a:pPr>
              <a:defRPr/>
            </a:pPr>
            <a:fld id="{F994AEF1-71AE-4B75-A31D-2B63D0C20C6B}" type="datetimeFigureOut">
              <a:rPr lang="ru-RU"/>
              <a:pPr>
                <a:defRPr/>
              </a:pPr>
              <a:t>12.08.2016</a:t>
            </a:fld>
            <a:endParaRPr lang="ru-RU"/>
          </a:p>
        </p:txBody>
      </p:sp>
      <p:sp>
        <p:nvSpPr>
          <p:cNvPr id="4" name="Образ слайда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atin typeface="Arial" charset="0"/>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atin typeface="Arial" charset="0"/>
              </a:defRPr>
            </a:lvl1pPr>
          </a:lstStyle>
          <a:p>
            <a:pPr>
              <a:defRPr/>
            </a:pPr>
            <a:fld id="{9E506037-FBB5-413C-8F67-B82CA07B4307}" type="slidenum">
              <a:rPr lang="ru-RU"/>
              <a:pPr>
                <a:defRPr/>
              </a:pPr>
              <a:t>‹#›</a:t>
            </a:fld>
            <a:endParaRPr lang="ru-RU"/>
          </a:p>
        </p:txBody>
      </p:sp>
    </p:spTree>
    <p:extLst>
      <p:ext uri="{BB962C8B-B14F-4D97-AF65-F5344CB8AC3E}">
        <p14:creationId xmlns:p14="http://schemas.microsoft.com/office/powerpoint/2010/main" val="3125581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911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D91E66D4-2A96-40E2-9270-73E9BB2939E4}" type="slidenum">
              <a:rPr lang="ru-RU" sz="1200" smtClean="0"/>
              <a:pPr eaLnBrk="1" hangingPunct="1"/>
              <a:t>1</a:t>
            </a:fld>
            <a:endParaRPr lang="ru-RU" sz="1200"/>
          </a:p>
        </p:txBody>
      </p:sp>
    </p:spTree>
    <p:extLst>
      <p:ext uri="{BB962C8B-B14F-4D97-AF65-F5344CB8AC3E}">
        <p14:creationId xmlns:p14="http://schemas.microsoft.com/office/powerpoint/2010/main" val="3930247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a:latin typeface="Arial" charset="0"/>
              </a:rPr>
              <a:t>Существует две возможности входа в подсистему:</a:t>
            </a:r>
          </a:p>
          <a:p>
            <a:pPr marL="228600" indent="-228600">
              <a:buFontTx/>
              <a:buAutoNum type="arabicParenR"/>
            </a:pPr>
            <a:r>
              <a:rPr lang="ru-RU" dirty="0">
                <a:latin typeface="Arial" charset="0"/>
              </a:rPr>
              <a:t> Простой вход</a:t>
            </a:r>
          </a:p>
          <a:p>
            <a:pPr marL="228600" indent="-228600">
              <a:buFontTx/>
              <a:buAutoNum type="arabicParenR"/>
            </a:pPr>
            <a:r>
              <a:rPr lang="ru-RU" dirty="0">
                <a:latin typeface="Arial" charset="0"/>
              </a:rPr>
              <a:t> Вход по сертификату</a:t>
            </a:r>
          </a:p>
          <a:p>
            <a:pPr marL="228600" indent="-228600">
              <a:buFontTx/>
              <a:buAutoNum type="arabicParenR"/>
            </a:pPr>
            <a:endParaRPr lang="ru-RU" dirty="0">
              <a:latin typeface="Arial" charset="0"/>
            </a:endParaRPr>
          </a:p>
          <a:p>
            <a:pPr marL="228600" indent="-228600"/>
            <a:r>
              <a:rPr lang="ru-RU" dirty="0">
                <a:latin typeface="Arial" charset="0"/>
              </a:rPr>
              <a:t>Рассмотрим простой вход в подсистему:</a:t>
            </a:r>
          </a:p>
          <a:p>
            <a:pPr marL="228600" indent="-228600"/>
            <a:endParaRPr lang="ru-RU" dirty="0">
              <a:latin typeface="Arial" charset="0"/>
            </a:endParaRPr>
          </a:p>
          <a:p>
            <a:pPr marL="228600" indent="-228600"/>
            <a:r>
              <a:rPr lang="ru-RU" dirty="0">
                <a:latin typeface="Arial" charset="0"/>
              </a:rPr>
              <a:t>В поле </a:t>
            </a:r>
            <a:r>
              <a:rPr lang="ru-RU" b="1" dirty="0">
                <a:latin typeface="Arial" charset="0"/>
              </a:rPr>
              <a:t>Логин </a:t>
            </a:r>
            <a:r>
              <a:rPr lang="ru-RU" dirty="0"/>
              <a:t>вводится</a:t>
            </a:r>
            <a:r>
              <a:rPr lang="ru-RU" dirty="0">
                <a:latin typeface="Arial" charset="0"/>
              </a:rPr>
              <a:t> уникальное имя пользователя в подсистеме.</a:t>
            </a:r>
          </a:p>
          <a:p>
            <a:pPr marL="228600" indent="-228600"/>
            <a:r>
              <a:rPr lang="ru-RU" dirty="0">
                <a:latin typeface="Arial" charset="0"/>
              </a:rPr>
              <a:t>В поле </a:t>
            </a:r>
            <a:r>
              <a:rPr lang="ru-RU" b="1" dirty="0">
                <a:latin typeface="Arial" charset="0"/>
              </a:rPr>
              <a:t>Пароль </a:t>
            </a:r>
            <a:r>
              <a:rPr lang="ru-RU" dirty="0"/>
              <a:t>вводится</a:t>
            </a:r>
            <a:r>
              <a:rPr lang="ru-RU" dirty="0">
                <a:latin typeface="Arial" charset="0"/>
              </a:rPr>
              <a:t> персональный пароль пользователя.</a:t>
            </a:r>
          </a:p>
          <a:p>
            <a:pPr marL="228600" indent="-228600" eaLnBrk="1" hangingPunct="1">
              <a:spcBef>
                <a:spcPct val="0"/>
              </a:spcBef>
            </a:pPr>
            <a:r>
              <a:rPr lang="ru-RU" dirty="0"/>
              <a:t>Для входа в подсистему нажмите кнопку </a:t>
            </a:r>
            <a:r>
              <a:rPr lang="ru-RU" b="1" dirty="0"/>
              <a:t>Войти</a:t>
            </a:r>
            <a:r>
              <a:rPr lang="ru-RU" b="0" dirty="0"/>
              <a:t>.</a:t>
            </a:r>
            <a:endParaRPr lang="ru-RU" dirty="0"/>
          </a:p>
          <a:p>
            <a:pPr marL="228600" indent="-228600" eaLnBrk="1" hangingPunct="1">
              <a:spcBef>
                <a:spcPct val="0"/>
              </a:spcBef>
            </a:pPr>
            <a:endParaRPr lang="ru-RU" dirty="0">
              <a:latin typeface="Arial" charset="0"/>
            </a:endParaRPr>
          </a:p>
          <a:p>
            <a:pPr marL="228600" indent="-228600" eaLnBrk="1" hangingPunct="1">
              <a:spcBef>
                <a:spcPct val="0"/>
              </a:spcBef>
            </a:pPr>
            <a:r>
              <a:rPr lang="ru-RU" dirty="0">
                <a:latin typeface="Arial" charset="0"/>
              </a:rPr>
              <a:t>При успешной авторизации, по умолчанию произойдет переход в основную часть РГУ в раздел «Мои задачи».</a:t>
            </a:r>
          </a:p>
        </p:txBody>
      </p:sp>
    </p:spTree>
    <p:extLst>
      <p:ext uri="{BB962C8B-B14F-4D97-AF65-F5344CB8AC3E}">
        <p14:creationId xmlns:p14="http://schemas.microsoft.com/office/powerpoint/2010/main" val="16219033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457200" indent="-457200"/>
            <a:r>
              <a:rPr lang="ru-RU" dirty="0"/>
              <a:t>После того, как оператор создает объект (услугу, организацию) в реестре, объект переходит в состояние «Новый». В таблице приведено описание жизненного цикла нового объекта от состояния «Новый» до публикации или удаления объекта.</a:t>
            </a:r>
          </a:p>
          <a:p>
            <a:pPr marL="457200" indent="-457200"/>
            <a:r>
              <a:rPr lang="ru-RU" dirty="0"/>
              <a:t>В столбцах указаны роли пользователей реестра и доступные для них действия, а в строках – статусы объектов. Стрелками указано, в результате какого действия и как меняется статус объекта. Синие стрелки – основной путь объекта, от создания до публикации. Оранжевые – отказы в согласовании объекта со стороны Редактора или публикатора. При этом объект возвращается оператору на доработку. Сиреневые стрелки – повторная передача доработанного объекта на согласование. Красные стрелки – удаление объекта.</a:t>
            </a:r>
          </a:p>
          <a:p>
            <a:pPr marL="457200" indent="-457200"/>
            <a:r>
              <a:rPr lang="ru-RU" dirty="0"/>
              <a:t>Жизненный цикл нового объекта завершается либо публикацией на портале, либо удалением.</a:t>
            </a:r>
          </a:p>
          <a:p>
            <a:pPr marL="457200" indent="-457200"/>
            <a:endParaRPr lang="ru-RU" dirty="0"/>
          </a:p>
          <a:p>
            <a:pPr marL="457200" indent="-457200"/>
            <a:r>
              <a:rPr lang="ru-RU" dirty="0"/>
              <a:t>Рассмотрим жизненный цикл согласования изменений уже опубликованного объекта.</a:t>
            </a:r>
          </a:p>
          <a:p>
            <a:r>
              <a:rPr lang="ru-RU" dirty="0"/>
              <a:t>Если возникает необходимость внесения изменений в уже опубликованный объект, то Редактор переводит его в состояние «Опубликован,</a:t>
            </a:r>
            <a:r>
              <a:rPr lang="ru-RU" baseline="0" dirty="0"/>
              <a:t> в</a:t>
            </a:r>
            <a:r>
              <a:rPr lang="ru-RU" dirty="0"/>
              <a:t>носятся изменения». В таблице приведено описание жизненного цикла опубликованного объекта от состояния «Опубликован,</a:t>
            </a:r>
            <a:r>
              <a:rPr lang="ru-RU" baseline="0" dirty="0"/>
              <a:t> в</a:t>
            </a:r>
            <a:r>
              <a:rPr lang="ru-RU" dirty="0"/>
              <a:t>носятся изменения» до публикации измененного объекта, возврата к опубликованной версии или запроса на удаление опубликованного объекта.</a:t>
            </a:r>
          </a:p>
          <a:p>
            <a:endParaRPr lang="ru-RU" dirty="0"/>
          </a:p>
          <a:p>
            <a:r>
              <a:rPr lang="ru-RU" dirty="0"/>
              <a:t>Основное отличие жизненного цикла ранее публиковавшегося объекта от нового:</a:t>
            </a:r>
          </a:p>
          <a:p>
            <a:pPr>
              <a:buFontTx/>
              <a:buChar char="•"/>
            </a:pPr>
            <a:r>
              <a:rPr lang="ru-RU" dirty="0"/>
              <a:t> большее количестве согласований удаления (удаление объекта должен подтвердить Публикатор)</a:t>
            </a:r>
          </a:p>
          <a:p>
            <a:pPr>
              <a:buFontTx/>
              <a:buChar char="•"/>
            </a:pPr>
            <a:r>
              <a:rPr lang="ru-RU" dirty="0"/>
              <a:t> возможность отмены сделанных изменений (объект в реестре возвращается к тому состоянию, которое у него было в момент последней публикации на портале)</a:t>
            </a:r>
          </a:p>
          <a:p>
            <a:pPr>
              <a:buFontTx/>
              <a:buChar char="•"/>
            </a:pPr>
            <a:endParaRPr lang="ru-RU" dirty="0"/>
          </a:p>
          <a:p>
            <a:r>
              <a:rPr lang="ru-RU" dirty="0"/>
              <a:t>В остальном жизненный цикл опубликованного объекта аналогичен новому.</a:t>
            </a:r>
          </a:p>
          <a:p>
            <a:pPr marL="457200" indent="-457200"/>
            <a:endParaRPr lang="ru-RU" dirty="0"/>
          </a:p>
        </p:txBody>
      </p:sp>
    </p:spTree>
    <p:extLst>
      <p:ext uri="{BB962C8B-B14F-4D97-AF65-F5344CB8AC3E}">
        <p14:creationId xmlns:p14="http://schemas.microsoft.com/office/powerpoint/2010/main" val="21297246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47650" indent="-247650"/>
            <a:r>
              <a:rPr lang="ru-RU" dirty="0">
                <a:latin typeface="Arial" charset="0"/>
              </a:rPr>
              <a:t>Рассмотрим возможности оператора Реестра.</a:t>
            </a:r>
          </a:p>
          <a:p>
            <a:pPr marL="247650" indent="-247650"/>
            <a:endParaRPr lang="ru-RU" dirty="0">
              <a:latin typeface="Arial" charset="0"/>
            </a:endParaRPr>
          </a:p>
          <a:p>
            <a:pPr marL="247650" indent="-247650"/>
            <a:r>
              <a:rPr lang="ru-RU" dirty="0">
                <a:latin typeface="Arial" charset="0"/>
              </a:rPr>
              <a:t>Объекты (услуги и госорганы) создаются оператором системы, и получают статус «Новый». </a:t>
            </a:r>
          </a:p>
          <a:p>
            <a:pPr marL="247650" indent="-247650"/>
            <a:r>
              <a:rPr lang="ru-RU" dirty="0"/>
              <a:t>Оператор работает с объектами </a:t>
            </a:r>
            <a:r>
              <a:rPr lang="ru-RU" sz="1200" dirty="0"/>
              <a:t>«Новый», «Восстановлен», «Не согласован», «Не согласован в вышестоящем ведомстве», «Отказ в публикации», «Опубликован, вносятся изменения», «Опубликован, изменения отклонены», «Опубликован, изменения отклонены в вышестоящем ведомстве», «Отказ в публикации изменений», «Снять с публикации». </a:t>
            </a:r>
            <a:r>
              <a:rPr lang="ru-RU" dirty="0"/>
              <a:t> </a:t>
            </a:r>
          </a:p>
          <a:p>
            <a:pPr marL="247650" indent="-247650"/>
            <a:r>
              <a:rPr lang="ru-RU" dirty="0"/>
              <a:t>Оператор может:</a:t>
            </a:r>
          </a:p>
          <a:p>
            <a:pPr lvl="1" indent="-277813">
              <a:buFontTx/>
              <a:buChar char="•"/>
            </a:pPr>
            <a:r>
              <a:rPr lang="ru-RU" sz="1200" b="1" dirty="0"/>
              <a:t> Для объектов в статусе «Новый»:</a:t>
            </a:r>
            <a:endParaRPr lang="en-US" sz="1200" b="1" dirty="0"/>
          </a:p>
          <a:p>
            <a:pPr lvl="1"/>
            <a:r>
              <a:rPr lang="en-US" sz="1200" dirty="0"/>
              <a:t>	</a:t>
            </a:r>
            <a:r>
              <a:rPr lang="ru-RU" sz="1200" dirty="0"/>
              <a:t>Редактировать и сохранить объект (Новый).</a:t>
            </a:r>
            <a:endParaRPr lang="en-US" sz="1200" dirty="0"/>
          </a:p>
          <a:p>
            <a:pPr lvl="1"/>
            <a:r>
              <a:rPr lang="en-US" sz="1200" dirty="0"/>
              <a:t>	</a:t>
            </a:r>
            <a:r>
              <a:rPr lang="ru-RU" sz="1200" dirty="0"/>
              <a:t>Отправить объект на согласование редактору (На внутреннем согласовании).</a:t>
            </a:r>
          </a:p>
          <a:p>
            <a:pPr lvl="1"/>
            <a:r>
              <a:rPr lang="ru-RU" sz="1200" dirty="0"/>
              <a:t>	Удалить объект (Удален новый). </a:t>
            </a:r>
          </a:p>
          <a:p>
            <a:pPr lvl="1" indent="-277813">
              <a:buFontTx/>
              <a:buChar char="•"/>
            </a:pPr>
            <a:r>
              <a:rPr lang="ru-RU" sz="1200" b="1" dirty="0"/>
              <a:t>Для объектов в статусе «Восстановлен»:</a:t>
            </a:r>
            <a:endParaRPr lang="en-US" sz="1200" b="1" dirty="0"/>
          </a:p>
          <a:p>
            <a:pPr lvl="1"/>
            <a:r>
              <a:rPr lang="en-US" sz="1200" dirty="0"/>
              <a:t>	</a:t>
            </a:r>
            <a:r>
              <a:rPr lang="ru-RU" sz="1200" dirty="0"/>
              <a:t>Редактировать и сохранить объект (Новый).</a:t>
            </a:r>
            <a:endParaRPr lang="en-US" sz="1200" dirty="0"/>
          </a:p>
          <a:p>
            <a:pPr lvl="1"/>
            <a:r>
              <a:rPr lang="en-US" sz="1200" dirty="0"/>
              <a:t>	</a:t>
            </a:r>
            <a:r>
              <a:rPr lang="ru-RU" sz="1200" dirty="0"/>
              <a:t>Отправить объект на согласование редактору (На внутреннем согласовании).</a:t>
            </a:r>
          </a:p>
          <a:p>
            <a:pPr lvl="1"/>
            <a:r>
              <a:rPr lang="ru-RU" sz="1200" dirty="0"/>
              <a:t>	Удалить объект (Удален).</a:t>
            </a:r>
          </a:p>
          <a:p>
            <a:pPr lvl="1"/>
            <a:endParaRPr lang="ru-RU" dirty="0"/>
          </a:p>
          <a:p>
            <a:pPr marL="247650" indent="-247650"/>
            <a:r>
              <a:rPr lang="ru-RU" dirty="0"/>
              <a:t>Продолжение на следующем слайде.</a:t>
            </a:r>
          </a:p>
        </p:txBody>
      </p:sp>
    </p:spTree>
    <p:extLst>
      <p:ext uri="{BB962C8B-B14F-4D97-AF65-F5344CB8AC3E}">
        <p14:creationId xmlns:p14="http://schemas.microsoft.com/office/powerpoint/2010/main" val="8495703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47650" indent="-247650"/>
            <a:r>
              <a:rPr lang="ru-RU" dirty="0">
                <a:latin typeface="Arial" charset="0"/>
              </a:rPr>
              <a:t>Рассмотрим возможности оператора Реестра.</a:t>
            </a:r>
          </a:p>
          <a:p>
            <a:pPr marL="247650" indent="-247650"/>
            <a:endParaRPr lang="ru-RU" dirty="0">
              <a:latin typeface="Arial" charset="0"/>
            </a:endParaRPr>
          </a:p>
          <a:p>
            <a:pPr marL="247650" indent="-247650"/>
            <a:r>
              <a:rPr lang="ru-RU" dirty="0">
                <a:latin typeface="Arial" charset="0"/>
              </a:rPr>
              <a:t>Объекты (услуги и госорганы) создаются оператором системы, и получают статус «Новый». </a:t>
            </a:r>
          </a:p>
          <a:p>
            <a:pPr marL="247650" indent="-247650"/>
            <a:r>
              <a:rPr lang="ru-RU" dirty="0"/>
              <a:t>Оператор работает с объектами </a:t>
            </a:r>
            <a:r>
              <a:rPr lang="ru-RU" sz="1200" dirty="0"/>
              <a:t>«Новый», «Восстановлен», «Не согласован», «Не согласован в вышестоящем ведомстве», «Отказ в публикации», «Опубликован, вносятся изменения», «Опубликован, изменения отклонены», «Опубликован, изменения отклонены в вышестоящем ведомстве», «Отказ в публикации изменений», «Снять с публикации». </a:t>
            </a:r>
            <a:r>
              <a:rPr lang="ru-RU" dirty="0"/>
              <a:t> </a:t>
            </a:r>
          </a:p>
          <a:p>
            <a:pPr marL="247650" indent="-247650"/>
            <a:r>
              <a:rPr lang="ru-RU" dirty="0"/>
              <a:t>Оператор может:</a:t>
            </a:r>
          </a:p>
          <a:p>
            <a:pPr lvl="1" indent="-277813">
              <a:buFontTx/>
              <a:buChar char="•"/>
            </a:pPr>
            <a:r>
              <a:rPr lang="ru-RU" sz="1200" b="1" dirty="0"/>
              <a:t> Для объектов в статусе «Новый»:</a:t>
            </a:r>
            <a:endParaRPr lang="en-US" sz="1200" b="1" dirty="0"/>
          </a:p>
          <a:p>
            <a:pPr lvl="1"/>
            <a:r>
              <a:rPr lang="en-US" sz="1200" dirty="0"/>
              <a:t>	</a:t>
            </a:r>
            <a:r>
              <a:rPr lang="ru-RU" sz="1200" dirty="0"/>
              <a:t>Редактировать и сохранить объект (Новый).</a:t>
            </a:r>
            <a:endParaRPr lang="en-US" sz="1200" dirty="0"/>
          </a:p>
          <a:p>
            <a:pPr lvl="1"/>
            <a:r>
              <a:rPr lang="en-US" sz="1200" dirty="0"/>
              <a:t>	</a:t>
            </a:r>
            <a:r>
              <a:rPr lang="ru-RU" sz="1200" dirty="0"/>
              <a:t>Отправить объект на согласование редактору (На внутреннем согласовании).</a:t>
            </a:r>
          </a:p>
          <a:p>
            <a:pPr lvl="1"/>
            <a:r>
              <a:rPr lang="ru-RU" sz="1200" dirty="0"/>
              <a:t>	Удалить объект (Удален новый). </a:t>
            </a:r>
          </a:p>
          <a:p>
            <a:pPr lvl="1" indent="-277813">
              <a:buFontTx/>
              <a:buChar char="•"/>
            </a:pPr>
            <a:r>
              <a:rPr lang="ru-RU" sz="1200" b="1" dirty="0"/>
              <a:t>Для объектов в статусе «Восстановлен»:</a:t>
            </a:r>
            <a:endParaRPr lang="en-US" sz="1200" b="1" dirty="0"/>
          </a:p>
          <a:p>
            <a:pPr lvl="1"/>
            <a:r>
              <a:rPr lang="en-US" sz="1200" dirty="0"/>
              <a:t>	</a:t>
            </a:r>
            <a:r>
              <a:rPr lang="ru-RU" sz="1200" dirty="0"/>
              <a:t>Редактировать и сохранить объект (Новый).</a:t>
            </a:r>
            <a:endParaRPr lang="en-US" sz="1200" dirty="0"/>
          </a:p>
          <a:p>
            <a:pPr lvl="1"/>
            <a:r>
              <a:rPr lang="en-US" sz="1200" dirty="0"/>
              <a:t>	</a:t>
            </a:r>
            <a:r>
              <a:rPr lang="ru-RU" sz="1200" dirty="0"/>
              <a:t>Отправить объект на согласование редактору (На внутреннем согласовании).</a:t>
            </a:r>
          </a:p>
          <a:p>
            <a:pPr lvl="1"/>
            <a:r>
              <a:rPr lang="ru-RU" sz="1200" dirty="0"/>
              <a:t>	Удалить объект (Удален).</a:t>
            </a:r>
          </a:p>
          <a:p>
            <a:pPr lvl="1"/>
            <a:endParaRPr lang="ru-RU" dirty="0"/>
          </a:p>
          <a:p>
            <a:pPr marL="247650" indent="-247650"/>
            <a:r>
              <a:rPr lang="ru-RU" dirty="0"/>
              <a:t>Продолжение на следующем слайде.</a:t>
            </a:r>
          </a:p>
        </p:txBody>
      </p:sp>
    </p:spTree>
    <p:extLst>
      <p:ext uri="{BB962C8B-B14F-4D97-AF65-F5344CB8AC3E}">
        <p14:creationId xmlns:p14="http://schemas.microsoft.com/office/powerpoint/2010/main" val="20384084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lvl="1" indent="-277813">
              <a:buFontTx/>
              <a:buChar char="•"/>
            </a:pPr>
            <a:r>
              <a:rPr lang="ru-RU" sz="1800" dirty="0" smtClean="0"/>
              <a:t> </a:t>
            </a:r>
            <a:r>
              <a:rPr lang="ru-RU" sz="1800" b="1" dirty="0" smtClean="0"/>
              <a:t>Для объектов в статусе «Не согласован»:</a:t>
            </a:r>
            <a:endParaRPr lang="en-US" sz="1800" b="1" dirty="0" smtClean="0"/>
          </a:p>
          <a:p>
            <a:pPr lvl="2"/>
            <a:r>
              <a:rPr lang="ru-RU" sz="1800" dirty="0" smtClean="0"/>
              <a:t>Редактировать и сохранить объект (Не согласован).</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«Не согласован в вышестоящем ведомстве»:</a:t>
            </a:r>
            <a:endParaRPr lang="en-US" sz="1800" b="1" dirty="0" smtClean="0"/>
          </a:p>
          <a:p>
            <a:pPr lvl="2"/>
            <a:r>
              <a:rPr lang="ru-RU" sz="1800" dirty="0" smtClean="0"/>
              <a:t>Редактировать и сохранить объект (Не согласован в вышестоящем ведомстве).</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lvl="1" indent="-277813">
              <a:buFontTx/>
              <a:buChar char="•"/>
            </a:pPr>
            <a:r>
              <a:rPr lang="ru-RU" sz="1800" dirty="0" smtClean="0"/>
              <a:t> </a:t>
            </a:r>
            <a:r>
              <a:rPr lang="ru-RU" sz="1800" b="1" dirty="0" smtClean="0"/>
              <a:t>Для объектов в статусе «Отказ в публикации»:</a:t>
            </a:r>
            <a:endParaRPr lang="en-US" sz="1800" b="1" dirty="0" smtClean="0"/>
          </a:p>
          <a:p>
            <a:pPr lvl="2"/>
            <a:r>
              <a:rPr lang="ru-RU" sz="1800" dirty="0" smtClean="0"/>
              <a:t>Редактировать и сохранить объект (Отказ в публикации).</a:t>
            </a:r>
            <a:endParaRPr lang="en-US" sz="1800" dirty="0" smtClean="0"/>
          </a:p>
          <a:p>
            <a:pPr lvl="2"/>
            <a:r>
              <a:rPr lang="ru-RU" sz="1800" dirty="0" smtClean="0"/>
              <a:t>Отправить объект на согласование редактору (На внутреннем согласовании).</a:t>
            </a:r>
          </a:p>
          <a:p>
            <a:pPr lvl="2"/>
            <a:r>
              <a:rPr lang="ru-RU" sz="1800" dirty="0" smtClean="0"/>
              <a:t>Удалить объект (Удален новый).</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32045207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lvl="1" indent="-277813">
              <a:buFontTx/>
              <a:buChar char="•"/>
            </a:pPr>
            <a:r>
              <a:rPr lang="ru-RU" sz="1800" b="1" dirty="0" smtClean="0"/>
              <a:t>Для объектов в статусе «Опубликован, вносятся изменения»:</a:t>
            </a:r>
          </a:p>
          <a:p>
            <a:pPr lvl="2"/>
            <a:r>
              <a:rPr lang="ru-RU" sz="1800" dirty="0" smtClean="0"/>
              <a:t>Редактировать и сохранить объект (Опубликован, вносятся изменения).</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lvl="1" indent="-285750">
              <a:buFontTx/>
              <a:buChar char="•"/>
            </a:pPr>
            <a:r>
              <a:rPr lang="ru-RU" sz="1800" b="1" dirty="0" smtClean="0"/>
              <a:t>Для объектов в статусе «Опубликован, изменения отклонены в вышестоящем ведомстве»:</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 в вышестоящем ведомстве).</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40738752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lvl="1" indent="-277813">
              <a:buFontTx/>
              <a:buChar char="•"/>
            </a:pPr>
            <a:r>
              <a:rPr lang="ru-RU" sz="1800" b="1" dirty="0" smtClean="0"/>
              <a:t>Для объектов в статусе «Опубликован, вносятся изменения»:</a:t>
            </a:r>
          </a:p>
          <a:p>
            <a:pPr lvl="2"/>
            <a:r>
              <a:rPr lang="ru-RU" sz="1800" dirty="0" smtClean="0"/>
              <a:t>Редактировать и сохранить объект (Опубликован, вносятся изменения).</a:t>
            </a:r>
          </a:p>
          <a:p>
            <a:pPr lvl="2"/>
            <a:r>
              <a:rPr lang="ru-RU" sz="1800" dirty="0" smtClean="0"/>
              <a:t>Отправить объект на согласование редактору (Опубликован, изменения на внутреннем согласовании).</a:t>
            </a:r>
          </a:p>
          <a:p>
            <a:pPr lvl="2"/>
            <a:r>
              <a:rPr lang="ru-RU" sz="1800" dirty="0" smtClean="0"/>
              <a:t>Удалить объект (На удалении).</a:t>
            </a:r>
          </a:p>
          <a:p>
            <a:pPr lvl="1" indent="-285750">
              <a:buFontTx/>
              <a:buChar char="•"/>
            </a:pPr>
            <a:r>
              <a:rPr lang="ru-RU" sz="1800" b="1" dirty="0" smtClean="0"/>
              <a:t>Для объектов в статусе «Опубликован, изменения отклонены»:</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lvl="1" indent="-285750">
              <a:buFontTx/>
              <a:buChar char="•"/>
            </a:pPr>
            <a:r>
              <a:rPr lang="ru-RU" sz="1800" b="1" dirty="0" smtClean="0"/>
              <a:t>Для объектов в статусе «Опубликован, изменения отклонены в вышестоящем ведомстве»:</a:t>
            </a:r>
            <a:endParaRPr lang="en-US" sz="1800" b="1" dirty="0" smtClean="0"/>
          </a:p>
          <a:p>
            <a:pPr marL="893763" lvl="1"/>
            <a:r>
              <a:rPr lang="en-US" sz="1800" dirty="0" smtClean="0"/>
              <a:t>	</a:t>
            </a:r>
            <a:r>
              <a:rPr lang="ru-RU" sz="1800" dirty="0" smtClean="0"/>
              <a:t>Редактировать и сохранить объект (Опубликован, изменения отклонены в вышестоящем ведомстве).</a:t>
            </a:r>
            <a:endParaRPr lang="en-US" sz="1800" dirty="0" smtClean="0"/>
          </a:p>
          <a:p>
            <a:pPr marL="893763" lvl="1"/>
            <a:r>
              <a:rPr lang="en-US" sz="1800" dirty="0" smtClean="0"/>
              <a:t>	</a:t>
            </a:r>
            <a:r>
              <a:rPr lang="ru-RU" sz="1800" dirty="0" smtClean="0"/>
              <a:t>Отправить объект на согласование редактору (Опубликован, изменения на внутреннем согласовании).</a:t>
            </a:r>
          </a:p>
          <a:p>
            <a:pPr marL="893763" lvl="1"/>
            <a:r>
              <a:rPr lang="ru-RU" sz="1800" dirty="0" smtClean="0"/>
              <a:t>	Удалить объект (На удалении).</a:t>
            </a:r>
          </a:p>
          <a:p>
            <a:pPr marL="247650" indent="-247650"/>
            <a:endParaRPr lang="ru-RU" dirty="0" smtClean="0"/>
          </a:p>
          <a:p>
            <a:pPr marL="247650" indent="-247650"/>
            <a:r>
              <a:rPr lang="ru-RU" dirty="0" smtClean="0"/>
              <a:t>Продолжение на следующем слайде.</a:t>
            </a:r>
          </a:p>
        </p:txBody>
      </p:sp>
    </p:spTree>
    <p:extLst>
      <p:ext uri="{BB962C8B-B14F-4D97-AF65-F5344CB8AC3E}">
        <p14:creationId xmlns:p14="http://schemas.microsoft.com/office/powerpoint/2010/main" val="34284950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247650" indent="-247650"/>
            <a:r>
              <a:rPr lang="ru-RU" sz="1000" dirty="0"/>
              <a:t>Редактор – наиболее ответственная роль Реестра. Он определяет, достаточно ли качественно описан объект в реестре, и при необходимости отправляет его на доработку оператору. Он же принимает решение о том, что уже опубликованный объект должен быть изменен, и инициирует его изменение операторами.</a:t>
            </a:r>
          </a:p>
          <a:p>
            <a:pPr marL="247650" indent="-247650"/>
            <a:r>
              <a:rPr lang="ru-RU" sz="1000" b="1" i="1" dirty="0"/>
              <a:t>Редактор</a:t>
            </a:r>
            <a:r>
              <a:rPr lang="ru-RU" sz="1000" dirty="0"/>
              <a:t> работает с объектами «На внутреннем согласовании», «Опубликован», «Опубликован, изменения на внутреннем согласовании».</a:t>
            </a:r>
          </a:p>
          <a:p>
            <a:pPr marL="247650" indent="-247650"/>
            <a:endParaRPr lang="ru-RU" sz="1000" dirty="0"/>
          </a:p>
          <a:p>
            <a:pPr marL="247650" indent="-247650"/>
            <a:r>
              <a:rPr lang="ru-RU" sz="1000" dirty="0"/>
              <a:t>Редактор может:</a:t>
            </a:r>
          </a:p>
          <a:p>
            <a:pPr marL="838200" lvl="1" indent="-381000">
              <a:buFontTx/>
              <a:buChar char="•"/>
            </a:pPr>
            <a:r>
              <a:rPr lang="ru-RU" sz="1800" b="1" dirty="0"/>
              <a:t>Для объектов в статусе «На внутреннем согласовании»:</a:t>
            </a:r>
            <a:endParaRPr lang="en-US" sz="1800" b="1" dirty="0"/>
          </a:p>
          <a:p>
            <a:pPr lvl="3"/>
            <a:r>
              <a:rPr lang="ru-RU" sz="1800" dirty="0"/>
              <a:t>Отправить на согласование в вышестоящее ведомство (На согласовании в вышестоящем ведомстве).</a:t>
            </a:r>
          </a:p>
          <a:p>
            <a:pPr lvl="3"/>
            <a:r>
              <a:rPr lang="ru-RU" sz="1800" dirty="0"/>
              <a:t>Отправить на публикацию (На публикации). </a:t>
            </a:r>
          </a:p>
          <a:p>
            <a:pPr lvl="3"/>
            <a:r>
              <a:rPr lang="ru-RU" sz="1800" dirty="0"/>
              <a:t>Вернуть на доработку (Не согласован). </a:t>
            </a:r>
          </a:p>
          <a:p>
            <a:pPr marL="838200" lvl="1" indent="-381000">
              <a:buFontTx/>
              <a:buChar char="•"/>
            </a:pPr>
            <a:r>
              <a:rPr lang="ru-RU" sz="1800" b="1" dirty="0"/>
              <a:t>Для объектов в статусе «Опубликован»:</a:t>
            </a:r>
            <a:endParaRPr lang="en-US" sz="1800" b="1" dirty="0"/>
          </a:p>
          <a:p>
            <a:pPr lvl="3"/>
            <a:r>
              <a:rPr lang="ru-RU" sz="1800" dirty="0"/>
              <a:t>Вернуть на доработку (Опубликован, вносятся изменения).</a:t>
            </a:r>
          </a:p>
          <a:p>
            <a:pPr marL="838200" lvl="1" indent="-381000">
              <a:buFontTx/>
              <a:buChar char="•"/>
            </a:pPr>
            <a:r>
              <a:rPr lang="ru-RU" sz="1800" b="1" dirty="0"/>
              <a:t>Для объектов в статусе «Опубликован, изменения на внутреннем согласовании»:</a:t>
            </a:r>
            <a:endParaRPr lang="en-US" sz="1800" b="1" dirty="0"/>
          </a:p>
          <a:p>
            <a:pPr lvl="3"/>
            <a:r>
              <a:rPr lang="ru-RU" sz="1800" dirty="0"/>
              <a:t>Отправить на согласование в вышестоящее ведомство (Изменения на согласовании в вышестоящем ведомстве).</a:t>
            </a:r>
          </a:p>
          <a:p>
            <a:pPr lvl="3"/>
            <a:r>
              <a:rPr lang="ru-RU" sz="1800" dirty="0"/>
              <a:t>Отправить на публикацию (На повторной публикации)</a:t>
            </a:r>
          </a:p>
          <a:p>
            <a:pPr lvl="3"/>
            <a:r>
              <a:rPr lang="ru-RU" sz="1800" dirty="0"/>
              <a:t>Вернуть на доработку (Опубликован, изменения отклонены). </a:t>
            </a:r>
            <a:endParaRPr lang="ru-RU" sz="1800" b="1" dirty="0"/>
          </a:p>
          <a:p>
            <a:pPr lvl="3"/>
            <a:endParaRPr lang="ru-RU" sz="1800" b="1" dirty="0"/>
          </a:p>
          <a:p>
            <a:pPr lvl="3"/>
            <a:endParaRPr lang="ru-RU" sz="1800" b="1" dirty="0"/>
          </a:p>
          <a:p>
            <a:pPr lvl="3"/>
            <a:r>
              <a:rPr lang="ru-RU" sz="1000" dirty="0"/>
              <a:t>Рассмотрим возможности публикатора.</a:t>
            </a:r>
          </a:p>
        </p:txBody>
      </p:sp>
    </p:spTree>
    <p:extLst>
      <p:ext uri="{BB962C8B-B14F-4D97-AF65-F5344CB8AC3E}">
        <p14:creationId xmlns:p14="http://schemas.microsoft.com/office/powerpoint/2010/main" val="1866010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47650" indent="-247650"/>
            <a:r>
              <a:rPr lang="ru-RU" sz="1000" dirty="0"/>
              <a:t>Публикатор рассматривает описание объектов,</a:t>
            </a:r>
            <a:r>
              <a:rPr lang="ru-RU" sz="1000" baseline="0" dirty="0"/>
              <a:t> по результатам рассмотрения </a:t>
            </a:r>
            <a:r>
              <a:rPr lang="ru-RU" sz="1000" dirty="0"/>
              <a:t>разрешает публикацию измененных объектов на портале или возвращает</a:t>
            </a:r>
            <a:r>
              <a:rPr lang="ru-RU" sz="1000" baseline="0" dirty="0"/>
              <a:t> объект на доработку </a:t>
            </a:r>
            <a:r>
              <a:rPr lang="ru-RU" sz="1000" dirty="0">
                <a:latin typeface="Arial" charset="0"/>
              </a:rPr>
              <a:t> и подтверждает либо отклоняет удаление объектов</a:t>
            </a:r>
            <a:r>
              <a:rPr lang="ru-RU" sz="1000" dirty="0"/>
              <a:t>. </a:t>
            </a:r>
          </a:p>
          <a:p>
            <a:pPr marL="247650" indent="-247650"/>
            <a:r>
              <a:rPr lang="ru-RU" sz="1000" dirty="0"/>
              <a:t>Публикатор работает с объектами «На публикации», «Опубликован», «На повторной публикации», «Снят с публикации», «На удалении».  </a:t>
            </a:r>
          </a:p>
          <a:p>
            <a:pPr marL="247650" indent="-247650"/>
            <a:endParaRPr lang="ru-RU" sz="1000" dirty="0"/>
          </a:p>
          <a:p>
            <a:pPr marL="247650" indent="-247650"/>
            <a:r>
              <a:rPr lang="ru-RU" sz="1000" dirty="0"/>
              <a:t>Публикатор может:</a:t>
            </a:r>
          </a:p>
          <a:p>
            <a:pPr marL="838200" lvl="1" indent="-381000">
              <a:buFontTx/>
              <a:buChar char="•"/>
            </a:pPr>
            <a:r>
              <a:rPr lang="ru-RU" sz="1800" b="1" dirty="0"/>
              <a:t>Для объектов в статусе «На публикации»:</a:t>
            </a:r>
          </a:p>
          <a:p>
            <a:pPr marL="1295400" lvl="2" indent="-381000"/>
            <a:r>
              <a:rPr lang="ru-RU" sz="1800" dirty="0"/>
              <a:t>	Опубликовать (Опубликован).</a:t>
            </a:r>
          </a:p>
          <a:p>
            <a:pPr marL="1295400" lvl="2" indent="-381000"/>
            <a:r>
              <a:rPr lang="ru-RU" sz="1800" dirty="0"/>
              <a:t>	Отказать в публикации (Отказ в публикации).</a:t>
            </a:r>
          </a:p>
          <a:p>
            <a:pPr marL="838200" lvl="1" indent="-381000">
              <a:buFontTx/>
              <a:buChar char="•"/>
            </a:pPr>
            <a:r>
              <a:rPr lang="ru-RU" sz="1800" b="1" dirty="0"/>
              <a:t>Для объектов в статусе «Опубликован»:</a:t>
            </a:r>
          </a:p>
          <a:p>
            <a:pPr marL="1295400" lvl="2" indent="-381000"/>
            <a:r>
              <a:rPr lang="ru-RU" sz="1800" dirty="0"/>
              <a:t>	 Снять с публикации(Снят с публикации).      </a:t>
            </a:r>
          </a:p>
          <a:p>
            <a:pPr marL="838200" lvl="1" indent="-381000">
              <a:buFontTx/>
              <a:buChar char="•"/>
            </a:pPr>
            <a:r>
              <a:rPr lang="ru-RU" sz="1800" b="1" dirty="0"/>
              <a:t>Для объектов в статусе «На повторной публикации»:</a:t>
            </a:r>
          </a:p>
          <a:p>
            <a:pPr marL="1295400" lvl="2" indent="-381000"/>
            <a:r>
              <a:rPr lang="ru-RU" sz="1800" dirty="0"/>
              <a:t>	Опубликовать (Опубликован).</a:t>
            </a:r>
          </a:p>
          <a:p>
            <a:pPr marL="1295400" lvl="2" indent="-381000"/>
            <a:r>
              <a:rPr lang="ru-RU" sz="1800" dirty="0"/>
              <a:t>	Отказать в публикации (Отказ в публикации изменений).</a:t>
            </a:r>
          </a:p>
          <a:p>
            <a:pPr marL="838200" lvl="1" indent="-381000">
              <a:buFontTx/>
              <a:buChar char="•"/>
            </a:pPr>
            <a:r>
              <a:rPr lang="ru-RU" sz="1800" b="1" dirty="0"/>
              <a:t>Для объектов в статусе «Снят с публикации»:</a:t>
            </a:r>
          </a:p>
          <a:p>
            <a:pPr marL="1295400" lvl="2" indent="-381000"/>
            <a:r>
              <a:rPr lang="ru-RU" sz="1800" dirty="0"/>
              <a:t>	Удалить (Удален).</a:t>
            </a:r>
          </a:p>
          <a:p>
            <a:pPr marL="838200" lvl="1" indent="-381000">
              <a:buFontTx/>
              <a:buChar char="•"/>
            </a:pPr>
            <a:r>
              <a:rPr lang="ru-RU" sz="1800" b="1" dirty="0"/>
              <a:t>Для объектов в статусе «На удалении»:</a:t>
            </a:r>
          </a:p>
          <a:p>
            <a:pPr marL="1295400" lvl="2" indent="-381000"/>
            <a:r>
              <a:rPr lang="ru-RU" sz="1800" dirty="0"/>
              <a:t>	Отклонить удаление (Опубликован, изменения отклонены).</a:t>
            </a:r>
          </a:p>
          <a:p>
            <a:pPr marL="1295400" lvl="2" indent="-381000"/>
            <a:r>
              <a:rPr lang="ru-RU" sz="1800" dirty="0"/>
              <a:t>	Удалить (Удален).</a:t>
            </a:r>
            <a:r>
              <a:rPr lang="ru-RU" sz="1000" dirty="0"/>
              <a:t> </a:t>
            </a:r>
          </a:p>
          <a:p>
            <a:pPr marL="247650" indent="-247650"/>
            <a:endParaRPr lang="ru-RU" sz="1000" dirty="0"/>
          </a:p>
          <a:p>
            <a:pPr marL="1162050" lvl="2" indent="-247650"/>
            <a:r>
              <a:rPr lang="ru-RU" sz="1000" dirty="0"/>
              <a:t>Рассмотрим</a:t>
            </a:r>
            <a:r>
              <a:rPr lang="ru-RU" sz="1000" baseline="0" dirty="0"/>
              <a:t> возможности администратора</a:t>
            </a:r>
            <a:r>
              <a:rPr lang="ru-RU" sz="1000" dirty="0"/>
              <a:t>.</a:t>
            </a:r>
          </a:p>
        </p:txBody>
      </p:sp>
    </p:spTree>
    <p:extLst>
      <p:ext uri="{BB962C8B-B14F-4D97-AF65-F5344CB8AC3E}">
        <p14:creationId xmlns:p14="http://schemas.microsoft.com/office/powerpoint/2010/main" val="20667989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b="1" dirty="0"/>
              <a:t>Администратор</a:t>
            </a:r>
            <a:r>
              <a:rPr lang="ru-RU" dirty="0">
                <a:latin typeface="Arial" charset="0"/>
              </a:rPr>
              <a:t> работает с пользователями реестра и их ролями, а так же может восстанавливать удаленные объекты. Он может создавать и удалять пользователей, изменять данные о них и назначать им те или иные права и роли.</a:t>
            </a:r>
          </a:p>
          <a:p>
            <a:pPr marL="247650" indent="-247650"/>
            <a:endParaRPr lang="ru-RU" dirty="0">
              <a:latin typeface="Arial" charset="0"/>
            </a:endParaRPr>
          </a:p>
          <a:p>
            <a:pPr marL="247650" indent="-247650"/>
            <a:endParaRPr lang="ru-RU" dirty="0"/>
          </a:p>
        </p:txBody>
      </p:sp>
    </p:spTree>
    <p:extLst>
      <p:ext uri="{BB962C8B-B14F-4D97-AF65-F5344CB8AC3E}">
        <p14:creationId xmlns:p14="http://schemas.microsoft.com/office/powerpoint/2010/main" val="42642811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sz="1000" dirty="0">
              <a:latin typeface="Arial" charset="0"/>
            </a:endParaRPr>
          </a:p>
          <a:p>
            <a:pPr marL="228600" indent="-228600"/>
            <a:endParaRPr lang="ru-RU" sz="1000" dirty="0">
              <a:latin typeface="Arial" charset="0"/>
            </a:endParaRPr>
          </a:p>
          <a:p>
            <a:pPr marL="228600" indent="-228600"/>
            <a:endParaRPr lang="ru-RU" sz="1000" dirty="0">
              <a:latin typeface="Arial" charset="0"/>
            </a:endParaRPr>
          </a:p>
          <a:p>
            <a:pPr marL="228600" indent="-228600"/>
            <a:endParaRPr lang="ru-RU" sz="1000" dirty="0">
              <a:latin typeface="Arial" charset="0"/>
            </a:endParaRPr>
          </a:p>
          <a:p>
            <a:pPr marL="228600" indent="-228600"/>
            <a:endParaRPr lang="ru-RU" sz="1000" dirty="0">
              <a:latin typeface="Arial" charset="0"/>
            </a:endParaRPr>
          </a:p>
        </p:txBody>
      </p:sp>
    </p:spTree>
    <p:extLst>
      <p:ext uri="{BB962C8B-B14F-4D97-AF65-F5344CB8AC3E}">
        <p14:creationId xmlns:p14="http://schemas.microsoft.com/office/powerpoint/2010/main" val="4179239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a:latin typeface="Arial" charset="0"/>
              </a:rPr>
              <a:t>Сертификат дает пользователю право подписывать свои действия в подсистеме с помощью квалифицированной электронной подписи (ЭП).</a:t>
            </a:r>
          </a:p>
          <a:p>
            <a:pPr marL="228600" indent="-228600"/>
            <a:r>
              <a:rPr lang="ru-RU" dirty="0">
                <a:latin typeface="Arial" charset="0"/>
              </a:rPr>
              <a:t>Для того, чтобы войти в подсистему, используя сертификат, нажмите кнопку </a:t>
            </a:r>
            <a:r>
              <a:rPr lang="ru-RU" b="1" dirty="0">
                <a:latin typeface="Arial" charset="0"/>
              </a:rPr>
              <a:t>Вход по сертификату</a:t>
            </a:r>
            <a:r>
              <a:rPr lang="ru-RU" dirty="0">
                <a:latin typeface="Arial" charset="0"/>
              </a:rPr>
              <a:t>. В открывшемся окне выбора отобразится список доступных сертификатов. Выберите свой сертификат и нажмите</a:t>
            </a:r>
            <a:r>
              <a:rPr lang="ru-RU" baseline="0" dirty="0">
                <a:latin typeface="Arial" charset="0"/>
              </a:rPr>
              <a:t> </a:t>
            </a:r>
            <a:r>
              <a:rPr lang="ru-RU" dirty="0">
                <a:latin typeface="Arial" charset="0"/>
              </a:rPr>
              <a:t>кнопку </a:t>
            </a:r>
            <a:r>
              <a:rPr lang="ru-RU" b="1" dirty="0">
                <a:latin typeface="Arial" charset="0"/>
              </a:rPr>
              <a:t>Выбрать</a:t>
            </a:r>
            <a:r>
              <a:rPr lang="ru-RU" dirty="0">
                <a:latin typeface="Arial" charset="0"/>
              </a:rPr>
              <a:t>.</a:t>
            </a:r>
          </a:p>
          <a:p>
            <a:pPr marL="228600" indent="-228600"/>
            <a:endParaRPr lang="ru-RU" dirty="0">
              <a:latin typeface="Arial" charset="0"/>
            </a:endParaRPr>
          </a:p>
          <a:p>
            <a:pPr marL="228600" indent="-228600" eaLnBrk="1" hangingPunct="1">
              <a:spcBef>
                <a:spcPct val="0"/>
              </a:spcBef>
            </a:pPr>
            <a:r>
              <a:rPr lang="ru-RU" dirty="0"/>
              <a:t>Для отмены выбора сертификата нажмите кнопку </a:t>
            </a:r>
            <a:r>
              <a:rPr lang="ru-RU" b="1" dirty="0"/>
              <a:t>Отмена.</a:t>
            </a:r>
            <a:r>
              <a:rPr lang="ru-RU" dirty="0"/>
              <a:t> </a:t>
            </a:r>
          </a:p>
          <a:p>
            <a:pPr marL="228600" indent="-228600" eaLnBrk="1" hangingPunct="1">
              <a:spcBef>
                <a:spcPct val="0"/>
              </a:spcBef>
            </a:pPr>
            <a:r>
              <a:rPr lang="ru-RU" dirty="0">
                <a:latin typeface="Arial" charset="0"/>
              </a:rPr>
              <a:t>При успешной авторизации, по умолчанию произойдет переход в основную часть РГУ в раздел «Мои задачи».</a:t>
            </a:r>
          </a:p>
          <a:p>
            <a:pPr marL="228600" indent="-228600" eaLnBrk="1" hangingPunct="1">
              <a:spcBef>
                <a:spcPct val="0"/>
              </a:spcBef>
            </a:pPr>
            <a:endParaRPr lang="ru-RU" dirty="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dirty="0"/>
              <a:t>Рассмотрим общий вид реестра</a:t>
            </a:r>
          </a:p>
        </p:txBody>
      </p:sp>
    </p:spTree>
    <p:extLst>
      <p:ext uri="{BB962C8B-B14F-4D97-AF65-F5344CB8AC3E}">
        <p14:creationId xmlns:p14="http://schemas.microsoft.com/office/powerpoint/2010/main" val="2997728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228600" indent="-228600"/>
            <a:r>
              <a:rPr lang="ru-RU" dirty="0">
                <a:latin typeface="Arial" charset="0"/>
              </a:rPr>
              <a:t>Основную часть реестра можно условно разделить на следующие функциональные блоки:</a:t>
            </a:r>
          </a:p>
          <a:p>
            <a:pPr marL="228600" indent="-228600">
              <a:buFontTx/>
              <a:buAutoNum type="arabicParenR"/>
            </a:pPr>
            <a:r>
              <a:rPr lang="ru-RU" dirty="0">
                <a:latin typeface="Arial" charset="0"/>
              </a:rPr>
              <a:t> Область панели управления</a:t>
            </a:r>
          </a:p>
          <a:p>
            <a:pPr marL="228600" indent="-228600">
              <a:buFontTx/>
              <a:buAutoNum type="arabicParenR"/>
            </a:pPr>
            <a:r>
              <a:rPr lang="ru-RU" dirty="0">
                <a:latin typeface="Arial" charset="0"/>
              </a:rPr>
              <a:t> Имя пользователя, вошедшего в реестр</a:t>
            </a:r>
          </a:p>
          <a:p>
            <a:pPr marL="228600" indent="-228600">
              <a:buFontTx/>
              <a:buAutoNum type="arabicParenR"/>
            </a:pPr>
            <a:r>
              <a:rPr lang="ru-RU" dirty="0">
                <a:latin typeface="Arial" charset="0"/>
              </a:rPr>
              <a:t>Дополнительные функции</a:t>
            </a:r>
          </a:p>
          <a:p>
            <a:pPr marL="228600" indent="-228600"/>
            <a:r>
              <a:rPr lang="ru-RU" dirty="0">
                <a:latin typeface="Arial" charset="0"/>
              </a:rPr>
              <a:t>Их функциональность мы рассмотрим на следующем слайде.</a:t>
            </a:r>
          </a:p>
          <a:p>
            <a:pPr marL="228600" indent="-228600"/>
            <a:r>
              <a:rPr lang="ru-RU" dirty="0">
                <a:latin typeface="Arial" charset="0"/>
              </a:rPr>
              <a:t>4) Область закладок реестра:</a:t>
            </a:r>
          </a:p>
          <a:p>
            <a:pPr marL="228600" indent="-228600">
              <a:buFontTx/>
              <a:buChar char="•"/>
            </a:pPr>
            <a:r>
              <a:rPr lang="ru-RU" dirty="0">
                <a:latin typeface="Arial" charset="0"/>
              </a:rPr>
              <a:t>Мои задачи</a:t>
            </a:r>
          </a:p>
          <a:p>
            <a:pPr marL="228600" indent="-228600">
              <a:buFontTx/>
              <a:buChar char="•"/>
            </a:pPr>
            <a:r>
              <a:rPr lang="ru-RU" dirty="0">
                <a:latin typeface="Arial" charset="0"/>
              </a:rPr>
              <a:t>Услуги</a:t>
            </a:r>
          </a:p>
          <a:p>
            <a:pPr marL="228600" indent="-228600">
              <a:buFontTx/>
              <a:buChar char="•"/>
            </a:pPr>
            <a:r>
              <a:rPr lang="ru-RU" dirty="0">
                <a:latin typeface="Arial" charset="0"/>
              </a:rPr>
              <a:t>Функции</a:t>
            </a:r>
          </a:p>
          <a:p>
            <a:pPr marL="228600" indent="-228600">
              <a:buFontTx/>
              <a:buChar char="•"/>
            </a:pPr>
            <a:r>
              <a:rPr lang="ru-RU" dirty="0">
                <a:latin typeface="Arial" charset="0"/>
              </a:rPr>
              <a:t>Органы власти</a:t>
            </a:r>
          </a:p>
          <a:p>
            <a:pPr marL="228600" indent="-228600">
              <a:buFontTx/>
              <a:buChar char="•"/>
            </a:pPr>
            <a:r>
              <a:rPr lang="ru-RU" dirty="0">
                <a:latin typeface="Arial" charset="0"/>
              </a:rPr>
              <a:t>НПА</a:t>
            </a:r>
          </a:p>
          <a:p>
            <a:pPr marL="228600" indent="-228600">
              <a:buFontTx/>
              <a:buChar char="•"/>
            </a:pPr>
            <a:r>
              <a:rPr lang="ru-RU" dirty="0">
                <a:latin typeface="Arial" charset="0"/>
              </a:rPr>
              <a:t>Рабочие документы</a:t>
            </a:r>
          </a:p>
          <a:p>
            <a:pPr marL="228600" indent="-228600">
              <a:buFontTx/>
              <a:buChar char="•"/>
            </a:pPr>
            <a:r>
              <a:rPr lang="ru-RU" dirty="0">
                <a:latin typeface="Arial" charset="0"/>
              </a:rPr>
              <a:t>Справочники</a:t>
            </a:r>
          </a:p>
          <a:p>
            <a:pPr marL="228600" indent="-228600"/>
            <a:r>
              <a:rPr lang="ru-RU" dirty="0">
                <a:latin typeface="Arial" charset="0"/>
              </a:rPr>
              <a:t>Перемещение между закладками осуществляется путем нажатия левой кнопкой мыши на их названия.</a:t>
            </a:r>
          </a:p>
          <a:p>
            <a:pPr marL="228600" indent="-228600"/>
            <a:r>
              <a:rPr lang="ru-RU" dirty="0">
                <a:latin typeface="Arial" charset="0"/>
              </a:rPr>
              <a:t>5) В центре реестра отображается</a:t>
            </a:r>
            <a:r>
              <a:rPr lang="ru-RU" baseline="0" dirty="0">
                <a:latin typeface="Arial" charset="0"/>
              </a:rPr>
              <a:t> список объектов реестра по выбранному слева разделу.</a:t>
            </a:r>
            <a:endParaRPr lang="ru-RU" dirty="0">
              <a:latin typeface="Arial" charset="0"/>
            </a:endParaRPr>
          </a:p>
          <a:p>
            <a:pPr marL="228600" indent="-228600"/>
            <a:endParaRPr lang="ru-RU" dirty="0">
              <a:latin typeface="Arial" charset="0"/>
            </a:endParaRPr>
          </a:p>
          <a:p>
            <a:pPr marL="228600" indent="-228600"/>
            <a:r>
              <a:rPr lang="ru-RU" dirty="0">
                <a:latin typeface="Arial" charset="0"/>
              </a:rPr>
              <a:t>Рассмотрим подробнее панели управления и дополнительных функций</a:t>
            </a:r>
          </a:p>
        </p:txBody>
      </p:sp>
    </p:spTree>
    <p:extLst>
      <p:ext uri="{BB962C8B-B14F-4D97-AF65-F5344CB8AC3E}">
        <p14:creationId xmlns:p14="http://schemas.microsoft.com/office/powerpoint/2010/main" val="212350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a:t>Рассмотрим функционал панели управления в главном окне подсистемы.</a:t>
            </a:r>
          </a:p>
          <a:p>
            <a:pPr marL="228600" indent="-228600"/>
            <a:r>
              <a:rPr lang="ru-RU" sz="1200" b="1" i="1" kern="1200" dirty="0">
                <a:solidFill>
                  <a:schemeClr val="tx1"/>
                </a:solidFill>
                <a:effectLst/>
                <a:latin typeface="+mn-lt"/>
                <a:ea typeface="+mn-ea"/>
                <a:cs typeface="+mn-cs"/>
              </a:rPr>
              <a:t>Территория</a:t>
            </a:r>
            <a:r>
              <a:rPr lang="ru-RU" sz="1200" kern="1200" dirty="0">
                <a:solidFill>
                  <a:schemeClr val="tx1"/>
                </a:solidFill>
                <a:effectLst/>
                <a:latin typeface="+mn-lt"/>
                <a:ea typeface="+mn-ea"/>
                <a:cs typeface="+mn-cs"/>
              </a:rPr>
              <a:t>  – отображение выбранной территории. При входе в Федеральный реестр пользователю отображается наименование той территории, за которой данный пользователь закреплен. При этом в Федеральном реестре отображается информация только по указанной территории. Для просмотра информации по другой территории следует кликнуть по ссылке с названием территории, при этом откроется справочник для выбора другого значения.</a:t>
            </a:r>
          </a:p>
          <a:p>
            <a:pPr lvl="0"/>
            <a:r>
              <a:rPr lang="ru-RU" sz="1200" b="1" i="1" kern="1200" dirty="0">
                <a:solidFill>
                  <a:schemeClr val="tx1"/>
                </a:solidFill>
                <a:effectLst/>
                <a:latin typeface="+mn-lt"/>
                <a:ea typeface="+mn-ea"/>
                <a:cs typeface="+mn-cs"/>
              </a:rPr>
              <a:t>Административный уровень</a:t>
            </a:r>
            <a:r>
              <a:rPr lang="ru-RU" sz="1200" kern="1200" dirty="0">
                <a:solidFill>
                  <a:schemeClr val="tx1"/>
                </a:solidFill>
                <a:effectLst/>
                <a:latin typeface="+mn-lt"/>
                <a:ea typeface="+mn-ea"/>
                <a:cs typeface="+mn-cs"/>
              </a:rPr>
              <a:t> – используется для просмотра информации Федерального реестра по требуемому уровню. Для изменения уровня необходимо кликнуть по названию уровня и в выпадающем списке выбрать требуемый уровень.</a:t>
            </a:r>
          </a:p>
          <a:p>
            <a:r>
              <a:rPr lang="ru-RU" sz="1200" b="1" i="1" kern="1200" dirty="0">
                <a:solidFill>
                  <a:schemeClr val="tx1"/>
                </a:solidFill>
                <a:effectLst/>
                <a:latin typeface="+mn-lt"/>
                <a:ea typeface="+mn-ea"/>
                <a:cs typeface="+mn-cs"/>
              </a:rPr>
              <a:t>Ведомства</a:t>
            </a:r>
            <a:r>
              <a:rPr lang="ru-RU" sz="1200" kern="1200" dirty="0">
                <a:solidFill>
                  <a:schemeClr val="tx1"/>
                </a:solidFill>
                <a:effectLst/>
                <a:latin typeface="+mn-lt"/>
                <a:ea typeface="+mn-ea"/>
                <a:cs typeface="+mn-cs"/>
              </a:rPr>
              <a:t>  – отображение выбранного ведомства или группы ведомств выбранной территории. При входе в Федеральный реестр пользователю отображается наименование органа власти, за которым он закреплен. Для того чтобы просмотреть информацию по конкретному ведомству, отличному от текущего, необходимо кликнуть по данному фильтру и в открывшемся справочнике выбрать, кликнув по галочке справа, требуемое ведомство</a:t>
            </a:r>
            <a:endParaRPr lang="ru-RU" dirty="0"/>
          </a:p>
          <a:p>
            <a:pPr marL="228600" indent="-228600"/>
            <a:endParaRPr lang="ru-RU" dirty="0"/>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a:t>Рассмотрим дополнительный функционал панели в главном окне подсистемы.</a:t>
            </a:r>
          </a:p>
          <a:p>
            <a:r>
              <a:rPr lang="ru-RU" sz="1200" b="1" i="1" kern="1200" dirty="0">
                <a:solidFill>
                  <a:schemeClr val="tx1"/>
                </a:solidFill>
                <a:effectLst/>
                <a:latin typeface="+mn-lt"/>
                <a:ea typeface="+mn-ea"/>
                <a:cs typeface="+mn-cs"/>
              </a:rPr>
              <a:t>Уведомления</a:t>
            </a:r>
            <a:r>
              <a:rPr lang="ru-RU" sz="1200" kern="1200" dirty="0">
                <a:solidFill>
                  <a:schemeClr val="tx1"/>
                </a:solidFill>
                <a:effectLst/>
                <a:latin typeface="+mn-lt"/>
                <a:ea typeface="+mn-ea"/>
                <a:cs typeface="+mn-cs"/>
              </a:rPr>
              <a:t> – просмотр уведомлений о смене статусов объектов Федерального реестра. При изменении статуса объекта, с которым работал пользователь или описание которого необходимо обработать (например: скорректировать или согласовать) на адрес электронной почты пользователя приходит уведомление</a:t>
            </a:r>
          </a:p>
          <a:p>
            <a:pPr lvl="0"/>
            <a:r>
              <a:rPr lang="ru-RU" sz="1200" b="1" i="1" kern="1200" dirty="0">
                <a:solidFill>
                  <a:schemeClr val="tx1"/>
                </a:solidFill>
                <a:effectLst/>
                <a:latin typeface="+mn-lt"/>
                <a:ea typeface="+mn-ea"/>
                <a:cs typeface="+mn-cs"/>
              </a:rPr>
              <a:t>Помощь</a:t>
            </a:r>
            <a:r>
              <a:rPr lang="ru-RU" sz="1200" kern="1200" dirty="0">
                <a:solidFill>
                  <a:schemeClr val="tx1"/>
                </a:solidFill>
                <a:effectLst/>
                <a:latin typeface="+mn-lt"/>
                <a:ea typeface="+mn-ea"/>
                <a:cs typeface="+mn-cs"/>
              </a:rPr>
              <a:t> – просмотр справочной информации о Федеральном реестре.</a:t>
            </a:r>
          </a:p>
          <a:p>
            <a:pPr lvl="0"/>
            <a:r>
              <a:rPr lang="ru-RU" sz="1200" b="1" i="1" kern="1200" dirty="0">
                <a:solidFill>
                  <a:schemeClr val="tx1"/>
                </a:solidFill>
                <a:effectLst/>
                <a:latin typeface="+mn-lt"/>
                <a:ea typeface="+mn-ea"/>
                <a:cs typeface="+mn-cs"/>
              </a:rPr>
              <a:t>О программе</a:t>
            </a:r>
            <a:r>
              <a:rPr lang="ru-RU" sz="1200" kern="1200" dirty="0">
                <a:solidFill>
                  <a:schemeClr val="tx1"/>
                </a:solidFill>
                <a:effectLst/>
                <a:latin typeface="+mn-lt"/>
                <a:ea typeface="+mn-ea"/>
                <a:cs typeface="+mn-cs"/>
              </a:rPr>
              <a:t> – просмотр информации о номере и дате выхода версии Федерального реестра.</a:t>
            </a:r>
          </a:p>
          <a:p>
            <a:pPr lvl="0"/>
            <a:r>
              <a:rPr lang="ru-RU" sz="1200" b="1" i="1" kern="1200" dirty="0">
                <a:solidFill>
                  <a:schemeClr val="tx1"/>
                </a:solidFill>
                <a:effectLst/>
                <a:latin typeface="+mn-lt"/>
                <a:ea typeface="+mn-ea"/>
                <a:cs typeface="+mn-cs"/>
              </a:rPr>
              <a:t>Выход</a:t>
            </a:r>
            <a:r>
              <a:rPr lang="ru-RU" sz="1200" kern="1200" dirty="0">
                <a:solidFill>
                  <a:schemeClr val="tx1"/>
                </a:solidFill>
                <a:effectLst/>
                <a:latin typeface="+mn-lt"/>
                <a:ea typeface="+mn-ea"/>
                <a:cs typeface="+mn-cs"/>
              </a:rPr>
              <a:t> – выход из Федерального реестра.</a:t>
            </a:r>
          </a:p>
          <a:p>
            <a:endParaRPr lang="ru-RU" dirty="0"/>
          </a:p>
          <a:p>
            <a:pPr marL="228600" indent="-228600"/>
            <a:r>
              <a:rPr lang="ru-RU" dirty="0"/>
              <a:t>Вернемся к главному окну реестра и рассмотрим структуру Каталога услуг</a:t>
            </a:r>
          </a:p>
        </p:txBody>
      </p:sp>
    </p:spTree>
    <p:extLst>
      <p:ext uri="{BB962C8B-B14F-4D97-AF65-F5344CB8AC3E}">
        <p14:creationId xmlns:p14="http://schemas.microsoft.com/office/powerpoint/2010/main" val="4157181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r>
              <a:rPr lang="ru-RU" dirty="0">
                <a:latin typeface="Arial" charset="0"/>
              </a:rPr>
              <a:t>На</a:t>
            </a:r>
            <a:r>
              <a:rPr lang="ru-RU" baseline="0" dirty="0">
                <a:latin typeface="Arial" charset="0"/>
              </a:rPr>
              <a:t> закладке</a:t>
            </a:r>
            <a:r>
              <a:rPr lang="ru-RU" dirty="0">
                <a:latin typeface="Arial" charset="0"/>
              </a:rPr>
              <a:t> «Услуги» отображается полный список услуг по всем статусам согласования.</a:t>
            </a:r>
          </a:p>
          <a:p>
            <a:pPr marL="228600" indent="-228600"/>
            <a:endParaRPr lang="ru-RU" dirty="0">
              <a:latin typeface="Arial" charset="0"/>
            </a:endParaRPr>
          </a:p>
          <a:p>
            <a:pPr marL="228600" indent="-228600"/>
            <a:r>
              <a:rPr lang="ru-RU" dirty="0">
                <a:latin typeface="Arial" charset="0"/>
              </a:rPr>
              <a:t>При раскрытии закладки «Услуги» появляется следующий список группировок:</a:t>
            </a:r>
          </a:p>
          <a:p>
            <a:pPr marL="228600" indent="-228600">
              <a:buFontTx/>
              <a:buChar char="•"/>
            </a:pPr>
            <a:r>
              <a:rPr lang="ru-RU" dirty="0">
                <a:latin typeface="Arial" charset="0"/>
              </a:rPr>
              <a:t>Черновики– в эту группу попадают услуги, которые были недавно созданы (услуги со статусами «Новый», «Восстановлен», «Не согласован», «Не согласован в вышестоящем ведомстве», «Отказ в публикации»);</a:t>
            </a:r>
          </a:p>
          <a:p>
            <a:pPr marL="228600" indent="-228600">
              <a:buFontTx/>
              <a:buChar char="•"/>
            </a:pPr>
            <a:r>
              <a:rPr lang="ru-RU" dirty="0">
                <a:latin typeface="Arial" charset="0"/>
              </a:rPr>
              <a:t>Редактируемые  - выборка услуг, которые ранее уже были опубликованы</a:t>
            </a:r>
            <a:r>
              <a:rPr lang="ru-RU" baseline="0" dirty="0">
                <a:latin typeface="Arial" charset="0"/>
              </a:rPr>
              <a:t> и находятся в процессе редактирования </a:t>
            </a:r>
            <a:r>
              <a:rPr lang="ru-RU" dirty="0">
                <a:latin typeface="Arial" charset="0"/>
              </a:rPr>
              <a:t>(услуги со статусами «Опубликован, вносятся изменения», «Опубликован, изменения отклонены в вышестоящем ведомстве», «Опубликован, изменения отклонены», «Отказ в публикации изменений»);</a:t>
            </a:r>
          </a:p>
          <a:p>
            <a:pPr marL="228600" indent="-228600">
              <a:buFontTx/>
              <a:buChar char="•"/>
            </a:pPr>
            <a:r>
              <a:rPr lang="ru-RU" dirty="0">
                <a:latin typeface="Arial" charset="0"/>
              </a:rPr>
              <a:t>На согласовании – здесь находятся услуги, которые были отправлены на согласование (услуги со статусами «На согласовании в вышестоящем ведомстве», «На внутреннем согласовании», «Опубликован, изменения на внутреннем согласовании», «Опубликован, изменения на согласовании в вышестоящем ведомстве»);</a:t>
            </a:r>
          </a:p>
          <a:p>
            <a:pPr marL="228600" indent="-228600">
              <a:buFontTx/>
              <a:buChar char="•"/>
            </a:pPr>
            <a:r>
              <a:rPr lang="ru-RU" dirty="0">
                <a:latin typeface="Arial" charset="0"/>
              </a:rPr>
              <a:t>На публикации – услуги, которые отправлены на публикацию на Портале (услуги со статусами «На</a:t>
            </a:r>
            <a:r>
              <a:rPr lang="ru-RU" baseline="0" dirty="0">
                <a:latin typeface="Arial" charset="0"/>
              </a:rPr>
              <a:t> публикации», </a:t>
            </a:r>
            <a:r>
              <a:rPr lang="ru-RU" dirty="0">
                <a:latin typeface="Arial" charset="0"/>
              </a:rPr>
              <a:t>«На</a:t>
            </a:r>
            <a:r>
              <a:rPr lang="ru-RU" baseline="0" dirty="0">
                <a:latin typeface="Arial" charset="0"/>
              </a:rPr>
              <a:t> повторной публикации»);</a:t>
            </a:r>
            <a:endParaRPr lang="ru-RU" dirty="0">
              <a:latin typeface="Arial" charset="0"/>
            </a:endParaRPr>
          </a:p>
          <a:p>
            <a:pPr marL="228600" indent="-228600">
              <a:buFontTx/>
              <a:buChar char="•"/>
            </a:pPr>
            <a:r>
              <a:rPr lang="ru-RU" dirty="0">
                <a:latin typeface="Arial" charset="0"/>
              </a:rPr>
              <a:t>Опубликованные – услуги, успешно опубликованные на Портале ГУ (услуги со статусом «Опубликован</a:t>
            </a:r>
            <a:r>
              <a:rPr lang="ru-RU" baseline="0" dirty="0">
                <a:latin typeface="Arial" charset="0"/>
              </a:rPr>
              <a:t>»</a:t>
            </a:r>
            <a:r>
              <a:rPr lang="ru-RU" dirty="0">
                <a:latin typeface="Arial" charset="0"/>
              </a:rPr>
              <a:t>);</a:t>
            </a:r>
          </a:p>
          <a:p>
            <a:pPr marL="228600" indent="-228600">
              <a:buFontTx/>
              <a:buChar char="•"/>
            </a:pPr>
            <a:r>
              <a:rPr lang="ru-RU" dirty="0">
                <a:solidFill>
                  <a:srgbClr val="FF0000"/>
                </a:solidFill>
                <a:latin typeface="Arial" charset="0"/>
              </a:rPr>
              <a:t>Снятые с публикации </a:t>
            </a:r>
            <a:r>
              <a:rPr lang="ru-RU" dirty="0">
                <a:latin typeface="Arial" charset="0"/>
              </a:rPr>
              <a:t>– здесь находятся услуги, описание которых требует актуализации (услуги со статусом «Снят</a:t>
            </a:r>
            <a:r>
              <a:rPr lang="ru-RU" baseline="0" dirty="0">
                <a:latin typeface="Arial" charset="0"/>
              </a:rPr>
              <a:t> с публикации»</a:t>
            </a:r>
            <a:r>
              <a:rPr lang="ru-RU" dirty="0">
                <a:latin typeface="Arial" charset="0"/>
              </a:rPr>
              <a:t>);</a:t>
            </a:r>
          </a:p>
          <a:p>
            <a:pPr marL="228600" indent="-228600">
              <a:buFontTx/>
              <a:buChar char="•"/>
            </a:pPr>
            <a:r>
              <a:rPr lang="ru-RU" dirty="0">
                <a:latin typeface="Arial" charset="0"/>
              </a:rPr>
              <a:t>На удалении – для услуг, по которым требуется подтверждение удаления (статус – «На удалении»)</a:t>
            </a:r>
            <a:r>
              <a:rPr lang="ru-RU" baseline="0" dirty="0">
                <a:latin typeface="Arial" charset="0"/>
              </a:rPr>
              <a:t> – </a:t>
            </a:r>
            <a:r>
              <a:rPr lang="ru-RU" i="1" baseline="0" dirty="0">
                <a:latin typeface="Arial" charset="0"/>
              </a:rPr>
              <a:t>группа видна только администратору и публикатору реестра</a:t>
            </a:r>
            <a:r>
              <a:rPr lang="ru-RU" baseline="0" dirty="0">
                <a:latin typeface="Arial" charset="0"/>
              </a:rPr>
              <a:t>.</a:t>
            </a:r>
            <a:endParaRPr lang="ru-RU" dirty="0">
              <a:latin typeface="Arial" charset="0"/>
            </a:endParaRPr>
          </a:p>
          <a:p>
            <a:pPr marL="228600" indent="-228600">
              <a:buFontTx/>
              <a:buChar char="•"/>
            </a:pPr>
            <a:r>
              <a:rPr lang="ru-RU" dirty="0">
                <a:latin typeface="Arial" charset="0"/>
              </a:rPr>
              <a:t>Удаленные – для услуг, которые были удалены (услуги со статусами «У</a:t>
            </a:r>
            <a:r>
              <a:rPr lang="ru-RU" baseline="0" dirty="0">
                <a:latin typeface="Arial" charset="0"/>
              </a:rPr>
              <a:t>дален</a:t>
            </a:r>
            <a:r>
              <a:rPr lang="ru-RU" dirty="0">
                <a:latin typeface="Arial" charset="0"/>
              </a:rPr>
              <a:t>» и «Удален новый») - </a:t>
            </a:r>
            <a:r>
              <a:rPr lang="ru-RU" i="1" baseline="0" dirty="0">
                <a:latin typeface="Arial" charset="0"/>
              </a:rPr>
              <a:t>группа видна только администратору реестра</a:t>
            </a:r>
            <a:r>
              <a:rPr lang="ru-RU" dirty="0">
                <a:latin typeface="Arial" charset="0"/>
              </a:rPr>
              <a:t>.</a:t>
            </a:r>
          </a:p>
          <a:p>
            <a:pPr marL="228600" indent="-228600">
              <a:buFontTx/>
              <a:buChar char="•"/>
            </a:pPr>
            <a:endParaRPr lang="ru-RU" dirty="0">
              <a:latin typeface="Arial" charset="0"/>
            </a:endParaRPr>
          </a:p>
          <a:p>
            <a:pPr marL="228600" indent="-228600"/>
            <a:r>
              <a:rPr lang="ru-RU" dirty="0">
                <a:latin typeface="Arial" charset="0"/>
              </a:rPr>
              <a:t>При клике на любой из этих пунктов в правой части окна отображается список соответствующим образом отфильтрованных услуг. </a:t>
            </a:r>
          </a:p>
          <a:p>
            <a:pPr marL="228600" indent="-228600"/>
            <a:endParaRPr lang="ru-RU" dirty="0">
              <a:latin typeface="Arial" charset="0"/>
            </a:endParaRPr>
          </a:p>
          <a:p>
            <a:pPr marL="228600" indent="-228600"/>
            <a:r>
              <a:rPr lang="ru-RU" dirty="0">
                <a:latin typeface="Arial" charset="0"/>
              </a:rPr>
              <a:t>Колонки таблицы, содержащей список, отображают следующую информацию:</a:t>
            </a:r>
          </a:p>
          <a:p>
            <a:pPr marL="228600" indent="-228600"/>
            <a:r>
              <a:rPr lang="ru-RU" dirty="0"/>
              <a:t>Новое сообщение - </a:t>
            </a:r>
            <a:r>
              <a:rPr lang="ru-RU" sz="1200" b="0" kern="1200" dirty="0">
                <a:solidFill>
                  <a:schemeClr val="tx1"/>
                </a:solidFill>
                <a:effectLst/>
                <a:latin typeface="+mn-lt"/>
                <a:ea typeface="+mn-ea"/>
                <a:cs typeface="+mn-cs"/>
              </a:rPr>
              <a:t>признак наличия сообщения от ЕПГУ для данной услуги</a:t>
            </a:r>
            <a:endParaRPr lang="ru-RU" dirty="0"/>
          </a:p>
          <a:p>
            <a:pPr marL="228600" indent="-228600"/>
            <a:r>
              <a:rPr lang="ru-RU" dirty="0"/>
              <a:t>Услуга - краткое наименование </a:t>
            </a:r>
            <a:r>
              <a:rPr lang="ru-RU" dirty="0" err="1"/>
              <a:t>Госуслуги</a:t>
            </a:r>
            <a:r>
              <a:rPr lang="ru-RU" dirty="0"/>
              <a:t>.</a:t>
            </a:r>
            <a:endParaRPr lang="ru-RU" b="1" dirty="0"/>
          </a:p>
          <a:p>
            <a:pPr marL="228600" indent="-228600"/>
            <a:r>
              <a:rPr lang="ru-RU" dirty="0"/>
              <a:t>Статус содержит текущий статус объекта. </a:t>
            </a:r>
          </a:p>
          <a:p>
            <a:pPr marL="228600" indent="-228600"/>
            <a:r>
              <a:rPr lang="ru-RU" dirty="0"/>
              <a:t>Статус изменен – дата последнего изменения статуса услуги.</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dirty="0"/>
              <a:t>Услуга создана – дата, которая фиксируется при первом сохранении услуги.</a:t>
            </a:r>
          </a:p>
          <a:p>
            <a:pPr marL="228600" indent="-228600"/>
            <a:r>
              <a:rPr lang="ru-RU" dirty="0"/>
              <a:t>Любой объект системы в процессе своего существования проходит несколько стадий, о которых будет подробно рассказано на занятии 7 – Модель жизненного цикла.</a:t>
            </a:r>
          </a:p>
          <a:p>
            <a:pPr marL="228600" indent="-228600"/>
            <a:r>
              <a:rPr lang="ru-RU" dirty="0"/>
              <a:t>Эти стадии фиксируются в виде статусов объекта от этапа создания до этапа, когда он попадает на согласование перед публикаций и далее – публикация на Портале. В процессе работы с ГУ мы будем следить за изменениями её статуса. </a:t>
            </a:r>
          </a:p>
          <a:p>
            <a:pPr marL="228600" indent="-228600"/>
            <a:endParaRPr lang="ru-RU" dirty="0">
              <a:latin typeface="Arial" charset="0"/>
            </a:endParaRPr>
          </a:p>
          <a:p>
            <a:pPr marL="228600" indent="-228600"/>
            <a:endParaRPr lang="ru-RU" b="1" dirty="0"/>
          </a:p>
          <a:p>
            <a:pPr marL="228600" indent="-228600"/>
            <a:r>
              <a:rPr lang="ru-RU" dirty="0">
                <a:latin typeface="Arial" charset="0"/>
              </a:rPr>
              <a:t>Рассмотрим подробнее возможности группировки и сортировки услуг.</a:t>
            </a:r>
          </a:p>
          <a:p>
            <a:pPr marL="228600" indent="-228600"/>
            <a:endParaRPr lang="ru-RU" dirty="0">
              <a:latin typeface="Arial" charset="0"/>
            </a:endParaRPr>
          </a:p>
        </p:txBody>
      </p:sp>
    </p:spTree>
    <p:extLst>
      <p:ext uri="{BB962C8B-B14F-4D97-AF65-F5344CB8AC3E}">
        <p14:creationId xmlns:p14="http://schemas.microsoft.com/office/powerpoint/2010/main" val="1057415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a:latin typeface="Arial" charset="0"/>
              </a:rPr>
              <a:t>По умолчанию, при открытии группы услуг они сортируются по их наименованию по алфавиту. Список услуг можно сортировать по каждой колонке таблицы в прямом и обратном порядке. Для сортировки по любому из отображаемых столбцов нажмите на заголовок необходимого столбца. При необходимости сортировки данных по тому же столбцу, но в обратном порядке, нажмите на заголовок столбца еще раз.</a:t>
            </a:r>
          </a:p>
          <a:p>
            <a:pPr marL="228600" indent="-228600"/>
            <a:endParaRPr lang="ru-RU" dirty="0">
              <a:latin typeface="Arial" charset="0"/>
            </a:endParaRPr>
          </a:p>
          <a:p>
            <a:pPr marL="228600" indent="-228600"/>
            <a:r>
              <a:rPr lang="ru-RU" dirty="0">
                <a:latin typeface="Arial" charset="0"/>
              </a:rPr>
              <a:t>Раскрыть закладки по статусам услуг можно нажатием на название закладки, соответственно при повторным нажатие на название закладки, она свернется.</a:t>
            </a:r>
          </a:p>
          <a:p>
            <a:pPr marL="228600" indent="-228600"/>
            <a:endParaRPr lang="ru-RU" dirty="0">
              <a:latin typeface="Arial" charset="0"/>
            </a:endParaRPr>
          </a:p>
          <a:p>
            <a:pPr marL="228600" indent="-228600"/>
            <a:r>
              <a:rPr lang="ru-RU" dirty="0">
                <a:latin typeface="Arial" charset="0"/>
              </a:rPr>
              <a:t>При нажатии по названию определенной услуги в списке, отображается полное описание выбранной услуги.</a:t>
            </a:r>
          </a:p>
          <a:p>
            <a:pPr marL="228600" indent="-228600"/>
            <a:endParaRPr lang="ru-RU" dirty="0"/>
          </a:p>
          <a:p>
            <a:pPr marL="228600" indent="-228600"/>
            <a:r>
              <a:rPr lang="ru-RU" dirty="0"/>
              <a:t>Рассмотрим закладку «Мои задачи»</a:t>
            </a:r>
            <a:r>
              <a:rPr lang="en-US" dirty="0"/>
              <a:t>.</a:t>
            </a:r>
            <a:endParaRPr lang="ru-RU" dirty="0"/>
          </a:p>
        </p:txBody>
      </p:sp>
    </p:spTree>
    <p:extLst>
      <p:ext uri="{BB962C8B-B14F-4D97-AF65-F5344CB8AC3E}">
        <p14:creationId xmlns:p14="http://schemas.microsoft.com/office/powerpoint/2010/main" val="2024609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228600" indent="-228600"/>
            <a:r>
              <a:rPr lang="ru-RU" sz="1200" b="0" kern="1200" dirty="0">
                <a:solidFill>
                  <a:schemeClr val="tx1"/>
                </a:solidFill>
                <a:effectLst/>
                <a:latin typeface="+mn-lt"/>
                <a:ea typeface="+mn-ea"/>
                <a:cs typeface="+mn-cs"/>
              </a:rPr>
              <a:t>В данном разделе отображаются объекты Федерального реестра, такие как услуги, функции, органы власти, сообщения от ЕПГУ, сгруппированные по типам объектов, а также по предполагаемым действиям над объектами с учетом территориальной принадлежности и привилегий пользователя, то есть отображаются только те объекты, по которым от пользователя требуются дальнейшие действия по работе с объектом.</a:t>
            </a:r>
          </a:p>
          <a:p>
            <a:pPr marL="228600" indent="-228600"/>
            <a:endParaRPr lang="ru-RU" sz="1200" b="0" kern="1200" dirty="0">
              <a:solidFill>
                <a:schemeClr val="tx1"/>
              </a:solidFill>
              <a:effectLst/>
              <a:latin typeface="+mn-lt"/>
              <a:ea typeface="+mn-ea"/>
              <a:cs typeface="+mn-cs"/>
            </a:endParaRPr>
          </a:p>
          <a:p>
            <a:pPr marL="228600" indent="-228600"/>
            <a:r>
              <a:rPr lang="ru-RU" sz="1200" kern="1200" dirty="0">
                <a:solidFill>
                  <a:schemeClr val="tx1"/>
                </a:solidFill>
                <a:effectLst/>
                <a:latin typeface="+mn-lt"/>
                <a:ea typeface="+mn-ea"/>
                <a:cs typeface="+mn-cs"/>
              </a:rPr>
              <a:t>Справа от названия раздела отображается количество задач пользователя по всем объектам, которые требуют действий от пользователя. При раскрытии группировки задач справа от каждой группы также отображается количество задач в подразделе или группе. Если количество задач для какой-либо группировки не отображается, это означает, что задач по этой группировке нет.</a:t>
            </a:r>
          </a:p>
          <a:p>
            <a:pPr marL="228600" indent="-228600"/>
            <a:endParaRPr lang="ru-RU" dirty="0">
              <a:latin typeface="Arial" charset="0"/>
            </a:endParaRPr>
          </a:p>
          <a:p>
            <a:pPr marL="228600" indent="-228600"/>
            <a:r>
              <a:rPr lang="ru-RU" dirty="0">
                <a:latin typeface="Arial" charset="0"/>
              </a:rPr>
              <a:t>По умолчанию, при открытии закладки «Мои</a:t>
            </a:r>
            <a:r>
              <a:rPr lang="ru-RU" baseline="0" dirty="0">
                <a:latin typeface="Arial" charset="0"/>
              </a:rPr>
              <a:t> задачи» </a:t>
            </a:r>
            <a:r>
              <a:rPr lang="ru-RU" dirty="0">
                <a:latin typeface="Arial" charset="0"/>
              </a:rPr>
              <a:t>объекты Реестра сортируются по дате изменения статуса в сторону убывания. Список можно сортировать по каждой колонке таблицы в прямом и обратном порядке. Для сортировки по любому из отображаемых полей нажмите на заголовок необходимого столбца. При необходимости сортировки данных по тому же полю, но в обратном порядке, нажмите на заголовок столбца еще раз.</a:t>
            </a:r>
          </a:p>
          <a:p>
            <a:pPr marL="228600" indent="-228600"/>
            <a:endParaRPr lang="ru-RU" dirty="0">
              <a:latin typeface="Arial" charset="0"/>
            </a:endParaRPr>
          </a:p>
          <a:p>
            <a:pPr marL="228600" indent="-228600"/>
            <a:r>
              <a:rPr lang="ru-RU" dirty="0"/>
              <a:t>Для просмотра</a:t>
            </a:r>
            <a:r>
              <a:rPr lang="ru-RU" dirty="0">
                <a:latin typeface="Arial" charset="0"/>
              </a:rPr>
              <a:t> полного</a:t>
            </a:r>
            <a:r>
              <a:rPr lang="ru-RU" dirty="0"/>
              <a:t> описания </a:t>
            </a:r>
            <a:r>
              <a:rPr lang="ru-RU" dirty="0" err="1"/>
              <a:t>Госуслуги</a:t>
            </a:r>
            <a:r>
              <a:rPr lang="ru-RU" dirty="0"/>
              <a:t> нажмите два раза на ее название</a:t>
            </a:r>
            <a:r>
              <a:rPr lang="ru-RU" dirty="0">
                <a:latin typeface="Arial" charset="0"/>
              </a:rPr>
              <a:t> - о</a:t>
            </a:r>
            <a:r>
              <a:rPr lang="ru-RU" dirty="0"/>
              <a:t>ткроется Редактор государственной услуги</a:t>
            </a:r>
            <a:r>
              <a:rPr lang="ru-RU" dirty="0">
                <a:latin typeface="Arial" charset="0"/>
              </a:rPr>
              <a:t>.</a:t>
            </a:r>
          </a:p>
          <a:p>
            <a:pPr marL="228600" indent="-228600"/>
            <a:endParaRPr lang="ru-RU" dirty="0"/>
          </a:p>
          <a:p>
            <a:pPr marL="228600" indent="-228600"/>
            <a:r>
              <a:rPr lang="ru-RU" dirty="0"/>
              <a:t>Рассмотрим раздел Госорганы</a:t>
            </a:r>
            <a:r>
              <a:rPr lang="en-US" dirty="0"/>
              <a:t>.</a:t>
            </a:r>
            <a:endParaRPr lang="ru-RU" dirty="0"/>
          </a:p>
        </p:txBody>
      </p:sp>
    </p:spTree>
    <p:extLst>
      <p:ext uri="{BB962C8B-B14F-4D97-AF65-F5344CB8AC3E}">
        <p14:creationId xmlns:p14="http://schemas.microsoft.com/office/powerpoint/2010/main" val="325019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228600" indent="-228600"/>
            <a:r>
              <a:rPr lang="ru-RU" dirty="0"/>
              <a:t>Для просмотра списка Госорганов:</a:t>
            </a:r>
          </a:p>
          <a:p>
            <a:pPr marL="228600" indent="-228600"/>
            <a:r>
              <a:rPr lang="ru-RU" dirty="0"/>
              <a:t>В основной части подсистемы необходимо перейти на закладку </a:t>
            </a:r>
            <a:r>
              <a:rPr lang="ru-RU" b="1" dirty="0"/>
              <a:t>Госорганы </a:t>
            </a:r>
            <a:r>
              <a:rPr lang="ru-RU" dirty="0"/>
              <a:t>(клик левой клавишей мыши)</a:t>
            </a:r>
          </a:p>
          <a:p>
            <a:pPr marL="228600" indent="-228600"/>
            <a:r>
              <a:rPr lang="ru-RU" dirty="0"/>
              <a:t>Откроется список фильтров Госорганов:</a:t>
            </a:r>
          </a:p>
          <a:p>
            <a:pPr marL="228600" indent="-228600">
              <a:buFontTx/>
              <a:buChar char="•"/>
            </a:pPr>
            <a:r>
              <a:rPr lang="ru-RU" dirty="0"/>
              <a:t>Закладка «Органы власти» - </a:t>
            </a:r>
            <a:r>
              <a:rPr lang="ru-RU" dirty="0">
                <a:latin typeface="Arial" charset="0"/>
              </a:rPr>
              <a:t>содержит все госорганы, когда-либо внесенные в реестр;</a:t>
            </a:r>
            <a:endParaRPr lang="ru-RU" dirty="0"/>
          </a:p>
          <a:p>
            <a:pPr marL="228600" indent="-228600">
              <a:buFontTx/>
              <a:buChar char="•"/>
            </a:pPr>
            <a:r>
              <a:rPr lang="ru-RU" dirty="0"/>
              <a:t>Новые - </a:t>
            </a:r>
            <a:r>
              <a:rPr lang="ru-RU" dirty="0">
                <a:latin typeface="Arial" charset="0"/>
              </a:rPr>
              <a:t>в эту группу попадают госорганы, описание которых было недавно сохранено</a:t>
            </a:r>
            <a:r>
              <a:rPr lang="ru-RU" dirty="0"/>
              <a:t>;</a:t>
            </a:r>
          </a:p>
          <a:p>
            <a:pPr marL="228600" indent="-228600">
              <a:buFontTx/>
              <a:buChar char="•"/>
            </a:pPr>
            <a:r>
              <a:rPr lang="ru-RU" dirty="0"/>
              <a:t>Редактируемые – в эту группу попадают госорганы, описание которых находится в процессе редактирования;</a:t>
            </a:r>
          </a:p>
          <a:p>
            <a:pPr marL="228600" indent="-228600">
              <a:buFontTx/>
              <a:buChar char="•"/>
            </a:pPr>
            <a:r>
              <a:rPr lang="ru-RU" dirty="0"/>
              <a:t>На согласовании </a:t>
            </a:r>
            <a:r>
              <a:rPr lang="ru-RU" dirty="0">
                <a:latin typeface="Arial" charset="0"/>
              </a:rPr>
              <a:t>– здесь находятся госорганы, которые были отправлены на согласование</a:t>
            </a:r>
            <a:r>
              <a:rPr lang="ru-RU" dirty="0"/>
              <a:t>;</a:t>
            </a:r>
          </a:p>
          <a:p>
            <a:pPr marL="228600" indent="-228600">
              <a:buFontTx/>
              <a:buChar char="•"/>
            </a:pPr>
            <a:r>
              <a:rPr lang="ru-RU" dirty="0">
                <a:latin typeface="Arial" charset="0"/>
              </a:rPr>
              <a:t>О</a:t>
            </a:r>
            <a:r>
              <a:rPr lang="ru-RU" dirty="0"/>
              <a:t>публикованные – содержит </a:t>
            </a:r>
            <a:r>
              <a:rPr lang="ru-RU" dirty="0">
                <a:latin typeface="Arial" charset="0"/>
              </a:rPr>
              <a:t>госорганы, успешно опубликованные на Портале ГУ;</a:t>
            </a:r>
            <a:endParaRPr lang="ru-RU" dirty="0">
              <a:latin typeface="+mn-lt"/>
            </a:endParaRPr>
          </a:p>
          <a:p>
            <a:pPr marL="228600" indent="-228600">
              <a:buFontTx/>
              <a:buChar char="•"/>
            </a:pPr>
            <a:r>
              <a:rPr lang="ru-RU" dirty="0"/>
              <a:t>Удаленные  </a:t>
            </a:r>
            <a:r>
              <a:rPr lang="ru-RU" dirty="0">
                <a:latin typeface="Arial" charset="0"/>
              </a:rPr>
              <a:t>– для госорганов, которые были удалены - </a:t>
            </a:r>
            <a:r>
              <a:rPr lang="ru-RU" i="1" baseline="0" dirty="0">
                <a:latin typeface="Arial" charset="0"/>
              </a:rPr>
              <a:t>группа видна только администратору реестра</a:t>
            </a:r>
            <a:r>
              <a:rPr lang="ru-RU" dirty="0"/>
              <a:t>.</a:t>
            </a:r>
            <a:endParaRPr lang="ru-RU" dirty="0">
              <a:latin typeface="Arial" charset="0"/>
            </a:endParaRPr>
          </a:p>
          <a:p>
            <a:pPr marL="228600" indent="-228600"/>
            <a:endParaRPr lang="ru-RU" dirty="0">
              <a:latin typeface="Arial" charset="0"/>
            </a:endParaRPr>
          </a:p>
          <a:p>
            <a:pPr marL="228600" indent="-228600"/>
            <a:r>
              <a:rPr lang="ru-RU" dirty="0"/>
              <a:t>Чтобы открыть печень Госорганов, необходимо  кликнуть по выбранной вкладке. В правой части экрана откроется список организаций.</a:t>
            </a:r>
            <a:endParaRPr lang="ru-RU" dirty="0">
              <a:latin typeface="Arial" charset="0"/>
            </a:endParaRPr>
          </a:p>
          <a:p>
            <a:pPr marL="228600" indent="-228600"/>
            <a:r>
              <a:rPr lang="ru-RU" dirty="0">
                <a:latin typeface="Arial" charset="0"/>
              </a:rPr>
              <a:t>Список выстроен в зависимости от выбранного представления: иерархически с возможностью свертывания / развертывания и просмотра подчиненных (подведомственных) организаций или в виде табличного списка.</a:t>
            </a:r>
          </a:p>
          <a:p>
            <a:pPr marL="228600" indent="-228600"/>
            <a:endParaRPr lang="ru-RU" dirty="0">
              <a:latin typeface="Arial" charset="0"/>
            </a:endParaRPr>
          </a:p>
          <a:p>
            <a:pPr marL="228600" indent="-228600"/>
            <a:r>
              <a:rPr lang="ru-RU" dirty="0">
                <a:latin typeface="Arial" charset="0"/>
              </a:rPr>
              <a:t>Для сортировки по любому из отображаемых полей  в табличном списке нажмите на заголовок необходимого столбца.</a:t>
            </a:r>
          </a:p>
          <a:p>
            <a:pPr marL="228600" indent="-228600"/>
            <a:r>
              <a:rPr lang="ru-RU" dirty="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a:latin typeface="Arial" charset="0"/>
            </a:endParaRPr>
          </a:p>
          <a:p>
            <a:pPr marL="228600" indent="-228600"/>
            <a:r>
              <a:rPr lang="ru-RU" dirty="0"/>
              <a:t>Для просмотра описания Госоргана: выберите необходимый для просмотра Госорган и кликните на его название. Откроется просмотр выбранного Госоргана (Редактор государственного органа) </a:t>
            </a:r>
          </a:p>
        </p:txBody>
      </p:sp>
    </p:spTree>
    <p:extLst>
      <p:ext uri="{BB962C8B-B14F-4D97-AF65-F5344CB8AC3E}">
        <p14:creationId xmlns:p14="http://schemas.microsoft.com/office/powerpoint/2010/main" val="12877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a:t>Для просмотра списка НПА:</a:t>
            </a:r>
          </a:p>
          <a:p>
            <a:pPr marL="228600" indent="-228600"/>
            <a:r>
              <a:rPr lang="ru-RU" dirty="0"/>
              <a:t>В основной части подсистемы необходимо перейти на закладку </a:t>
            </a:r>
            <a:r>
              <a:rPr lang="ru-RU" b="1" dirty="0"/>
              <a:t>НПА </a:t>
            </a:r>
            <a:r>
              <a:rPr lang="ru-RU" dirty="0"/>
              <a:t>(клик левой клавишей мыши)</a:t>
            </a:r>
          </a:p>
          <a:p>
            <a:pPr marL="228600" indent="-228600"/>
            <a:r>
              <a:rPr lang="ru-RU" dirty="0"/>
              <a:t>В</a:t>
            </a:r>
            <a:r>
              <a:rPr lang="ru-RU" baseline="0" dirty="0"/>
              <a:t> правой части о</a:t>
            </a:r>
            <a:r>
              <a:rPr lang="ru-RU" dirty="0"/>
              <a:t>ткроется список НПА.</a:t>
            </a:r>
          </a:p>
          <a:p>
            <a:pPr marL="228600" indent="-228600"/>
            <a:endParaRPr lang="ru-RU" dirty="0">
              <a:latin typeface="Arial" charset="0"/>
            </a:endParaRPr>
          </a:p>
          <a:p>
            <a:pPr marL="228600" indent="-228600"/>
            <a:r>
              <a:rPr lang="ru-RU" dirty="0">
                <a:latin typeface="Arial" charset="0"/>
              </a:rPr>
              <a:t>Для сортировки по любому из отображаемых полей нажмите на заголовок необходимого столбца.</a:t>
            </a:r>
          </a:p>
          <a:p>
            <a:pPr marL="228600" indent="-228600"/>
            <a:r>
              <a:rPr lang="ru-RU" dirty="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a:latin typeface="Arial" charset="0"/>
            </a:endParaRPr>
          </a:p>
          <a:p>
            <a:pPr marL="228600" indent="-228600"/>
            <a:r>
              <a:rPr lang="ru-RU" dirty="0"/>
              <a:t>Для просмотра описания НПА: выберите необходимый для просмотра НПА и нажмите на его название. Откроется окно для просмотра выбранного НПА (Редактор) </a:t>
            </a:r>
          </a:p>
        </p:txBody>
      </p:sp>
    </p:spTree>
    <p:extLst>
      <p:ext uri="{BB962C8B-B14F-4D97-AF65-F5344CB8AC3E}">
        <p14:creationId xmlns:p14="http://schemas.microsoft.com/office/powerpoint/2010/main" val="182239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dirty="0"/>
              <a:t>Для просмотра списка Рабочих документов:</a:t>
            </a:r>
          </a:p>
          <a:p>
            <a:pPr marL="228600" indent="-228600"/>
            <a:r>
              <a:rPr lang="ru-RU" dirty="0"/>
              <a:t>В основной части подсистемы необходимо перейти на закладку </a:t>
            </a:r>
            <a:r>
              <a:rPr lang="ru-RU" b="1" dirty="0"/>
              <a:t>Рабочие документы </a:t>
            </a:r>
            <a:r>
              <a:rPr lang="ru-RU" dirty="0"/>
              <a:t>(клик левой клавишей мыши)</a:t>
            </a:r>
          </a:p>
          <a:p>
            <a:pPr marL="228600" indent="-228600"/>
            <a:r>
              <a:rPr lang="ru-RU" dirty="0"/>
              <a:t>В</a:t>
            </a:r>
            <a:r>
              <a:rPr lang="ru-RU" baseline="0" dirty="0"/>
              <a:t> правой части о</a:t>
            </a:r>
            <a:r>
              <a:rPr lang="ru-RU" dirty="0"/>
              <a:t>ткроется список Рабочих документов.</a:t>
            </a:r>
          </a:p>
          <a:p>
            <a:pPr marL="228600" indent="-228600"/>
            <a:endParaRPr lang="ru-RU" dirty="0">
              <a:latin typeface="Arial" charset="0"/>
            </a:endParaRPr>
          </a:p>
          <a:p>
            <a:pPr marL="228600" indent="-228600"/>
            <a:r>
              <a:rPr lang="ru-RU" dirty="0">
                <a:latin typeface="Arial" charset="0"/>
              </a:rPr>
              <a:t>Для сортировки по любому из отображаемых полей нажмите на заголовок необходимого столбца.</a:t>
            </a:r>
          </a:p>
          <a:p>
            <a:pPr marL="228600" indent="-228600"/>
            <a:r>
              <a:rPr lang="ru-RU" dirty="0">
                <a:latin typeface="Arial" charset="0"/>
              </a:rPr>
              <a:t>При необходимости сортировки данных по тому же полю, но в другом порядке, нажмите на заголовок столбца еще раз.</a:t>
            </a:r>
          </a:p>
          <a:p>
            <a:pPr marL="228600" indent="-228600"/>
            <a:endParaRPr lang="ru-RU" dirty="0">
              <a:latin typeface="Arial" charset="0"/>
            </a:endParaRPr>
          </a:p>
          <a:p>
            <a:pPr marL="228600" indent="-228600"/>
            <a:r>
              <a:rPr lang="ru-RU" dirty="0"/>
              <a:t>Для просмотра описания рабочего документа: выберите необходимый для просмотра документ и нажмите на его название. Откроется окно для просмотра выбранного документа (Редактор) </a:t>
            </a:r>
          </a:p>
        </p:txBody>
      </p:sp>
    </p:spTree>
    <p:extLst>
      <p:ext uri="{BB962C8B-B14F-4D97-AF65-F5344CB8AC3E}">
        <p14:creationId xmlns:p14="http://schemas.microsoft.com/office/powerpoint/2010/main" val="168659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9114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D91E66D4-2A96-40E2-9270-73E9BB2939E4}" type="slidenum">
              <a:rPr lang="ru-RU" sz="1200" smtClean="0"/>
              <a:pPr eaLnBrk="1" hangingPunct="1"/>
              <a:t>2</a:t>
            </a:fld>
            <a:endParaRPr lang="ru-RU" sz="1200"/>
          </a:p>
        </p:txBody>
      </p:sp>
    </p:spTree>
    <p:extLst>
      <p:ext uri="{BB962C8B-B14F-4D97-AF65-F5344CB8AC3E}">
        <p14:creationId xmlns:p14="http://schemas.microsoft.com/office/powerpoint/2010/main" val="4030839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a:p>
          <a:p>
            <a:pPr marL="228600" indent="-228600"/>
            <a:r>
              <a:rPr lang="ru-RU" dirty="0"/>
              <a:t>Поиск на всех закладках (Услуги, функции, ОГВ, НПА, Рабочие документы) имеет поиск, простой и расширенный.</a:t>
            </a:r>
          </a:p>
          <a:p>
            <a:pPr marL="228600" indent="-228600"/>
            <a:endParaRPr lang="ru-RU" dirty="0"/>
          </a:p>
          <a:p>
            <a:pPr marL="228600" indent="-228600"/>
            <a:r>
              <a:rPr lang="ru-RU" dirty="0"/>
              <a:t>Простой</a:t>
            </a:r>
            <a:r>
              <a:rPr lang="ru-RU" baseline="0" dirty="0"/>
              <a:t> поиск происходит по частичному вводу текста полного или краткого названия объекта.</a:t>
            </a:r>
          </a:p>
          <a:p>
            <a:pPr marL="228600" indent="-228600"/>
            <a:endParaRPr lang="ru-RU" baseline="0" dirty="0"/>
          </a:p>
          <a:p>
            <a:pPr marL="228600" indent="-228600"/>
            <a:r>
              <a:rPr lang="ru-RU" baseline="0" dirty="0"/>
              <a:t>Расширенный поиск происходит по совокупности ключевых полей объекта и дате последних изменений.</a:t>
            </a:r>
          </a:p>
          <a:p>
            <a:pPr marL="228600" indent="-228600"/>
            <a:r>
              <a:rPr lang="ru-RU" baseline="0" dirty="0"/>
              <a:t> </a:t>
            </a:r>
            <a:endParaRPr lang="ru-RU" dirty="0"/>
          </a:p>
          <a:p>
            <a:pPr marL="228600" indent="-228600"/>
            <a:r>
              <a:rPr lang="ru-RU" dirty="0"/>
              <a:t>Результаты поиска остаются на экране с выделенными фрагментами</a:t>
            </a:r>
            <a:r>
              <a:rPr lang="ru-RU" baseline="0" dirty="0"/>
              <a:t> текста из строки поиска в поле наименования объекта.</a:t>
            </a:r>
          </a:p>
          <a:p>
            <a:pPr marL="228600" indent="-228600"/>
            <a:endParaRPr lang="ru-RU" baseline="0" dirty="0"/>
          </a:p>
          <a:p>
            <a:pPr marL="228600" indent="-228600"/>
            <a:r>
              <a:rPr lang="ru-RU" baseline="0" dirty="0"/>
              <a:t>С помощью кнопки </a:t>
            </a:r>
            <a:r>
              <a:rPr lang="ru-RU" b="1" baseline="0" dirty="0"/>
              <a:t>Очистить </a:t>
            </a:r>
            <a:r>
              <a:rPr lang="ru-RU" b="0" baseline="0" dirty="0"/>
              <a:t> происходит сброс фильтрации и возврат к полному перечню выбранной закладки.</a:t>
            </a:r>
            <a:endParaRPr lang="ru-RU" dirty="0"/>
          </a:p>
          <a:p>
            <a:pPr marL="228600" indent="-228600"/>
            <a:endParaRPr lang="ru-RU" dirty="0"/>
          </a:p>
          <a:p>
            <a:pPr marL="228600" indent="-228600"/>
            <a:endParaRPr lang="ru-RU" baseline="0" dirty="0"/>
          </a:p>
          <a:p>
            <a:pPr marL="228600" indent="-228600"/>
            <a:endParaRPr lang="ru-RU" dirty="0"/>
          </a:p>
        </p:txBody>
      </p:sp>
    </p:spTree>
    <p:extLst>
      <p:ext uri="{BB962C8B-B14F-4D97-AF65-F5344CB8AC3E}">
        <p14:creationId xmlns:p14="http://schemas.microsoft.com/office/powerpoint/2010/main" val="180520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a:p>
          <a:p>
            <a:pPr marL="228600" indent="-228600"/>
            <a:r>
              <a:rPr lang="ru-RU" dirty="0"/>
              <a:t>Поиск на всех закладках (Услуги, функции, ОГВ, НПА, Рабочие документы) имеет поиск, простой и расширенный.</a:t>
            </a:r>
          </a:p>
          <a:p>
            <a:pPr marL="228600" indent="-228600"/>
            <a:endParaRPr lang="ru-RU" dirty="0"/>
          </a:p>
          <a:p>
            <a:pPr marL="228600" indent="-228600"/>
            <a:r>
              <a:rPr lang="ru-RU" dirty="0"/>
              <a:t>Простой</a:t>
            </a:r>
            <a:r>
              <a:rPr lang="ru-RU" baseline="0" dirty="0"/>
              <a:t> поиск происходит по частичному вводу текста полного или краткого названия объекта.</a:t>
            </a:r>
          </a:p>
          <a:p>
            <a:pPr marL="228600" indent="-228600"/>
            <a:endParaRPr lang="ru-RU" baseline="0" dirty="0"/>
          </a:p>
          <a:p>
            <a:pPr marL="228600" indent="-228600"/>
            <a:r>
              <a:rPr lang="ru-RU" baseline="0" dirty="0"/>
              <a:t>Расширенный поиск происходит по совокупности ключевых полей объекта и дате последних изменений.</a:t>
            </a:r>
          </a:p>
          <a:p>
            <a:pPr marL="228600" indent="-228600"/>
            <a:r>
              <a:rPr lang="ru-RU" baseline="0" dirty="0"/>
              <a:t> </a:t>
            </a:r>
            <a:endParaRPr lang="ru-RU" dirty="0"/>
          </a:p>
          <a:p>
            <a:pPr marL="228600" indent="-228600"/>
            <a:r>
              <a:rPr lang="ru-RU" dirty="0"/>
              <a:t>Результаты поиска остаются на экране с выделенными фрагментами</a:t>
            </a:r>
            <a:r>
              <a:rPr lang="ru-RU" baseline="0" dirty="0"/>
              <a:t> текста из строки поиска в поле наименования объекта.</a:t>
            </a:r>
          </a:p>
          <a:p>
            <a:pPr marL="228600" indent="-228600"/>
            <a:endParaRPr lang="ru-RU" baseline="0" dirty="0"/>
          </a:p>
          <a:p>
            <a:pPr marL="228600" indent="-228600"/>
            <a:r>
              <a:rPr lang="ru-RU" baseline="0" dirty="0"/>
              <a:t>С помощью кнопки </a:t>
            </a:r>
            <a:r>
              <a:rPr lang="ru-RU" b="1" baseline="0" dirty="0"/>
              <a:t>Очистить </a:t>
            </a:r>
            <a:r>
              <a:rPr lang="ru-RU" b="0" baseline="0" dirty="0"/>
              <a:t> происходит сброс фильтрации и возврат к полному перечню выбранной закладки.</a:t>
            </a:r>
            <a:endParaRPr lang="ru-RU" dirty="0"/>
          </a:p>
          <a:p>
            <a:pPr marL="228600" indent="-228600"/>
            <a:endParaRPr lang="ru-RU" dirty="0"/>
          </a:p>
          <a:p>
            <a:pPr marL="228600" indent="-228600"/>
            <a:endParaRPr lang="ru-RU" baseline="0" dirty="0"/>
          </a:p>
          <a:p>
            <a:pPr marL="228600" indent="-228600"/>
            <a:endParaRPr lang="ru-RU" dirty="0"/>
          </a:p>
        </p:txBody>
      </p:sp>
    </p:spTree>
    <p:extLst>
      <p:ext uri="{BB962C8B-B14F-4D97-AF65-F5344CB8AC3E}">
        <p14:creationId xmlns:p14="http://schemas.microsoft.com/office/powerpoint/2010/main" val="1492932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a:p>
        </p:txBody>
      </p:sp>
      <p:sp>
        <p:nvSpPr>
          <p:cNvPr id="1013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E774B12E-C5D3-4F39-BE7B-4823A70376AA}" type="slidenum">
              <a:rPr lang="ru-RU" sz="1200" smtClean="0"/>
              <a:pPr eaLnBrk="1" hangingPunct="1"/>
              <a:t>22</a:t>
            </a:fld>
            <a:endParaRPr lang="ru-RU" sz="1200"/>
          </a:p>
        </p:txBody>
      </p:sp>
    </p:spTree>
    <p:extLst>
      <p:ext uri="{BB962C8B-B14F-4D97-AF65-F5344CB8AC3E}">
        <p14:creationId xmlns:p14="http://schemas.microsoft.com/office/powerpoint/2010/main" val="984932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a:t>Первый тип объектов, который </a:t>
            </a:r>
            <a:r>
              <a:rPr lang="ru-RU" dirty="0">
                <a:latin typeface="Arial" charset="0"/>
              </a:rPr>
              <a:t>мы рассмотрим подробнее</a:t>
            </a:r>
            <a:r>
              <a:rPr lang="ru-RU" dirty="0"/>
              <a:t> – это государственный орган (ГО)</a:t>
            </a:r>
            <a:r>
              <a:rPr lang="ru-RU" dirty="0">
                <a:latin typeface="Arial" charset="0"/>
              </a:rPr>
              <a:t> или орган государственной власти (ОГВ)</a:t>
            </a:r>
            <a:r>
              <a:rPr lang="ru-RU" dirty="0"/>
              <a:t>.</a:t>
            </a:r>
          </a:p>
          <a:p>
            <a:r>
              <a:rPr lang="ru-RU" dirty="0"/>
              <a:t>Как уже было сказано, на занятии №1, полный перечень госорганов мы можем просмотреть, открыв закладку  </a:t>
            </a:r>
            <a:r>
              <a:rPr lang="ru-RU" b="1" dirty="0"/>
              <a:t>Органы власти </a:t>
            </a:r>
            <a:r>
              <a:rPr lang="ru-RU" dirty="0"/>
              <a:t>в левой части основного окна реестра.</a:t>
            </a:r>
          </a:p>
          <a:p>
            <a:endParaRPr lang="ru-RU" dirty="0"/>
          </a:p>
          <a:p>
            <a:r>
              <a:rPr lang="ru-RU" dirty="0"/>
              <a:t>Ещё раз разберем построение иерархии госорганов. Верхний уровень – </a:t>
            </a:r>
            <a:r>
              <a:rPr lang="ru-RU" dirty="0">
                <a:latin typeface="Arial" charset="0"/>
              </a:rPr>
              <a:t>в случае регионального реестра – это Администрация региона. Для федерального портала это будут </a:t>
            </a:r>
            <a:r>
              <a:rPr lang="ru-RU" dirty="0"/>
              <a:t>Министерства. </a:t>
            </a:r>
            <a:endParaRPr lang="ru-RU" dirty="0">
              <a:latin typeface="Arial" charset="0"/>
            </a:endParaRPr>
          </a:p>
          <a:p>
            <a:endParaRPr lang="ru-RU" dirty="0">
              <a:latin typeface="Arial" charset="0"/>
            </a:endParaRPr>
          </a:p>
          <a:p>
            <a:r>
              <a:rPr lang="ru-RU" dirty="0"/>
              <a:t>Второй уровень – федеральные или региональные органы – службы и агентства, полномочия которых распространяются на всю территорию РФ или региона, и которые подчиняются </a:t>
            </a:r>
            <a:r>
              <a:rPr lang="ru-RU" dirty="0">
                <a:latin typeface="Arial" charset="0"/>
              </a:rPr>
              <a:t>правительству региона, РФ или </a:t>
            </a:r>
            <a:r>
              <a:rPr lang="ru-RU" dirty="0"/>
              <a:t>Министерствам.</a:t>
            </a:r>
            <a:endParaRPr lang="ru-RU" dirty="0">
              <a:latin typeface="Arial" charset="0"/>
            </a:endParaRPr>
          </a:p>
          <a:p>
            <a:endParaRPr lang="ru-RU" dirty="0">
              <a:latin typeface="Arial" charset="0"/>
            </a:endParaRPr>
          </a:p>
          <a:p>
            <a:r>
              <a:rPr lang="ru-RU" dirty="0"/>
              <a:t>Третий уровень –районные (в региональном масштабе) </a:t>
            </a:r>
            <a:r>
              <a:rPr lang="ru-RU" dirty="0">
                <a:latin typeface="Arial" charset="0"/>
              </a:rPr>
              <a:t>или </a:t>
            </a:r>
            <a:r>
              <a:rPr lang="ru-RU" dirty="0"/>
              <a:t>региональные (в федеральном масштабе) отделы, управления и т.п. Их полномочия распространяются на определенную территорию в составе РФ или региона (это может быть отдельный субъект федерации на федеральном уровне или район на региональном уровне).</a:t>
            </a:r>
          </a:p>
          <a:p>
            <a:endParaRPr lang="ru-RU" dirty="0"/>
          </a:p>
          <a:p>
            <a:r>
              <a:rPr lang="ru-RU" dirty="0"/>
              <a:t>Переход к просмотру сведений ОГВ происходит по</a:t>
            </a:r>
            <a:r>
              <a:rPr lang="ru-RU" baseline="0" dirty="0"/>
              <a:t> клику на иконку рядом с выбранным органом власти.</a:t>
            </a:r>
            <a:endParaRPr lang="ru-RU" dirty="0"/>
          </a:p>
          <a:p>
            <a:r>
              <a:rPr lang="ru-RU" dirty="0"/>
              <a:t>Теперь посмотрим на табличное представление ГО.</a:t>
            </a:r>
          </a:p>
        </p:txBody>
      </p:sp>
    </p:spTree>
    <p:extLst>
      <p:ext uri="{BB962C8B-B14F-4D97-AF65-F5344CB8AC3E}">
        <p14:creationId xmlns:p14="http://schemas.microsoft.com/office/powerpoint/2010/main" val="2240310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a:t>В табличном виде полный перечень госорганов представлен в виде отсортированного по наименованию списка.</a:t>
            </a:r>
          </a:p>
          <a:p>
            <a:endParaRPr lang="ru-RU" dirty="0"/>
          </a:p>
          <a:p>
            <a:r>
              <a:rPr lang="ru-RU" dirty="0"/>
              <a:t>Сортировку можно изменить, кликнув по названию требуемого поля.</a:t>
            </a:r>
          </a:p>
          <a:p>
            <a:endParaRPr lang="ru-RU" dirty="0"/>
          </a:p>
          <a:p>
            <a:r>
              <a:rPr lang="ru-RU" dirty="0"/>
              <a:t>.</a:t>
            </a:r>
          </a:p>
        </p:txBody>
      </p:sp>
    </p:spTree>
    <p:extLst>
      <p:ext uri="{BB962C8B-B14F-4D97-AF65-F5344CB8AC3E}">
        <p14:creationId xmlns:p14="http://schemas.microsoft.com/office/powerpoint/2010/main" val="451742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a:latin typeface="Arial" charset="0"/>
              </a:rPr>
              <a:t>Чтобы создать новый ГО, нужно зайти на закладку</a:t>
            </a:r>
            <a:r>
              <a:rPr lang="ru-RU" sz="800" baseline="0" dirty="0">
                <a:latin typeface="Arial" charset="0"/>
              </a:rPr>
              <a:t> </a:t>
            </a:r>
            <a:r>
              <a:rPr lang="ru-RU" sz="800" b="1" baseline="0" dirty="0">
                <a:latin typeface="Arial" charset="0"/>
              </a:rPr>
              <a:t>Органы власти</a:t>
            </a:r>
            <a:r>
              <a:rPr lang="ru-RU" sz="800" dirty="0">
                <a:latin typeface="Arial" charset="0"/>
              </a:rPr>
              <a:t> и нажать на кнопку</a:t>
            </a:r>
            <a:r>
              <a:rPr lang="ru-RU" sz="800" b="1" dirty="0">
                <a:latin typeface="Arial" charset="0"/>
              </a:rPr>
              <a:t>  Создать новый орган власти</a:t>
            </a:r>
            <a:r>
              <a:rPr lang="ru-RU" sz="800" dirty="0">
                <a:latin typeface="Arial" charset="0"/>
              </a:rPr>
              <a:t>. После выполнения этих действий перед вами откроется паспорт </a:t>
            </a:r>
            <a:r>
              <a:rPr lang="ru-RU" sz="800" b="1" dirty="0">
                <a:latin typeface="Arial" charset="0"/>
              </a:rPr>
              <a:t>государственного органа для редактирования.</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Орган власти имеет следующие закладки:</a:t>
            </a:r>
          </a:p>
          <a:p>
            <a:pPr marL="228600" indent="-228600">
              <a:lnSpc>
                <a:spcPct val="80000"/>
              </a:lnSpc>
              <a:buFontTx/>
              <a:buAutoNum type="arabicParenR"/>
            </a:pPr>
            <a:r>
              <a:rPr lang="ru-RU" sz="800" b="1" dirty="0">
                <a:latin typeface="Arial" charset="0"/>
              </a:rPr>
              <a:t>Общие сведения</a:t>
            </a:r>
            <a:r>
              <a:rPr lang="ru-RU" sz="800" dirty="0">
                <a:latin typeface="Arial" charset="0"/>
              </a:rPr>
              <a:t>. В этом блоке располагается основная информация о ГО</a:t>
            </a:r>
          </a:p>
          <a:p>
            <a:pPr marL="228600" indent="-228600">
              <a:lnSpc>
                <a:spcPct val="80000"/>
              </a:lnSpc>
              <a:buFontTx/>
              <a:buAutoNum type="arabicParenR"/>
            </a:pPr>
            <a:r>
              <a:rPr lang="ru-RU" sz="800" b="1" dirty="0">
                <a:latin typeface="Arial" charset="0"/>
              </a:rPr>
              <a:t>Офисы</a:t>
            </a:r>
            <a:r>
              <a:rPr lang="ru-RU" sz="800" b="0" dirty="0">
                <a:latin typeface="Arial" charset="0"/>
              </a:rPr>
              <a:t>. В этом блоке содержится информация об офисах органа власти, адреса, ссылки, телефоны.</a:t>
            </a:r>
            <a:endParaRPr lang="ru-RU" sz="800" b="1" dirty="0">
              <a:latin typeface="Arial" charset="0"/>
            </a:endParaRPr>
          </a:p>
          <a:p>
            <a:pPr marL="228600" indent="-228600">
              <a:lnSpc>
                <a:spcPct val="80000"/>
              </a:lnSpc>
              <a:buFontTx/>
              <a:buAutoNum type="arabicParenR"/>
            </a:pPr>
            <a:r>
              <a:rPr lang="ru-RU" sz="800" b="1" dirty="0">
                <a:latin typeface="Arial" charset="0"/>
              </a:rPr>
              <a:t>Контакты</a:t>
            </a:r>
            <a:r>
              <a:rPr lang="ru-RU" sz="800" b="0" dirty="0">
                <a:latin typeface="Arial" charset="0"/>
              </a:rPr>
              <a:t>. В этом блоке лежит информация с контактах должностных лиц с указанием, к какому офису оно относится.</a:t>
            </a:r>
            <a:endParaRPr lang="ru-RU" sz="800" b="1" dirty="0">
              <a:latin typeface="Arial" charset="0"/>
            </a:endParaRPr>
          </a:p>
          <a:p>
            <a:pPr marL="228600" indent="-228600">
              <a:lnSpc>
                <a:spcPct val="80000"/>
              </a:lnSpc>
              <a:buFontTx/>
              <a:buAutoNum type="arabicParenR"/>
            </a:pPr>
            <a:r>
              <a:rPr lang="ru-RU" sz="800" b="1" dirty="0">
                <a:latin typeface="Arial" charset="0"/>
              </a:rPr>
              <a:t>Платежные реквизиты. </a:t>
            </a:r>
            <a:r>
              <a:rPr lang="ru-RU" sz="800" b="0" dirty="0">
                <a:latin typeface="Arial" charset="0"/>
              </a:rPr>
              <a:t>В этом блоке содержатся</a:t>
            </a:r>
            <a:r>
              <a:rPr lang="ru-RU" sz="800" b="0" baseline="0" dirty="0">
                <a:latin typeface="Arial" charset="0"/>
              </a:rPr>
              <a:t> платежные реквизиты госоргана. </a:t>
            </a:r>
            <a:endParaRPr lang="ru-RU" sz="800" b="0" dirty="0">
              <a:latin typeface="Arial" charset="0"/>
            </a:endParaRPr>
          </a:p>
          <a:p>
            <a:pPr marL="228600" indent="-228600">
              <a:lnSpc>
                <a:spcPct val="80000"/>
              </a:lnSpc>
              <a:buFontTx/>
              <a:buAutoNum type="arabicParenR"/>
            </a:pPr>
            <a:r>
              <a:rPr lang="ru-RU" sz="800" b="1" dirty="0">
                <a:latin typeface="Arial" charset="0"/>
              </a:rPr>
              <a:t>Услуги (функции) органа власти. </a:t>
            </a:r>
            <a:r>
              <a:rPr lang="ru-RU" sz="800" b="0" dirty="0">
                <a:latin typeface="Arial" charset="0"/>
              </a:rPr>
              <a:t>В этом блоке находится перечень</a:t>
            </a:r>
            <a:r>
              <a:rPr lang="ru-RU" sz="800" b="0" baseline="0" dirty="0">
                <a:latin typeface="Arial" charset="0"/>
              </a:rPr>
              <a:t> услуг и функций, предоставляемых органом власти.</a:t>
            </a:r>
            <a:endParaRPr lang="ru-RU" sz="800" b="0" dirty="0">
              <a:latin typeface="Arial" charset="0"/>
            </a:endParaRP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На нижней панели окна ГО прописан его текущий статус. «Статус: » для нового несохраненного</a:t>
            </a:r>
            <a:r>
              <a:rPr lang="ru-RU" sz="800" baseline="0" dirty="0">
                <a:latin typeface="Arial" charset="0"/>
              </a:rPr>
              <a:t> органа власти. После сохранения статус изменится на «Статус: Новый».</a:t>
            </a:r>
            <a:endParaRPr lang="ru-RU" sz="800" dirty="0">
              <a:latin typeface="Arial" charset="0"/>
            </a:endParaRP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Рассмотрим поля закладки «Общие сведения».</a:t>
            </a:r>
          </a:p>
        </p:txBody>
      </p:sp>
    </p:spTree>
    <p:extLst>
      <p:ext uri="{BB962C8B-B14F-4D97-AF65-F5344CB8AC3E}">
        <p14:creationId xmlns:p14="http://schemas.microsoft.com/office/powerpoint/2010/main" val="3278321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lnSpc>
                <a:spcPct val="80000"/>
              </a:lnSpc>
              <a:buFontTx/>
              <a:buAutoNum type="arabicParenR"/>
            </a:pPr>
            <a:r>
              <a:rPr lang="ru-RU" sz="800" dirty="0">
                <a:latin typeface="Arial" charset="0"/>
              </a:rPr>
              <a:t>Общие сведения. В этом блоке располагается основная информация о ГО, которая заносится в поля:</a:t>
            </a:r>
          </a:p>
          <a:p>
            <a:pPr marL="228600" indent="-228600">
              <a:lnSpc>
                <a:spcPct val="80000"/>
              </a:lnSpc>
              <a:buFontTx/>
              <a:buChar char="•"/>
            </a:pPr>
            <a:r>
              <a:rPr lang="ru-RU" sz="800" b="1" dirty="0">
                <a:latin typeface="Arial" charset="0"/>
              </a:rPr>
              <a:t>Идентификатор </a:t>
            </a:r>
            <a:r>
              <a:rPr lang="ru-RU" sz="800" dirty="0">
                <a:latin typeface="Arial" charset="0"/>
              </a:rPr>
              <a:t>- заполняется системой автоматически.</a:t>
            </a:r>
          </a:p>
          <a:p>
            <a:pPr marL="228600" indent="-228600">
              <a:lnSpc>
                <a:spcPct val="80000"/>
              </a:lnSpc>
              <a:buFontTx/>
              <a:buChar char="•"/>
            </a:pPr>
            <a:r>
              <a:rPr lang="ru-RU" sz="800" b="1" dirty="0">
                <a:latin typeface="Arial" charset="0"/>
              </a:rPr>
              <a:t>Полное наименование </a:t>
            </a:r>
            <a:r>
              <a:rPr lang="ru-RU" sz="800" dirty="0">
                <a:latin typeface="Arial" charset="0"/>
              </a:rPr>
              <a:t>(обязательное поле). При заполнении необходимо заполнить нужным названием ГО.</a:t>
            </a:r>
          </a:p>
          <a:p>
            <a:pPr marL="228600" indent="-228600">
              <a:lnSpc>
                <a:spcPct val="80000"/>
              </a:lnSpc>
              <a:buFontTx/>
              <a:buChar char="•"/>
            </a:pPr>
            <a:r>
              <a:rPr lang="ru-RU" sz="800" b="1" dirty="0">
                <a:latin typeface="Arial" charset="0"/>
              </a:rPr>
              <a:t>Краткое наименование</a:t>
            </a:r>
            <a:r>
              <a:rPr lang="ru-RU" sz="800" dirty="0">
                <a:latin typeface="Arial" charset="0"/>
              </a:rPr>
              <a:t> - общепринятое сокращение, согласно НПА об органе власти.</a:t>
            </a:r>
          </a:p>
          <a:p>
            <a:pPr marL="228600" marR="0" indent="-228600" algn="l" defTabSz="914400" rtl="0" eaLnBrk="0" fontAlgn="base" latinLnBrk="0" hangingPunct="0">
              <a:lnSpc>
                <a:spcPct val="80000"/>
              </a:lnSpc>
              <a:spcBef>
                <a:spcPct val="30000"/>
              </a:spcBef>
              <a:spcAft>
                <a:spcPct val="0"/>
              </a:spcAft>
              <a:buClrTx/>
              <a:buSzTx/>
              <a:buFontTx/>
              <a:buChar char="•"/>
              <a:tabLst/>
              <a:defRPr/>
            </a:pPr>
            <a:r>
              <a:rPr lang="ru-RU" sz="800" b="1" dirty="0">
                <a:latin typeface="Arial" charset="0"/>
              </a:rPr>
              <a:t>Административный уровень</a:t>
            </a:r>
            <a:r>
              <a:rPr lang="ru-RU" sz="800" dirty="0">
                <a:latin typeface="Arial" charset="0"/>
              </a:rPr>
              <a:t> - заполняется системой</a:t>
            </a:r>
            <a:r>
              <a:rPr lang="ru-RU" sz="800" baseline="0" dirty="0">
                <a:latin typeface="Arial" charset="0"/>
              </a:rPr>
              <a:t> </a:t>
            </a:r>
            <a:r>
              <a:rPr lang="ru-RU" sz="800" dirty="0">
                <a:latin typeface="Arial" charset="0"/>
              </a:rPr>
              <a:t>автоматически административным уровнем из настроек пользователя.</a:t>
            </a:r>
            <a:endParaRPr lang="ru-RU" sz="800" b="1" dirty="0">
              <a:latin typeface="Arial" charset="0"/>
            </a:endParaRPr>
          </a:p>
          <a:p>
            <a:pPr marL="228600" indent="-228600">
              <a:lnSpc>
                <a:spcPct val="80000"/>
              </a:lnSpc>
              <a:buFontTx/>
              <a:buChar char="•"/>
            </a:pPr>
            <a:r>
              <a:rPr lang="ru-RU" sz="800" b="1" dirty="0">
                <a:latin typeface="Arial" charset="0"/>
              </a:rPr>
              <a:t>Тип органа власти</a:t>
            </a:r>
            <a:r>
              <a:rPr lang="ru-RU" sz="800" dirty="0">
                <a:latin typeface="Arial" charset="0"/>
              </a:rPr>
              <a:t> (согласно списку): </a:t>
            </a:r>
          </a:p>
          <a:p>
            <a:pPr marL="1143000" lvl="2" indent="-228600">
              <a:lnSpc>
                <a:spcPct val="80000"/>
              </a:lnSpc>
              <a:buFontTx/>
              <a:buChar char="•"/>
            </a:pPr>
            <a:r>
              <a:rPr lang="ru-RU" sz="800" dirty="0">
                <a:latin typeface="Arial" charset="0"/>
              </a:rPr>
              <a:t>Высший орган исполнительной власти</a:t>
            </a:r>
          </a:p>
          <a:p>
            <a:pPr marL="1143000" lvl="2" indent="-228600">
              <a:lnSpc>
                <a:spcPct val="80000"/>
              </a:lnSpc>
              <a:buFontTx/>
              <a:buChar char="•"/>
            </a:pPr>
            <a:r>
              <a:rPr lang="ru-RU" sz="800" dirty="0">
                <a:latin typeface="Arial" charset="0"/>
              </a:rPr>
              <a:t>Правительство</a:t>
            </a:r>
          </a:p>
          <a:p>
            <a:pPr marL="1143000" lvl="2" indent="-228600">
              <a:lnSpc>
                <a:spcPct val="80000"/>
              </a:lnSpc>
              <a:buFontTx/>
              <a:buChar char="•"/>
            </a:pPr>
            <a:r>
              <a:rPr lang="ru-RU" sz="800" dirty="0">
                <a:latin typeface="Arial" charset="0"/>
              </a:rPr>
              <a:t>Администрация</a:t>
            </a:r>
          </a:p>
          <a:p>
            <a:pPr marL="1143000" lvl="2" indent="-228600">
              <a:lnSpc>
                <a:spcPct val="80000"/>
              </a:lnSpc>
              <a:buFontTx/>
              <a:buChar char="•"/>
            </a:pPr>
            <a:r>
              <a:rPr lang="ru-RU" sz="800" dirty="0">
                <a:latin typeface="Arial" charset="0"/>
              </a:rPr>
              <a:t>Министерство</a:t>
            </a:r>
          </a:p>
          <a:p>
            <a:pPr marL="1143000" lvl="2" indent="-228600">
              <a:lnSpc>
                <a:spcPct val="80000"/>
              </a:lnSpc>
              <a:buFontTx/>
              <a:buChar char="•"/>
            </a:pPr>
            <a:r>
              <a:rPr lang="ru-RU" sz="800" dirty="0">
                <a:latin typeface="Arial" charset="0"/>
              </a:rPr>
              <a:t>Агентство</a:t>
            </a:r>
          </a:p>
          <a:p>
            <a:pPr marL="1143000" lvl="2" indent="-228600">
              <a:lnSpc>
                <a:spcPct val="80000"/>
              </a:lnSpc>
              <a:buFontTx/>
              <a:buChar char="•"/>
            </a:pPr>
            <a:r>
              <a:rPr lang="ru-RU" sz="800" dirty="0">
                <a:latin typeface="Arial" charset="0"/>
              </a:rPr>
              <a:t>Служба</a:t>
            </a:r>
          </a:p>
          <a:p>
            <a:pPr marL="1143000" lvl="2" indent="-228600">
              <a:lnSpc>
                <a:spcPct val="80000"/>
              </a:lnSpc>
              <a:buFontTx/>
              <a:buChar char="•"/>
            </a:pPr>
            <a:r>
              <a:rPr lang="ru-RU" sz="800" dirty="0">
                <a:latin typeface="Arial" charset="0"/>
              </a:rPr>
              <a:t>Комитет</a:t>
            </a:r>
          </a:p>
          <a:p>
            <a:pPr marL="1143000" lvl="2" indent="-228600">
              <a:lnSpc>
                <a:spcPct val="80000"/>
              </a:lnSpc>
              <a:buFontTx/>
              <a:buChar char="•"/>
            </a:pPr>
            <a:r>
              <a:rPr lang="ru-RU" sz="800" dirty="0">
                <a:latin typeface="Arial" charset="0"/>
              </a:rPr>
              <a:t>Главное управление</a:t>
            </a:r>
          </a:p>
          <a:p>
            <a:pPr marL="1143000" lvl="2" indent="-228600">
              <a:lnSpc>
                <a:spcPct val="80000"/>
              </a:lnSpc>
              <a:buFontTx/>
              <a:buChar char="•"/>
            </a:pPr>
            <a:r>
              <a:rPr lang="ru-RU" sz="800" dirty="0">
                <a:latin typeface="Arial" charset="0"/>
              </a:rPr>
              <a:t>Другое</a:t>
            </a:r>
          </a:p>
          <a:p>
            <a:pPr marL="1143000" lvl="2" indent="-228600">
              <a:lnSpc>
                <a:spcPct val="80000"/>
              </a:lnSpc>
              <a:buFontTx/>
              <a:buChar char="•"/>
            </a:pPr>
            <a:r>
              <a:rPr lang="ru-RU" sz="800" dirty="0">
                <a:latin typeface="Arial" charset="0"/>
              </a:rPr>
              <a:t>МФЦ</a:t>
            </a:r>
          </a:p>
          <a:p>
            <a:pPr marL="1143000" lvl="2" indent="-228600">
              <a:lnSpc>
                <a:spcPct val="80000"/>
              </a:lnSpc>
              <a:buFontTx/>
              <a:buChar char="•"/>
            </a:pPr>
            <a:r>
              <a:rPr lang="ru-RU" sz="800" dirty="0">
                <a:latin typeface="Arial" charset="0"/>
              </a:rPr>
              <a:t>ФГУП / Государственное учреждение</a:t>
            </a:r>
          </a:p>
          <a:p>
            <a:pPr marL="1143000" lvl="2" indent="-228600">
              <a:lnSpc>
                <a:spcPct val="80000"/>
              </a:lnSpc>
              <a:buFontTx/>
              <a:buChar char="•"/>
            </a:pPr>
            <a:r>
              <a:rPr lang="ru-RU" sz="800" dirty="0">
                <a:latin typeface="Arial" charset="0"/>
              </a:rPr>
              <a:t>Благотворительные и иные фонды</a:t>
            </a:r>
          </a:p>
          <a:p>
            <a:pPr marL="1143000" lvl="2" indent="-228600">
              <a:lnSpc>
                <a:spcPct val="80000"/>
              </a:lnSpc>
              <a:buFontTx/>
              <a:buChar char="•"/>
            </a:pPr>
            <a:r>
              <a:rPr lang="ru-RU" sz="800" dirty="0">
                <a:latin typeface="Arial" charset="0"/>
              </a:rPr>
              <a:t>Государственный внебюджетный фонд</a:t>
            </a:r>
          </a:p>
          <a:p>
            <a:pPr marL="228600" indent="-228600">
              <a:lnSpc>
                <a:spcPct val="80000"/>
              </a:lnSpc>
              <a:buFontTx/>
              <a:buChar char="•"/>
            </a:pPr>
            <a:r>
              <a:rPr lang="ru-RU" sz="800" b="1" dirty="0">
                <a:latin typeface="Arial" charset="0"/>
              </a:rPr>
              <a:t>Тип подчинения</a:t>
            </a:r>
            <a:r>
              <a:rPr lang="ru-RU" sz="800" dirty="0">
                <a:latin typeface="Arial" charset="0"/>
              </a:rPr>
              <a:t> (согласно списку):</a:t>
            </a:r>
          </a:p>
          <a:p>
            <a:pPr marL="1143000" lvl="2" indent="-228600">
              <a:lnSpc>
                <a:spcPct val="80000"/>
              </a:lnSpc>
              <a:buFontTx/>
              <a:buChar char="•"/>
            </a:pPr>
            <a:r>
              <a:rPr lang="ru-RU" sz="800" dirty="0">
                <a:latin typeface="Arial" charset="0"/>
              </a:rPr>
              <a:t>Центральный аппарат</a:t>
            </a:r>
          </a:p>
          <a:p>
            <a:pPr marL="1143000" lvl="2" indent="-228600">
              <a:lnSpc>
                <a:spcPct val="80000"/>
              </a:lnSpc>
              <a:buFontTx/>
              <a:buChar char="•"/>
            </a:pPr>
            <a:r>
              <a:rPr lang="ru-RU" sz="800" dirty="0">
                <a:latin typeface="Arial" charset="0"/>
              </a:rPr>
              <a:t>Территориальный орган</a:t>
            </a:r>
          </a:p>
          <a:p>
            <a:pPr marL="228600" indent="-228600">
              <a:lnSpc>
                <a:spcPct val="80000"/>
              </a:lnSpc>
              <a:buFontTx/>
              <a:buChar char="•"/>
            </a:pPr>
            <a:r>
              <a:rPr lang="ru-RU" sz="800" b="1" dirty="0">
                <a:latin typeface="Arial" charset="0"/>
              </a:rPr>
              <a:t>Вышестоящий орган</a:t>
            </a:r>
            <a:r>
              <a:rPr lang="ru-RU" sz="800" b="0" baseline="0" dirty="0">
                <a:latin typeface="Arial" charset="0"/>
              </a:rPr>
              <a:t> (обязательное поле) -</a:t>
            </a:r>
            <a:r>
              <a:rPr lang="ru-RU" sz="800" dirty="0">
                <a:latin typeface="Arial" charset="0"/>
              </a:rPr>
              <a:t> выбирается из списка уже существующих органов власти. Необходимо выбрать вышестоящий</a:t>
            </a:r>
            <a:r>
              <a:rPr lang="ru-RU" sz="800" baseline="0" dirty="0">
                <a:latin typeface="Arial" charset="0"/>
              </a:rPr>
              <a:t> орган власти, в чьём ведении, согласно Положению о ФОИВ, находится орган власти, сведения о котором заполняются.</a:t>
            </a:r>
          </a:p>
          <a:p>
            <a:pPr marL="228600" indent="-228600">
              <a:lnSpc>
                <a:spcPct val="80000"/>
              </a:lnSpc>
              <a:buFontTx/>
              <a:buChar char="•"/>
            </a:pPr>
            <a:r>
              <a:rPr lang="ru-RU" sz="800" b="1" baseline="0" dirty="0">
                <a:latin typeface="Arial" charset="0"/>
              </a:rPr>
              <a:t>Герб организации</a:t>
            </a:r>
            <a:r>
              <a:rPr lang="ru-RU" sz="800" baseline="0" dirty="0">
                <a:latin typeface="Arial" charset="0"/>
              </a:rPr>
              <a:t> – загружается файл, содержащий рисунок герба организации.</a:t>
            </a:r>
          </a:p>
          <a:p>
            <a:pPr marL="228600" indent="-228600">
              <a:lnSpc>
                <a:spcPct val="80000"/>
              </a:lnSpc>
              <a:buFontTx/>
              <a:buChar char="•"/>
            </a:pPr>
            <a:r>
              <a:rPr lang="ru-RU" sz="800" b="1" baseline="0" dirty="0">
                <a:latin typeface="Arial" charset="0"/>
              </a:rPr>
              <a:t>ИНН органа власти </a:t>
            </a:r>
            <a:r>
              <a:rPr lang="ru-RU" sz="800" b="0" baseline="0" dirty="0">
                <a:latin typeface="Arial" charset="0"/>
              </a:rPr>
              <a:t>- </a:t>
            </a:r>
            <a:r>
              <a:rPr lang="ru-RU" sz="800" dirty="0">
                <a:latin typeface="Arial" charset="0"/>
              </a:rPr>
              <a:t>(обязательное поле). </a:t>
            </a:r>
            <a:endParaRPr lang="ru-RU" sz="800" b="1" baseline="0" dirty="0">
              <a:latin typeface="Arial" charset="0"/>
            </a:endParaRPr>
          </a:p>
          <a:p>
            <a:pPr marL="228600" indent="-228600">
              <a:lnSpc>
                <a:spcPct val="80000"/>
              </a:lnSpc>
              <a:buFontTx/>
              <a:buChar char="•"/>
            </a:pPr>
            <a:r>
              <a:rPr lang="ru-RU" sz="800" b="1" baseline="0" dirty="0">
                <a:latin typeface="Arial" charset="0"/>
              </a:rPr>
              <a:t>ОГРН органа власти </a:t>
            </a:r>
            <a:r>
              <a:rPr lang="ru-RU" sz="800" dirty="0">
                <a:latin typeface="Arial" charset="0"/>
              </a:rPr>
              <a:t>(обязательное поле). </a:t>
            </a:r>
          </a:p>
          <a:p>
            <a:pPr marL="228600" indent="-228600">
              <a:lnSpc>
                <a:spcPct val="80000"/>
              </a:lnSpc>
              <a:buFontTx/>
              <a:buChar char="•"/>
            </a:pPr>
            <a:r>
              <a:rPr lang="ru-RU" sz="800" b="1" dirty="0">
                <a:latin typeface="Arial" charset="0"/>
              </a:rPr>
              <a:t>Руководитель органа власти</a:t>
            </a:r>
            <a:r>
              <a:rPr lang="ru-RU" sz="800" dirty="0">
                <a:latin typeface="Arial" charset="0"/>
              </a:rPr>
              <a:t> – ФИО руководителя, через запятую указывается его должность</a:t>
            </a:r>
            <a:r>
              <a:rPr lang="ru-RU" sz="800" baseline="0" dirty="0">
                <a:latin typeface="Arial" charset="0"/>
              </a:rPr>
              <a:t>.</a:t>
            </a:r>
            <a:endParaRPr lang="ru-RU" sz="800" dirty="0">
              <a:latin typeface="Arial" charset="0"/>
            </a:endParaRPr>
          </a:p>
          <a:p>
            <a:pPr marL="228600" indent="-228600">
              <a:lnSpc>
                <a:spcPct val="80000"/>
              </a:lnSpc>
              <a:buFontTx/>
              <a:buChar char="•"/>
            </a:pPr>
            <a:r>
              <a:rPr lang="ru-RU" sz="800" b="1" dirty="0">
                <a:latin typeface="Arial" charset="0"/>
              </a:rPr>
              <a:t>Режим работы</a:t>
            </a:r>
            <a:r>
              <a:rPr lang="ru-RU" sz="800" dirty="0">
                <a:latin typeface="Arial" charset="0"/>
              </a:rPr>
              <a:t> (текстовое поле, заполняемое с помощью текстового редактора) - полное описание режимов работы организации.</a:t>
            </a:r>
          </a:p>
          <a:p>
            <a:pPr marL="228600" indent="-228600">
              <a:lnSpc>
                <a:spcPct val="80000"/>
              </a:lnSpc>
              <a:buFontTx/>
              <a:buChar char="•"/>
            </a:pPr>
            <a:r>
              <a:rPr lang="ru-RU" sz="800" b="1" dirty="0">
                <a:latin typeface="Arial" charset="0"/>
              </a:rPr>
              <a:t>Веб-сайт</a:t>
            </a:r>
            <a:r>
              <a:rPr lang="ru-RU" sz="800" dirty="0">
                <a:latin typeface="Arial" charset="0"/>
              </a:rPr>
              <a:t> – официальный сайт государственного органа (обязательное поле).</a:t>
            </a:r>
          </a:p>
          <a:p>
            <a:pPr marL="228600" indent="-228600">
              <a:lnSpc>
                <a:spcPct val="80000"/>
              </a:lnSpc>
              <a:buFontTx/>
              <a:buChar char="•"/>
            </a:pPr>
            <a:r>
              <a:rPr lang="ru-RU" sz="800" b="1" dirty="0">
                <a:latin typeface="Arial" charset="0"/>
              </a:rPr>
              <a:t>Электронная почта</a:t>
            </a:r>
            <a:r>
              <a:rPr lang="ru-RU" sz="800" dirty="0">
                <a:latin typeface="Arial" charset="0"/>
              </a:rPr>
              <a:t> – общий адрес электронной почты для получения информации (обязательное поле).</a:t>
            </a:r>
          </a:p>
          <a:p>
            <a:pPr marL="228600" indent="-228600">
              <a:lnSpc>
                <a:spcPct val="80000"/>
              </a:lnSpc>
              <a:buFontTx/>
              <a:buChar char="•"/>
            </a:pPr>
            <a:r>
              <a:rPr lang="ru-RU" sz="800" b="1" dirty="0">
                <a:latin typeface="Arial" charset="0"/>
              </a:rPr>
              <a:t>Адрес электронной</a:t>
            </a:r>
            <a:r>
              <a:rPr lang="ru-RU" sz="800" b="1" baseline="0" dirty="0">
                <a:latin typeface="Arial" charset="0"/>
              </a:rPr>
              <a:t> приемной </a:t>
            </a:r>
            <a:r>
              <a:rPr lang="ru-RU" sz="800" b="0" baseline="0" dirty="0">
                <a:latin typeface="Arial" charset="0"/>
              </a:rPr>
              <a:t>– ссылка на страницу сайта ГО, являющуюся инструментом отправки сообщения гражданином на общий адрес ГО, именуемой электронной приемной. </a:t>
            </a:r>
            <a:endParaRPr lang="ru-RU" sz="800" b="0" dirty="0">
              <a:latin typeface="Arial" charset="0"/>
            </a:endParaRPr>
          </a:p>
          <a:p>
            <a:pPr marL="228600" indent="-228600">
              <a:lnSpc>
                <a:spcPct val="80000"/>
              </a:lnSpc>
              <a:buFontTx/>
              <a:buChar char="•"/>
            </a:pPr>
            <a:r>
              <a:rPr lang="ru-RU" sz="800" b="1" dirty="0">
                <a:latin typeface="Arial" charset="0"/>
              </a:rPr>
              <a:t>Центр</a:t>
            </a:r>
            <a:r>
              <a:rPr lang="ru-RU" sz="800" b="1" baseline="0" dirty="0">
                <a:latin typeface="Arial" charset="0"/>
              </a:rPr>
              <a:t> телефонного обслуживания</a:t>
            </a:r>
            <a:r>
              <a:rPr lang="ru-RU" sz="800" b="1" dirty="0">
                <a:latin typeface="Arial" charset="0"/>
              </a:rPr>
              <a:t> </a:t>
            </a:r>
            <a:r>
              <a:rPr lang="ru-RU" sz="800" dirty="0">
                <a:latin typeface="Arial" charset="0"/>
              </a:rPr>
              <a:t>– номер телефона, по которому автоинформатор (автоответчик) консультирует граждан по различным вопросам. Иногда в этом поле мы указываем телефоны справочной службы ГО</a:t>
            </a:r>
            <a:r>
              <a:rPr lang="ru-RU" sz="800" baseline="0" dirty="0">
                <a:latin typeface="Arial" charset="0"/>
              </a:rPr>
              <a:t> </a:t>
            </a:r>
            <a:r>
              <a:rPr lang="ru-RU" sz="800" dirty="0">
                <a:latin typeface="Arial" charset="0"/>
              </a:rPr>
              <a:t>(обязательное поле).</a:t>
            </a:r>
          </a:p>
          <a:p>
            <a:pPr marL="228600" indent="-228600">
              <a:lnSpc>
                <a:spcPct val="80000"/>
              </a:lnSpc>
              <a:buFontTx/>
              <a:buChar char="•"/>
            </a:pPr>
            <a:r>
              <a:rPr lang="ru-RU" sz="800" b="1" dirty="0">
                <a:latin typeface="Arial" charset="0"/>
              </a:rPr>
              <a:t>Время работы экспедиции</a:t>
            </a:r>
            <a:r>
              <a:rPr lang="ru-RU" sz="800" dirty="0">
                <a:latin typeface="Arial" charset="0"/>
              </a:rPr>
              <a:t> – время приема документов службой экспедиции, ответственной за прием корреспонденции и документов, в </a:t>
            </a:r>
            <a:r>
              <a:rPr lang="ru-RU" sz="800" dirty="0" err="1">
                <a:latin typeface="Arial" charset="0"/>
              </a:rPr>
              <a:t>т.ч</a:t>
            </a:r>
            <a:r>
              <a:rPr lang="ru-RU" sz="800" dirty="0">
                <a:latin typeface="Arial" charset="0"/>
              </a:rPr>
              <a:t>. по государственным услугам.</a:t>
            </a:r>
          </a:p>
          <a:p>
            <a:pPr marL="228600" indent="-228600">
              <a:lnSpc>
                <a:spcPct val="80000"/>
              </a:lnSpc>
              <a:buFontTx/>
              <a:buChar char="•"/>
            </a:pPr>
            <a:r>
              <a:rPr lang="ru-RU" sz="800" b="1" dirty="0">
                <a:latin typeface="Arial" charset="0"/>
              </a:rPr>
              <a:t>Согласующий ОГВ – </a:t>
            </a:r>
            <a:r>
              <a:rPr lang="ru-RU" sz="800" b="0" dirty="0">
                <a:latin typeface="Arial" charset="0"/>
              </a:rPr>
              <a:t>отображается</a:t>
            </a:r>
            <a:r>
              <a:rPr lang="ru-RU" sz="800" b="0" baseline="0" dirty="0">
                <a:latin typeface="Arial" charset="0"/>
              </a:rPr>
              <a:t> название органа власти, который выполняет функцию согласования описаний объектов. Поле </a:t>
            </a:r>
            <a:r>
              <a:rPr lang="ru-RU" sz="1200" kern="1200" dirty="0" err="1">
                <a:solidFill>
                  <a:schemeClr val="tx1"/>
                </a:solidFill>
                <a:effectLst/>
                <a:latin typeface="+mn-lt"/>
                <a:ea typeface="+mn-ea"/>
                <a:cs typeface="+mn-cs"/>
              </a:rPr>
              <a:t>нередактируемое</a:t>
            </a:r>
            <a:r>
              <a:rPr lang="ru-RU" sz="1200" kern="1200" dirty="0">
                <a:solidFill>
                  <a:schemeClr val="tx1"/>
                </a:solidFill>
                <a:effectLst/>
                <a:latin typeface="+mn-lt"/>
                <a:ea typeface="+mn-ea"/>
                <a:cs typeface="+mn-cs"/>
              </a:rPr>
              <a:t> и заполняется автоматически, если Согласующий редактор вышестоящего ведомства указал текущий ОГВ как проверяемый.</a:t>
            </a:r>
          </a:p>
          <a:p>
            <a:pPr marL="228600" indent="-228600">
              <a:lnSpc>
                <a:spcPct val="80000"/>
              </a:lnSpc>
              <a:buFontTx/>
              <a:buChar char="•"/>
            </a:pPr>
            <a:r>
              <a:rPr lang="ru-RU" sz="1200" b="1" kern="1200" dirty="0">
                <a:solidFill>
                  <a:schemeClr val="tx1"/>
                </a:solidFill>
                <a:effectLst/>
                <a:latin typeface="+mn-lt"/>
                <a:ea typeface="+mn-ea"/>
                <a:cs typeface="+mn-cs"/>
              </a:rPr>
              <a:t>Проверяемые ОГВ – </a:t>
            </a:r>
            <a:r>
              <a:rPr lang="ru-RU" sz="1200" b="0" kern="1200" dirty="0">
                <a:solidFill>
                  <a:schemeClr val="tx1"/>
                </a:solidFill>
                <a:effectLst/>
                <a:latin typeface="+mn-lt"/>
                <a:ea typeface="+mn-ea"/>
                <a:cs typeface="+mn-cs"/>
              </a:rPr>
              <a:t>выбираются ОГВ из списка,</a:t>
            </a:r>
            <a:r>
              <a:rPr lang="ru-RU" sz="1200" b="0" kern="1200" baseline="0" dirty="0">
                <a:solidFill>
                  <a:schemeClr val="tx1"/>
                </a:solidFill>
                <a:effectLst/>
                <a:latin typeface="+mn-lt"/>
                <a:ea typeface="+mn-ea"/>
                <a:cs typeface="+mn-cs"/>
              </a:rPr>
              <a:t> деятельность которых, в части описания объектов, будет проверяться Согласующим редактором.</a:t>
            </a:r>
            <a:endParaRPr lang="ru-RU" sz="800" b="1" dirty="0">
              <a:latin typeface="Arial" charset="0"/>
            </a:endParaRPr>
          </a:p>
          <a:p>
            <a:pPr marL="228600" indent="-228600">
              <a:lnSpc>
                <a:spcPct val="80000"/>
              </a:lnSpc>
              <a:buFontTx/>
              <a:buChar char="•"/>
            </a:pPr>
            <a:r>
              <a:rPr lang="ru-RU" sz="800" b="1" dirty="0">
                <a:latin typeface="Arial" charset="0"/>
              </a:rPr>
              <a:t>Почтовый адрес органа власти</a:t>
            </a:r>
            <a:r>
              <a:rPr lang="ru-RU" sz="800" b="0" dirty="0">
                <a:latin typeface="Arial" charset="0"/>
              </a:rPr>
              <a:t> – группа полей для указания почтового адреса органа власти (при выставленном</a:t>
            </a:r>
            <a:r>
              <a:rPr lang="ru-RU" sz="800" b="0" baseline="0" dirty="0">
                <a:latin typeface="Arial" charset="0"/>
              </a:rPr>
              <a:t> флаге «Заполнить вручную» поля заполняются вручную</a:t>
            </a:r>
            <a:r>
              <a:rPr lang="ru-RU" sz="800" b="0" dirty="0">
                <a:latin typeface="Arial" charset="0"/>
              </a:rPr>
              <a:t>).  </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Продолжим рассматривать процесс создания</a:t>
            </a:r>
            <a:r>
              <a:rPr lang="ru-RU" sz="800" baseline="0" dirty="0">
                <a:latin typeface="Arial" charset="0"/>
              </a:rPr>
              <a:t> нового ГО: закладка «Офисы».</a:t>
            </a:r>
            <a:endParaRPr lang="ru-RU" sz="800" dirty="0">
              <a:latin typeface="Arial" charset="0"/>
            </a:endParaRPr>
          </a:p>
        </p:txBody>
      </p:sp>
    </p:spTree>
    <p:extLst>
      <p:ext uri="{BB962C8B-B14F-4D97-AF65-F5344CB8AC3E}">
        <p14:creationId xmlns:p14="http://schemas.microsoft.com/office/powerpoint/2010/main" val="3998118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a:latin typeface="Arial" charset="0"/>
              </a:rPr>
              <a:t>2) </a:t>
            </a:r>
            <a:r>
              <a:rPr lang="ru-RU" sz="800" b="1" dirty="0">
                <a:latin typeface="Arial" charset="0"/>
              </a:rPr>
              <a:t>Офисы</a:t>
            </a:r>
            <a:r>
              <a:rPr lang="ru-RU" sz="800" dirty="0">
                <a:latin typeface="Arial" charset="0"/>
              </a:rPr>
              <a:t>. Здесь располагается поле со списком адресов, по которым находятся отделы службы. Внимание! Не путайте адреса с региональными представительствами. Например, федеральная служба находится в Москве, и занимает несколько зданий в разных частях города. Региональное управление, отвечающее за конкретный субъект федерации, – это её подчиненный орган. В нем указываются адреса, расположенные на подведомственной территории, то есть, например, адрес в областном центре и районах области.</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Продолжим рассматривать процесс создания</a:t>
            </a:r>
            <a:r>
              <a:rPr lang="ru-RU" sz="800" baseline="0" dirty="0">
                <a:latin typeface="Arial" charset="0"/>
              </a:rPr>
              <a:t> нового ГО: закладка «Контакты».</a:t>
            </a:r>
            <a:endParaRPr lang="ru-RU" sz="800" dirty="0">
              <a:latin typeface="Arial" charset="0"/>
            </a:endParaRPr>
          </a:p>
        </p:txBody>
      </p:sp>
    </p:spTree>
    <p:extLst>
      <p:ext uri="{BB962C8B-B14F-4D97-AF65-F5344CB8AC3E}">
        <p14:creationId xmlns:p14="http://schemas.microsoft.com/office/powerpoint/2010/main" val="3661871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800" dirty="0">
                <a:latin typeface="Arial" charset="0"/>
              </a:rPr>
              <a:t>3) </a:t>
            </a:r>
            <a:r>
              <a:rPr lang="ru-RU" sz="800" b="1" dirty="0">
                <a:latin typeface="Arial" charset="0"/>
              </a:rPr>
              <a:t>Контакты</a:t>
            </a:r>
            <a:r>
              <a:rPr lang="ru-RU" sz="800" dirty="0">
                <a:latin typeface="Arial" charset="0"/>
              </a:rPr>
              <a:t>. </a:t>
            </a:r>
          </a:p>
          <a:p>
            <a:pPr marL="228600" indent="-228600">
              <a:lnSpc>
                <a:spcPct val="80000"/>
              </a:lnSpc>
            </a:pPr>
            <a:r>
              <a:rPr lang="ru-RU" sz="800" dirty="0">
                <a:latin typeface="Arial" charset="0"/>
              </a:rPr>
              <a:t>Блок </a:t>
            </a:r>
            <a:r>
              <a:rPr lang="ru-RU" sz="800" b="1" dirty="0">
                <a:latin typeface="Arial" charset="0"/>
              </a:rPr>
              <a:t>Контакты</a:t>
            </a:r>
            <a:r>
              <a:rPr lang="ru-RU" sz="800" dirty="0">
                <a:latin typeface="Arial" charset="0"/>
              </a:rPr>
              <a:t> связан напрямую с блоком </a:t>
            </a:r>
            <a:r>
              <a:rPr lang="ru-RU" sz="800" b="1" dirty="0">
                <a:latin typeface="Arial" charset="0"/>
              </a:rPr>
              <a:t>Офисы</a:t>
            </a:r>
            <a:r>
              <a:rPr lang="ru-RU" sz="800" dirty="0">
                <a:latin typeface="Arial" charset="0"/>
              </a:rPr>
              <a:t>. Здесь перечисляется контактная информация, которая связана с конкретным адресом.</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Продолжим рассматривать процесс создания</a:t>
            </a:r>
            <a:r>
              <a:rPr lang="ru-RU" sz="800" baseline="0" dirty="0">
                <a:latin typeface="Arial" charset="0"/>
              </a:rPr>
              <a:t> нового ГО: закладка «Платежные реквизиты».</a:t>
            </a:r>
            <a:endParaRPr lang="ru-RU" sz="800" dirty="0">
              <a:latin typeface="Arial" charset="0"/>
            </a:endParaRPr>
          </a:p>
        </p:txBody>
      </p:sp>
    </p:spTree>
    <p:extLst>
      <p:ext uri="{BB962C8B-B14F-4D97-AF65-F5344CB8AC3E}">
        <p14:creationId xmlns:p14="http://schemas.microsoft.com/office/powerpoint/2010/main" val="2625311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a:latin typeface="Arial" charset="0"/>
            </a:endParaRPr>
          </a:p>
          <a:p>
            <a:pPr marL="228600" marR="0" indent="-228600" algn="l" defTabSz="914400" rtl="0" eaLnBrk="0" fontAlgn="base" latinLnBrk="0" hangingPunct="0">
              <a:lnSpc>
                <a:spcPct val="80000"/>
              </a:lnSpc>
              <a:spcBef>
                <a:spcPct val="30000"/>
              </a:spcBef>
              <a:spcAft>
                <a:spcPct val="0"/>
              </a:spcAft>
              <a:buClrTx/>
              <a:buSzTx/>
              <a:buFontTx/>
              <a:buNone/>
              <a:tabLst/>
              <a:defRPr/>
            </a:pPr>
            <a:r>
              <a:rPr lang="ru-RU" sz="800" dirty="0">
                <a:latin typeface="Arial" charset="0"/>
              </a:rPr>
              <a:t>4) </a:t>
            </a:r>
            <a:r>
              <a:rPr lang="ru-RU" sz="800" b="1" dirty="0">
                <a:latin typeface="Arial" charset="0"/>
              </a:rPr>
              <a:t>Платежные реквизиты</a:t>
            </a:r>
            <a:r>
              <a:rPr lang="ru-RU" sz="800" b="0" dirty="0">
                <a:latin typeface="Arial" charset="0"/>
              </a:rPr>
              <a:t> – блок информации о платежных реквизитах, на которые далее настраивается оплата по </a:t>
            </a:r>
            <a:r>
              <a:rPr lang="ru-RU" sz="800" b="0" dirty="0" err="1">
                <a:latin typeface="Arial" charset="0"/>
              </a:rPr>
              <a:t>госуслугам</a:t>
            </a:r>
            <a:r>
              <a:rPr lang="ru-RU" sz="800" b="0" dirty="0">
                <a:latin typeface="Arial" charset="0"/>
              </a:rPr>
              <a:t>.</a:t>
            </a:r>
          </a:p>
          <a:p>
            <a:pPr marL="228600" marR="0" indent="-228600" algn="l" defTabSz="914400" rtl="0" eaLnBrk="0" fontAlgn="base" latinLnBrk="0" hangingPunct="0">
              <a:lnSpc>
                <a:spcPct val="80000"/>
              </a:lnSpc>
              <a:spcBef>
                <a:spcPct val="30000"/>
              </a:spcBef>
              <a:spcAft>
                <a:spcPct val="0"/>
              </a:spcAft>
              <a:buClrTx/>
              <a:buSzTx/>
              <a:buFontTx/>
              <a:buNone/>
              <a:tabLst/>
              <a:defRPr/>
            </a:pPr>
            <a:endParaRPr lang="ru-RU" sz="800" dirty="0">
              <a:latin typeface="Arial" charset="0"/>
            </a:endParaRPr>
          </a:p>
          <a:p>
            <a:pPr marL="228600" indent="-228600">
              <a:lnSpc>
                <a:spcPct val="80000"/>
              </a:lnSpc>
            </a:pPr>
            <a:endParaRPr lang="ru-RU" sz="800" dirty="0">
              <a:latin typeface="Arial" charset="0"/>
            </a:endParaRPr>
          </a:p>
        </p:txBody>
      </p:sp>
    </p:spTree>
    <p:extLst>
      <p:ext uri="{BB962C8B-B14F-4D97-AF65-F5344CB8AC3E}">
        <p14:creationId xmlns:p14="http://schemas.microsoft.com/office/powerpoint/2010/main" val="651090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9E506037-FBB5-413C-8F67-B82CA07B4307}" type="slidenum">
              <a:rPr lang="ru-RU" smtClean="0"/>
              <a:pPr>
                <a:defRPr/>
              </a:pPr>
              <a:t>3</a:t>
            </a:fld>
            <a:endParaRPr lang="ru-RU"/>
          </a:p>
        </p:txBody>
      </p:sp>
    </p:spTree>
    <p:extLst>
      <p:ext uri="{BB962C8B-B14F-4D97-AF65-F5344CB8AC3E}">
        <p14:creationId xmlns:p14="http://schemas.microsoft.com/office/powerpoint/2010/main" val="2472019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a:latin typeface="Arial" charset="0"/>
              </a:rPr>
              <a:t>Для каждой услуги, которую мы вносим в реестр, должен быть прописан ответственный ГО (подробнее в следующем разделе). Система группирует услуги по ответственным ГО. Чтобы уточнить, какой именно офис оказывает ту или иную услугу (или её часть), мы можем явно указать это.</a:t>
            </a:r>
          </a:p>
          <a:p>
            <a:endParaRPr lang="ru-RU" dirty="0">
              <a:latin typeface="Arial" charset="0"/>
            </a:endParaRPr>
          </a:p>
          <a:p>
            <a:r>
              <a:rPr lang="ru-RU" dirty="0">
                <a:latin typeface="Arial" charset="0"/>
              </a:rPr>
              <a:t>При нажатии кнопки </a:t>
            </a:r>
            <a:r>
              <a:rPr lang="ru-RU" b="1" dirty="0">
                <a:latin typeface="Arial" charset="0"/>
              </a:rPr>
              <a:t>Выбрать</a:t>
            </a:r>
            <a:r>
              <a:rPr lang="ru-RU" b="1" baseline="0" dirty="0">
                <a:latin typeface="Arial" charset="0"/>
              </a:rPr>
              <a:t> еще </a:t>
            </a:r>
            <a:r>
              <a:rPr lang="ru-RU" dirty="0">
                <a:latin typeface="Arial" charset="0"/>
              </a:rPr>
              <a:t>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b="1" dirty="0">
                <a:latin typeface="Arial" charset="0"/>
              </a:rPr>
              <a:t>Выбрать</a:t>
            </a:r>
            <a:r>
              <a:rPr lang="ru-RU" dirty="0">
                <a:latin typeface="Arial" charset="0"/>
              </a:rPr>
              <a:t>. Услуга появится в списке ГО. </a:t>
            </a:r>
          </a:p>
          <a:p>
            <a:endParaRPr lang="ru-RU" dirty="0">
              <a:latin typeface="Arial" charset="0"/>
            </a:endParaRPr>
          </a:p>
          <a:p>
            <a:r>
              <a:rPr lang="ru-RU" b="1" dirty="0">
                <a:latin typeface="Arial" charset="0"/>
              </a:rPr>
              <a:t>Примечание:</a:t>
            </a:r>
          </a:p>
          <a:p>
            <a:r>
              <a:rPr lang="ru-RU" dirty="0">
                <a:latin typeface="Arial" charset="0"/>
              </a:rPr>
              <a:t>Чтобы связать ГУ с ГО, нужно отправить её на согласование. В услуге текущий ГО должен быть Ответственным, а сами ГУ и ГО должны быть доступными для редактирования.</a:t>
            </a:r>
          </a:p>
          <a:p>
            <a:endParaRPr lang="ru-RU" dirty="0">
              <a:latin typeface="Arial" charset="0"/>
            </a:endParaRPr>
          </a:p>
          <a:p>
            <a:r>
              <a:rPr lang="ru-RU" dirty="0">
                <a:latin typeface="Arial" charset="0"/>
              </a:rPr>
              <a:t>Рассмотрим подробнее заполнение сведений о добавленных услугах.</a:t>
            </a:r>
          </a:p>
        </p:txBody>
      </p:sp>
    </p:spTree>
    <p:extLst>
      <p:ext uri="{BB962C8B-B14F-4D97-AF65-F5344CB8AC3E}">
        <p14:creationId xmlns:p14="http://schemas.microsoft.com/office/powerpoint/2010/main" val="1669771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ru-RU" dirty="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a:latin typeface="Arial" charset="0"/>
              </a:rPr>
              <a:t> который предварительно должен быть введен в описании услуги.</a:t>
            </a:r>
          </a:p>
          <a:p>
            <a:r>
              <a:rPr lang="ru-RU" baseline="0" dirty="0">
                <a:latin typeface="Arial" charset="0"/>
              </a:rPr>
              <a:t>Для этого в списке платежных реквизитов необходимо нажать кнопку </a:t>
            </a:r>
            <a:r>
              <a:rPr lang="ru-RU" b="1" baseline="0" dirty="0">
                <a:latin typeface="Arial" charset="0"/>
              </a:rPr>
              <a:t>Добавить еще</a:t>
            </a:r>
            <a:r>
              <a:rPr lang="ru-RU" baseline="0" dirty="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a:latin typeface="Arial" charset="0"/>
              </a:rPr>
              <a:t>Можно задать свойство - </a:t>
            </a:r>
            <a:r>
              <a:rPr lang="ru-RU" b="1" dirty="0">
                <a:latin typeface="Arial" charset="0"/>
              </a:rPr>
              <a:t>распространить детали оплаты на все подчиненные территориальные органы и офисы </a:t>
            </a:r>
            <a:r>
              <a:rPr lang="ru-RU" dirty="0">
                <a:latin typeface="Arial" charset="0"/>
              </a:rPr>
              <a:t>текущей организации.</a:t>
            </a:r>
          </a:p>
          <a:p>
            <a:pPr marL="0" marR="0" indent="0" algn="l" defTabSz="914400" rtl="0" eaLnBrk="0" fontAlgn="base" latinLnBrk="0" hangingPunct="0">
              <a:lnSpc>
                <a:spcPct val="100000"/>
              </a:lnSpc>
              <a:spcBef>
                <a:spcPct val="30000"/>
              </a:spcBef>
              <a:spcAft>
                <a:spcPct val="0"/>
              </a:spcAft>
              <a:buClrTx/>
              <a:buSzTx/>
              <a:buFontTx/>
              <a:buNone/>
              <a:tabLst/>
              <a:defRPr/>
            </a:pPr>
            <a:r>
              <a:rPr lang="ru-RU" dirty="0">
                <a:latin typeface="Arial" charset="0"/>
              </a:rPr>
              <a:t>Тогда</a:t>
            </a:r>
            <a:r>
              <a:rPr lang="ru-RU" baseline="0" dirty="0">
                <a:latin typeface="Arial" charset="0"/>
              </a:rPr>
              <a:t> при сохранении паспорта органа власти платежный реквизит с указанным свойством размножится на все подчиненные территориальные ОГВ и офисы. При этом, платежные реквизиты у подчиненных ОГВ и офисов будут </a:t>
            </a:r>
            <a:r>
              <a:rPr lang="ru-RU" baseline="0" dirty="0" err="1">
                <a:latin typeface="Arial" charset="0"/>
              </a:rPr>
              <a:t>нередактируемые</a:t>
            </a:r>
            <a:r>
              <a:rPr lang="ru-RU" baseline="0" dirty="0">
                <a:latin typeface="Arial" charset="0"/>
              </a:rPr>
              <a:t>. Данное свойство доступно в карточке органа власти в случае, если имеются подчиненные организации (в карточках таких организаций данный орган власти указан как вышестоящий орган).</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a:latin typeface="Arial" charset="0"/>
            </a:endParaRPr>
          </a:p>
          <a:p>
            <a:pPr marL="0" indent="0">
              <a:buFont typeface="Arial" pitchFamily="34" charset="0"/>
              <a:buNone/>
            </a:pPr>
            <a:r>
              <a:rPr lang="ru-RU" baseline="0" dirty="0">
                <a:latin typeface="Arial" charset="0"/>
              </a:rPr>
              <a:t>Поля закладки </a:t>
            </a:r>
            <a:r>
              <a:rPr lang="ru-RU" b="1" baseline="0" dirty="0">
                <a:latin typeface="Arial" charset="0"/>
              </a:rPr>
              <a:t>Платежные реквизиты</a:t>
            </a:r>
            <a:r>
              <a:rPr lang="ru-RU" baseline="0" dirty="0">
                <a:latin typeface="Arial" charset="0"/>
              </a:rPr>
              <a:t> Госоргана:</a:t>
            </a:r>
          </a:p>
          <a:p>
            <a:pPr marL="171450" indent="-171450">
              <a:buFont typeface="Arial" pitchFamily="34" charset="0"/>
              <a:buChar char="•"/>
            </a:pPr>
            <a:r>
              <a:rPr lang="ru-RU" b="1" baseline="0" dirty="0">
                <a:latin typeface="Arial" charset="0"/>
              </a:rPr>
              <a:t>Полное наименование получателя</a:t>
            </a:r>
            <a:r>
              <a:rPr lang="ru-RU" baseline="0" dirty="0">
                <a:latin typeface="Arial" charset="0"/>
              </a:rPr>
              <a:t>;</a:t>
            </a:r>
          </a:p>
          <a:p>
            <a:pPr marL="171450" indent="-171450">
              <a:buFont typeface="Arial" pitchFamily="34" charset="0"/>
              <a:buChar char="•"/>
            </a:pPr>
            <a:r>
              <a:rPr lang="ru-RU" b="1" baseline="0" dirty="0">
                <a:latin typeface="Arial" charset="0"/>
              </a:rPr>
              <a:t>Краткое наименование получателя</a:t>
            </a:r>
            <a:r>
              <a:rPr lang="ru-RU" baseline="0" dirty="0">
                <a:latin typeface="Arial" charset="0"/>
              </a:rPr>
              <a:t>;</a:t>
            </a:r>
          </a:p>
          <a:p>
            <a:pPr marL="171450" indent="-171450">
              <a:buFont typeface="Arial" pitchFamily="34" charset="0"/>
              <a:buChar char="•"/>
            </a:pPr>
            <a:r>
              <a:rPr lang="ru-RU" b="1" baseline="0" dirty="0">
                <a:latin typeface="Arial" charset="0"/>
              </a:rPr>
              <a:t>ИНН получателя</a:t>
            </a:r>
            <a:r>
              <a:rPr lang="ru-RU" baseline="0" dirty="0">
                <a:latin typeface="Arial" charset="0"/>
              </a:rPr>
              <a:t>;</a:t>
            </a:r>
          </a:p>
          <a:p>
            <a:pPr marL="171450" indent="-171450">
              <a:buFont typeface="Arial" pitchFamily="34" charset="0"/>
              <a:buChar char="•"/>
            </a:pPr>
            <a:r>
              <a:rPr lang="ru-RU" b="1" baseline="0" dirty="0">
                <a:latin typeface="Arial" charset="0"/>
              </a:rPr>
              <a:t>КПП получателя</a:t>
            </a:r>
            <a:r>
              <a:rPr lang="ru-RU" baseline="0" dirty="0">
                <a:latin typeface="Arial" charset="0"/>
              </a:rPr>
              <a:t>;</a:t>
            </a:r>
          </a:p>
          <a:p>
            <a:pPr marL="171450" indent="-171450">
              <a:buFont typeface="Arial" pitchFamily="34" charset="0"/>
              <a:buChar char="•"/>
            </a:pPr>
            <a:r>
              <a:rPr lang="ru-RU" b="1" baseline="0" dirty="0">
                <a:latin typeface="Arial" charset="0"/>
              </a:rPr>
              <a:t>Наименование банка получателя</a:t>
            </a:r>
            <a:r>
              <a:rPr lang="ru-RU" baseline="0" dirty="0">
                <a:latin typeface="Arial" charset="0"/>
              </a:rPr>
              <a:t>;</a:t>
            </a:r>
          </a:p>
          <a:p>
            <a:pPr marL="171450" indent="-171450">
              <a:buFont typeface="Arial" pitchFamily="34" charset="0"/>
              <a:buChar char="•"/>
            </a:pPr>
            <a:r>
              <a:rPr lang="ru-RU" b="1" baseline="0" dirty="0">
                <a:latin typeface="Arial" charset="0"/>
              </a:rPr>
              <a:t>БИК банка получателя</a:t>
            </a:r>
            <a:r>
              <a:rPr lang="ru-RU" baseline="0" dirty="0">
                <a:latin typeface="Arial" charset="0"/>
              </a:rPr>
              <a:t>;</a:t>
            </a:r>
          </a:p>
          <a:p>
            <a:pPr marL="171450" indent="-171450">
              <a:buFont typeface="Arial" pitchFamily="34" charset="0"/>
              <a:buChar char="•"/>
            </a:pPr>
            <a:r>
              <a:rPr lang="ru-RU" b="1" baseline="0" dirty="0">
                <a:latin typeface="Arial" charset="0"/>
              </a:rPr>
              <a:t>Корр.  счет банка получателя</a:t>
            </a:r>
            <a:r>
              <a:rPr lang="ru-RU" baseline="0" dirty="0">
                <a:latin typeface="Arial" charset="0"/>
              </a:rPr>
              <a:t>;</a:t>
            </a:r>
          </a:p>
          <a:p>
            <a:pPr marL="171450" indent="-171450">
              <a:buFont typeface="Arial" pitchFamily="34" charset="0"/>
              <a:buChar char="•"/>
            </a:pPr>
            <a:r>
              <a:rPr lang="ru-RU" b="1" baseline="0" dirty="0">
                <a:latin typeface="Arial" charset="0"/>
              </a:rPr>
              <a:t>№ счета получателя</a:t>
            </a:r>
            <a:r>
              <a:rPr lang="ru-RU" baseline="0" dirty="0">
                <a:latin typeface="Arial" charset="0"/>
              </a:rPr>
              <a:t>;</a:t>
            </a:r>
          </a:p>
          <a:p>
            <a:pPr marL="171450" indent="-171450">
              <a:buFont typeface="Arial" pitchFamily="34" charset="0"/>
              <a:buChar char="•"/>
            </a:pPr>
            <a:r>
              <a:rPr lang="ru-RU" b="1" baseline="0" dirty="0">
                <a:latin typeface="Arial" charset="0"/>
              </a:rPr>
              <a:t>ОКАТО</a:t>
            </a:r>
            <a:r>
              <a:rPr lang="ru-RU" baseline="0" dirty="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ru-RU" baseline="0"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baseline="0" dirty="0">
                <a:latin typeface="Arial" charset="0"/>
              </a:rPr>
              <a:t>Далее рассмотрим 2 способа задать услугам платежные реквизиты</a:t>
            </a:r>
            <a:endParaRPr lang="ru-RU" dirty="0"/>
          </a:p>
        </p:txBody>
      </p:sp>
    </p:spTree>
    <p:extLst>
      <p:ext uri="{BB962C8B-B14F-4D97-AF65-F5344CB8AC3E}">
        <p14:creationId xmlns:p14="http://schemas.microsoft.com/office/powerpoint/2010/main" val="126818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r>
              <a:rPr lang="ru-RU" sz="1200" dirty="0"/>
              <a:t>Выбор платежных реквизитов для оплаты в паспорте органа власти может происходить</a:t>
            </a:r>
          </a:p>
          <a:p>
            <a:pPr marL="342900" indent="-342900" eaLnBrk="1" hangingPunct="1">
              <a:buFont typeface="Arial" panose="020B0604020202020204" pitchFamily="34" charset="0"/>
              <a:buChar char="•"/>
            </a:pPr>
            <a:r>
              <a:rPr lang="ru-RU" sz="1200" dirty="0"/>
              <a:t>для каждой цели отдельно;</a:t>
            </a:r>
          </a:p>
          <a:p>
            <a:pPr marL="342900" indent="-342900" eaLnBrk="1" hangingPunct="1">
              <a:buFont typeface="Arial" panose="020B0604020202020204" pitchFamily="34" charset="0"/>
              <a:buChar char="•"/>
            </a:pPr>
            <a:r>
              <a:rPr lang="ru-RU" sz="1200" dirty="0"/>
              <a:t>для всех целей на уровне процедуры;</a:t>
            </a:r>
          </a:p>
          <a:p>
            <a:pPr marL="342900" indent="-342900" eaLnBrk="1" hangingPunct="1">
              <a:buFont typeface="Arial" panose="020B0604020202020204" pitchFamily="34" charset="0"/>
              <a:buChar char="•"/>
            </a:pPr>
            <a:r>
              <a:rPr lang="ru-RU" sz="1200" dirty="0"/>
              <a:t>для всех целей на уровне услуги. </a:t>
            </a:r>
          </a:p>
          <a:p>
            <a:endParaRPr lang="ru-RU" dirty="0">
              <a:latin typeface="Arial" charset="0"/>
            </a:endParaRPr>
          </a:p>
          <a:p>
            <a:endParaRPr lang="ru-RU" dirty="0">
              <a:latin typeface="Arial" charset="0"/>
            </a:endParaRPr>
          </a:p>
          <a:p>
            <a:r>
              <a:rPr lang="ru-RU" dirty="0">
                <a:latin typeface="Arial" charset="0"/>
              </a:rPr>
              <a:t>Теперь рассмотрим заполнение деталей платежа (в случае если услуга предоставляется</a:t>
            </a:r>
            <a:r>
              <a:rPr lang="ru-RU" baseline="0" dirty="0">
                <a:latin typeface="Arial" charset="0"/>
              </a:rPr>
              <a:t> на платной основе)</a:t>
            </a:r>
            <a:r>
              <a:rPr lang="ru-RU" dirty="0">
                <a:latin typeface="Arial" charset="0"/>
              </a:rPr>
              <a:t>.</a:t>
            </a:r>
          </a:p>
          <a:p>
            <a:endParaRPr lang="ru-RU" dirty="0"/>
          </a:p>
        </p:txBody>
      </p:sp>
    </p:spTree>
    <p:extLst>
      <p:ext uri="{BB962C8B-B14F-4D97-AF65-F5344CB8AC3E}">
        <p14:creationId xmlns:p14="http://schemas.microsoft.com/office/powerpoint/2010/main" val="340680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a:latin typeface="Arial" charset="0"/>
              </a:rPr>
              <a:t>В случае если оказание услуги, предоставляемой организацией, осуществляется на платной основе, то необходимо внести детали платежа,</a:t>
            </a:r>
            <a:r>
              <a:rPr lang="ru-RU" baseline="0" dirty="0">
                <a:latin typeface="Arial" charset="0"/>
              </a:rPr>
              <a:t> который предварительно должен быть введен в описании услуги.</a:t>
            </a:r>
          </a:p>
          <a:p>
            <a:r>
              <a:rPr lang="ru-RU" baseline="0" dirty="0">
                <a:latin typeface="Arial" charset="0"/>
              </a:rPr>
              <a:t>Для этого в списке платежей необходимо выделить строки с платежами и нажать кнопку </a:t>
            </a:r>
            <a:r>
              <a:rPr lang="ru-RU" b="1" baseline="0" dirty="0">
                <a:latin typeface="Arial" charset="0"/>
              </a:rPr>
              <a:t>Выбрать</a:t>
            </a:r>
            <a:r>
              <a:rPr lang="ru-RU" baseline="0" dirty="0">
                <a:latin typeface="Arial" charset="0"/>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ru-RU" dirty="0">
              <a:latin typeface="Arial" charset="0"/>
            </a:endParaRPr>
          </a:p>
          <a:p>
            <a:endParaRPr lang="ru-RU" dirty="0">
              <a:latin typeface="Arial" charset="0"/>
            </a:endParaRPr>
          </a:p>
          <a:p>
            <a:r>
              <a:rPr lang="ru-RU" dirty="0">
                <a:latin typeface="Arial" charset="0"/>
              </a:rPr>
              <a:t>Теперь рассмотрим подробнее иерархию госорганов.</a:t>
            </a:r>
          </a:p>
          <a:p>
            <a:endParaRPr lang="ru-RU" dirty="0"/>
          </a:p>
        </p:txBody>
      </p:sp>
    </p:spTree>
    <p:extLst>
      <p:ext uri="{BB962C8B-B14F-4D97-AF65-F5344CB8AC3E}">
        <p14:creationId xmlns:p14="http://schemas.microsoft.com/office/powerpoint/2010/main" val="1902743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a:latin typeface="Arial" charset="0"/>
              </a:rPr>
              <a:t>При заполнении поля </a:t>
            </a:r>
            <a:r>
              <a:rPr lang="ru-RU" b="1" dirty="0">
                <a:latin typeface="Arial" charset="0"/>
              </a:rPr>
              <a:t>Вышестоящий орган</a:t>
            </a:r>
            <a:r>
              <a:rPr lang="ru-RU" dirty="0">
                <a:latin typeface="Arial" charset="0"/>
              </a:rPr>
              <a:t> мы должны руководствоваться как информацией, представленной в регламенте, так и схемой, отображающей структуру власти РФ. Для региональных госорганов, информация о вышестоящем органе описывается в тексте регламентов, а для федеральных органов эту информацию необходимо проверять в структуре.</a:t>
            </a:r>
          </a:p>
          <a:p>
            <a:pPr marL="228600" indent="-228600"/>
            <a:endParaRPr lang="ru-RU" dirty="0">
              <a:latin typeface="Arial" charset="0"/>
            </a:endParaRPr>
          </a:p>
          <a:p>
            <a:pPr marL="228600" indent="-228600"/>
            <a:r>
              <a:rPr lang="ru-RU" b="1" dirty="0">
                <a:latin typeface="Arial" charset="0"/>
              </a:rPr>
              <a:t>Вышестоящий орган</a:t>
            </a:r>
            <a:r>
              <a:rPr lang="ru-RU" dirty="0">
                <a:latin typeface="Arial" charset="0"/>
              </a:rPr>
              <a:t>, выбирается из списка ГО, занесенных ранее, при нажатии кнопки</a:t>
            </a:r>
            <a:r>
              <a:rPr lang="ru-RU" b="1" dirty="0">
                <a:latin typeface="Arial" charset="0"/>
              </a:rPr>
              <a:t> Выбрать</a:t>
            </a:r>
            <a:r>
              <a:rPr lang="ru-RU" dirty="0">
                <a:latin typeface="Arial" charset="0"/>
              </a:rPr>
              <a:t>. Изменить значение поля можно повторным нажатием на эту кнопку и указать другой орган. Сбросить </a:t>
            </a:r>
            <a:r>
              <a:rPr lang="ru-RU" baseline="0" dirty="0">
                <a:latin typeface="Arial" charset="0"/>
              </a:rPr>
              <a:t>значение в </a:t>
            </a:r>
            <a:r>
              <a:rPr lang="ru-RU" dirty="0">
                <a:latin typeface="Arial" charset="0"/>
              </a:rPr>
              <a:t>поле нельзя</a:t>
            </a:r>
            <a:r>
              <a:rPr lang="ru-RU" b="0" baseline="0" dirty="0">
                <a:latin typeface="Arial" charset="0"/>
              </a:rPr>
              <a:t>.</a:t>
            </a:r>
            <a:endParaRPr lang="ru-RU" dirty="0">
              <a:latin typeface="Arial" charset="0"/>
            </a:endParaRPr>
          </a:p>
          <a:p>
            <a:pPr marL="228600" indent="-228600"/>
            <a:r>
              <a:rPr lang="ru-RU" dirty="0">
                <a:latin typeface="Arial" charset="0"/>
              </a:rPr>
              <a:t>После того как ГО сохранен, он занимает своё место в иерархии госорганов.</a:t>
            </a:r>
          </a:p>
          <a:p>
            <a:pPr marL="228600" indent="-228600"/>
            <a:endParaRPr lang="ru-RU" dirty="0">
              <a:latin typeface="Arial" charset="0"/>
            </a:endParaRPr>
          </a:p>
        </p:txBody>
      </p:sp>
    </p:spTree>
    <p:extLst>
      <p:ext uri="{BB962C8B-B14F-4D97-AF65-F5344CB8AC3E}">
        <p14:creationId xmlns:p14="http://schemas.microsoft.com/office/powerpoint/2010/main" val="3017815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228600" indent="-228600">
              <a:lnSpc>
                <a:spcPct val="80000"/>
              </a:lnSpc>
            </a:pPr>
            <a:r>
              <a:rPr lang="ru-RU" sz="800" dirty="0">
                <a:latin typeface="Arial" charset="0"/>
              </a:rPr>
              <a:t>Для добавления реквизитов</a:t>
            </a:r>
            <a:r>
              <a:rPr lang="ru-RU" sz="800" baseline="0" dirty="0">
                <a:latin typeface="Arial" charset="0"/>
              </a:rPr>
              <a:t> офиса</a:t>
            </a:r>
            <a:r>
              <a:rPr lang="ru-RU" sz="800" dirty="0">
                <a:latin typeface="Arial" charset="0"/>
              </a:rPr>
              <a:t> создаваемого Госоргана, в блоке </a:t>
            </a:r>
            <a:r>
              <a:rPr lang="ru-RU" sz="800" b="1" dirty="0">
                <a:latin typeface="Arial" charset="0"/>
              </a:rPr>
              <a:t>Офисы</a:t>
            </a:r>
            <a:r>
              <a:rPr lang="ru-RU" sz="800" dirty="0">
                <a:latin typeface="Arial" charset="0"/>
              </a:rPr>
              <a:t> нажмите кнопку </a:t>
            </a:r>
            <a:r>
              <a:rPr lang="ru-RU" sz="800" b="1" dirty="0">
                <a:latin typeface="Arial" charset="0"/>
              </a:rPr>
              <a:t>Добавить офис</a:t>
            </a:r>
            <a:r>
              <a:rPr lang="ru-RU" sz="800" dirty="0">
                <a:latin typeface="Arial" charset="0"/>
              </a:rPr>
              <a:t>. Появится строка</a:t>
            </a:r>
            <a:r>
              <a:rPr lang="ru-RU" sz="800" dirty="0"/>
              <a:t> для ввода наименования офиса.</a:t>
            </a:r>
            <a:r>
              <a:rPr lang="ru-RU" sz="800" baseline="0" dirty="0"/>
              <a:t> После указания наименования и нажатия кнопки </a:t>
            </a:r>
            <a:r>
              <a:rPr lang="ru-RU" sz="800" b="1" baseline="0" dirty="0"/>
              <a:t>Добавить</a:t>
            </a:r>
            <a:r>
              <a:rPr lang="ru-RU" sz="800" baseline="0" dirty="0"/>
              <a:t> появятся вкладки с полями.</a:t>
            </a:r>
            <a:endParaRPr lang="ru-RU" sz="800" dirty="0">
              <a:latin typeface="Arial" charset="0"/>
            </a:endParaRP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В этом окне для добавления офиса создаваемого Госоргана заполняются следующие группы полей:</a:t>
            </a:r>
          </a:p>
          <a:p>
            <a:pPr marL="228600" indent="-228600">
              <a:lnSpc>
                <a:spcPct val="80000"/>
              </a:lnSpc>
              <a:buFontTx/>
              <a:buAutoNum type="arabicParenR"/>
            </a:pPr>
            <a:r>
              <a:rPr lang="ru-RU" sz="800" dirty="0">
                <a:latin typeface="Arial" charset="0"/>
              </a:rPr>
              <a:t>Общие сведения</a:t>
            </a:r>
          </a:p>
          <a:p>
            <a:pPr marL="228600" indent="-228600">
              <a:lnSpc>
                <a:spcPct val="80000"/>
              </a:lnSpc>
            </a:pPr>
            <a:r>
              <a:rPr lang="ru-RU" sz="800" b="1" dirty="0">
                <a:latin typeface="Arial" charset="0"/>
              </a:rPr>
              <a:t>Идентификатор – </a:t>
            </a:r>
            <a:r>
              <a:rPr lang="ru-RU" sz="800" dirty="0">
                <a:latin typeface="Arial" charset="0"/>
              </a:rPr>
              <a:t>заполняется автоматически.</a:t>
            </a:r>
          </a:p>
          <a:p>
            <a:pPr marL="228600" indent="-228600">
              <a:lnSpc>
                <a:spcPct val="80000"/>
              </a:lnSpc>
            </a:pPr>
            <a:r>
              <a:rPr lang="ru-RU" sz="800" b="1" dirty="0">
                <a:latin typeface="Arial" charset="0"/>
              </a:rPr>
              <a:t>Наименование </a:t>
            </a:r>
            <a:r>
              <a:rPr lang="ru-RU" sz="800" dirty="0">
                <a:latin typeface="Arial" charset="0"/>
              </a:rPr>
              <a:t>–</a:t>
            </a:r>
            <a:r>
              <a:rPr lang="ru-RU" sz="800" b="1" dirty="0">
                <a:latin typeface="Arial" charset="0"/>
              </a:rPr>
              <a:t> </a:t>
            </a:r>
            <a:r>
              <a:rPr lang="ru-RU" sz="800" dirty="0">
                <a:latin typeface="Arial" charset="0"/>
              </a:rPr>
              <a:t> обязательное.</a:t>
            </a:r>
          </a:p>
          <a:p>
            <a:pPr marL="228600" indent="-228600">
              <a:lnSpc>
                <a:spcPct val="80000"/>
              </a:lnSpc>
            </a:pPr>
            <a:r>
              <a:rPr lang="ru-RU" sz="800" b="1" dirty="0">
                <a:latin typeface="Arial" charset="0"/>
              </a:rPr>
              <a:t>Комментарий </a:t>
            </a:r>
            <a:r>
              <a:rPr lang="ru-RU" sz="800" b="0" dirty="0">
                <a:latin typeface="Arial" charset="0"/>
              </a:rPr>
              <a:t> - уточняющая</a:t>
            </a:r>
            <a:r>
              <a:rPr lang="ru-RU" sz="800" b="0" baseline="0" dirty="0">
                <a:latin typeface="Arial" charset="0"/>
              </a:rPr>
              <a:t> информация о функциях офиса.</a:t>
            </a:r>
            <a:endParaRPr lang="en-US" sz="800" b="1" dirty="0">
              <a:latin typeface="Arial" charset="0"/>
            </a:endParaRPr>
          </a:p>
          <a:p>
            <a:pPr marL="228600" indent="-228600">
              <a:lnSpc>
                <a:spcPct val="80000"/>
              </a:lnSpc>
            </a:pPr>
            <a:r>
              <a:rPr lang="ru-RU" sz="800" b="1" dirty="0">
                <a:latin typeface="Arial" charset="0"/>
              </a:rPr>
              <a:t>Центральный офис </a:t>
            </a:r>
            <a:r>
              <a:rPr lang="ru-RU" sz="800" dirty="0">
                <a:latin typeface="Arial" charset="0"/>
              </a:rPr>
              <a:t>– отметка о том, является ли текущий офис центральным.</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2) Адресная информация</a:t>
            </a:r>
            <a:r>
              <a:rPr lang="en-US" sz="800" dirty="0">
                <a:latin typeface="Arial" charset="0"/>
              </a:rPr>
              <a:t> (</a:t>
            </a:r>
            <a:r>
              <a:rPr lang="ru-RU" sz="800" dirty="0">
                <a:latin typeface="Arial" charset="0"/>
              </a:rPr>
              <a:t>обязательными являются сведения о почтовом адресе):</a:t>
            </a:r>
          </a:p>
          <a:p>
            <a:pPr marL="228600" indent="-228600">
              <a:lnSpc>
                <a:spcPct val="80000"/>
              </a:lnSpc>
            </a:pPr>
            <a:r>
              <a:rPr lang="ru-RU" sz="800" b="1" dirty="0">
                <a:latin typeface="Arial" charset="0"/>
              </a:rPr>
              <a:t>Субъект РФ</a:t>
            </a:r>
            <a:r>
              <a:rPr lang="ru-RU" sz="800" dirty="0">
                <a:latin typeface="Arial" charset="0"/>
              </a:rPr>
              <a:t>  –</a:t>
            </a:r>
            <a:r>
              <a:rPr lang="ru-RU" sz="800" b="1" dirty="0">
                <a:latin typeface="Arial" charset="0"/>
              </a:rPr>
              <a:t> </a:t>
            </a:r>
            <a:r>
              <a:rPr lang="ru-RU" sz="800" dirty="0">
                <a:latin typeface="Arial" charset="0"/>
              </a:rPr>
              <a:t> обязательное - наименование субъекта РФ Госоргана, где располагается офис;</a:t>
            </a:r>
            <a:endParaRPr lang="ru-RU" sz="800" b="1" dirty="0">
              <a:latin typeface="Arial" charset="0"/>
            </a:endParaRPr>
          </a:p>
          <a:p>
            <a:pPr marL="228600" indent="-228600">
              <a:lnSpc>
                <a:spcPct val="80000"/>
              </a:lnSpc>
            </a:pPr>
            <a:r>
              <a:rPr lang="ru-RU" sz="800" b="1" dirty="0">
                <a:latin typeface="Arial" charset="0"/>
              </a:rPr>
              <a:t>Район</a:t>
            </a:r>
            <a:r>
              <a:rPr lang="ru-RU" sz="800" dirty="0">
                <a:latin typeface="Arial" charset="0"/>
              </a:rPr>
              <a:t> – наименование района, в котором располагается</a:t>
            </a:r>
            <a:r>
              <a:rPr lang="ru-RU" sz="800" baseline="0" dirty="0">
                <a:latin typeface="Arial" charset="0"/>
              </a:rPr>
              <a:t> офис</a:t>
            </a:r>
            <a:r>
              <a:rPr lang="ru-RU" sz="800" dirty="0">
                <a:latin typeface="Arial" charset="0"/>
              </a:rPr>
              <a:t>;</a:t>
            </a:r>
            <a:endParaRPr lang="ru-RU" sz="800" b="1" dirty="0">
              <a:latin typeface="Arial" charset="0"/>
            </a:endParaRPr>
          </a:p>
          <a:p>
            <a:pPr marL="228600" indent="-228600">
              <a:lnSpc>
                <a:spcPct val="80000"/>
              </a:lnSpc>
            </a:pPr>
            <a:r>
              <a:rPr lang="ru-RU" sz="800" b="1" dirty="0">
                <a:latin typeface="Arial" charset="0"/>
              </a:rPr>
              <a:t>Населенный пункт </a:t>
            </a:r>
            <a:r>
              <a:rPr lang="ru-RU" sz="800" dirty="0">
                <a:latin typeface="Arial" charset="0"/>
              </a:rPr>
              <a:t>– обязательное - название населенного пункта, в котором располагается офис,</a:t>
            </a:r>
            <a:r>
              <a:rPr lang="ru-RU" sz="800" baseline="0" dirty="0">
                <a:latin typeface="Arial" charset="0"/>
              </a:rPr>
              <a:t> </a:t>
            </a:r>
            <a:r>
              <a:rPr lang="ru-RU" sz="800" dirty="0">
                <a:latin typeface="Arial" charset="0"/>
              </a:rPr>
              <a:t>здесь можно написать как название «Москва», так и «г. Москва»;</a:t>
            </a:r>
            <a:endParaRPr lang="ru-RU" sz="800" b="1" dirty="0">
              <a:latin typeface="Arial" charset="0"/>
            </a:endParaRPr>
          </a:p>
          <a:p>
            <a:pPr marL="228600" indent="-228600">
              <a:lnSpc>
                <a:spcPct val="80000"/>
              </a:lnSpc>
            </a:pPr>
            <a:r>
              <a:rPr lang="ru-RU" sz="800" b="1" dirty="0">
                <a:latin typeface="Arial" charset="0"/>
              </a:rPr>
              <a:t>Улица</a:t>
            </a:r>
            <a:r>
              <a:rPr lang="ru-RU" sz="800" dirty="0">
                <a:latin typeface="Arial" charset="0"/>
              </a:rPr>
              <a:t> –</a:t>
            </a:r>
            <a:r>
              <a:rPr lang="ru-RU" sz="800" b="1" dirty="0">
                <a:latin typeface="Arial" charset="0"/>
              </a:rPr>
              <a:t> </a:t>
            </a:r>
            <a:r>
              <a:rPr lang="ru-RU" sz="800" dirty="0">
                <a:latin typeface="Arial" charset="0"/>
              </a:rPr>
              <a:t> обязательное -  наименование улицы, на которой располагается офис;</a:t>
            </a:r>
            <a:endParaRPr lang="ru-RU" sz="800" b="1" dirty="0">
              <a:latin typeface="Arial" charset="0"/>
            </a:endParaRPr>
          </a:p>
          <a:p>
            <a:pPr marL="228600" indent="-228600">
              <a:lnSpc>
                <a:spcPct val="80000"/>
              </a:lnSpc>
            </a:pPr>
            <a:r>
              <a:rPr lang="ru-RU" sz="800" b="1" dirty="0">
                <a:latin typeface="Arial" charset="0"/>
              </a:rPr>
              <a:t>Дом</a:t>
            </a:r>
            <a:r>
              <a:rPr lang="ru-RU" sz="800" dirty="0">
                <a:latin typeface="Arial" charset="0"/>
              </a:rPr>
              <a:t> – </a:t>
            </a:r>
            <a:r>
              <a:rPr lang="ru-RU" sz="800" b="1" dirty="0">
                <a:latin typeface="Arial" charset="0"/>
              </a:rPr>
              <a:t> </a:t>
            </a:r>
            <a:r>
              <a:rPr lang="ru-RU" sz="800" dirty="0">
                <a:latin typeface="Arial" charset="0"/>
              </a:rPr>
              <a:t> обязательное - номер дома, где расположен офис Госоргана;</a:t>
            </a:r>
            <a:endParaRPr lang="ru-RU" sz="800" b="1" dirty="0">
              <a:latin typeface="Arial" charset="0"/>
            </a:endParaRPr>
          </a:p>
          <a:p>
            <a:pPr marL="228600" indent="-228600">
              <a:lnSpc>
                <a:spcPct val="80000"/>
              </a:lnSpc>
            </a:pPr>
            <a:r>
              <a:rPr lang="ru-RU" sz="800" b="1" dirty="0">
                <a:latin typeface="Arial" charset="0"/>
              </a:rPr>
              <a:t>Корпус</a:t>
            </a:r>
            <a:r>
              <a:rPr lang="ru-RU" sz="800" dirty="0">
                <a:latin typeface="Arial" charset="0"/>
              </a:rPr>
              <a:t>/</a:t>
            </a:r>
            <a:r>
              <a:rPr lang="ru-RU" sz="800" b="1" dirty="0">
                <a:latin typeface="Arial" charset="0"/>
              </a:rPr>
              <a:t>Строение –</a:t>
            </a:r>
            <a:r>
              <a:rPr lang="ru-RU" sz="800" dirty="0">
                <a:latin typeface="Arial" charset="0"/>
              </a:rPr>
              <a:t> обозначение</a:t>
            </a:r>
            <a:r>
              <a:rPr lang="ru-RU" sz="800" baseline="0" dirty="0">
                <a:latin typeface="Arial" charset="0"/>
              </a:rPr>
              <a:t> корпуса или строения (если есть)</a:t>
            </a:r>
            <a:r>
              <a:rPr lang="ru-RU" sz="800" dirty="0">
                <a:latin typeface="Arial" charset="0"/>
              </a:rPr>
              <a:t>;</a:t>
            </a:r>
            <a:endParaRPr lang="ru-RU" sz="800" b="1" dirty="0">
              <a:latin typeface="Arial" charset="0"/>
            </a:endParaRPr>
          </a:p>
          <a:p>
            <a:pPr marL="228600" indent="-228600">
              <a:lnSpc>
                <a:spcPct val="80000"/>
              </a:lnSpc>
            </a:pPr>
            <a:r>
              <a:rPr lang="ru-RU" sz="800" b="1" dirty="0">
                <a:latin typeface="Arial" charset="0"/>
              </a:rPr>
              <a:t>Номер</a:t>
            </a:r>
            <a:r>
              <a:rPr lang="ru-RU" sz="800" dirty="0">
                <a:latin typeface="Arial" charset="0"/>
              </a:rPr>
              <a:t> </a:t>
            </a:r>
            <a:r>
              <a:rPr lang="ru-RU" sz="800" b="1" dirty="0">
                <a:latin typeface="Arial" charset="0"/>
              </a:rPr>
              <a:t>офиса – </a:t>
            </a:r>
            <a:r>
              <a:rPr lang="ru-RU" sz="800" b="0" dirty="0">
                <a:latin typeface="Arial" charset="0"/>
              </a:rPr>
              <a:t>если есть</a:t>
            </a:r>
            <a:r>
              <a:rPr lang="ru-RU" sz="800" dirty="0">
                <a:latin typeface="Arial" charset="0"/>
              </a:rPr>
              <a:t>;</a:t>
            </a:r>
            <a:endParaRPr lang="ru-RU" sz="800" b="1" dirty="0">
              <a:latin typeface="Arial" charset="0"/>
            </a:endParaRPr>
          </a:p>
          <a:p>
            <a:pPr marL="228600" indent="-228600">
              <a:lnSpc>
                <a:spcPct val="80000"/>
              </a:lnSpc>
            </a:pPr>
            <a:r>
              <a:rPr lang="ru-RU" sz="800" b="1" dirty="0">
                <a:latin typeface="Arial" charset="0"/>
              </a:rPr>
              <a:t>Почтовый</a:t>
            </a:r>
            <a:r>
              <a:rPr lang="ru-RU" sz="800" dirty="0">
                <a:latin typeface="Arial" charset="0"/>
              </a:rPr>
              <a:t> </a:t>
            </a:r>
            <a:r>
              <a:rPr lang="ru-RU" sz="800" b="1" dirty="0">
                <a:latin typeface="Arial" charset="0"/>
              </a:rPr>
              <a:t>индекс</a:t>
            </a:r>
            <a:r>
              <a:rPr lang="ru-RU" sz="800" dirty="0">
                <a:latin typeface="Arial" charset="0"/>
              </a:rPr>
              <a:t> – </a:t>
            </a:r>
            <a:r>
              <a:rPr lang="ru-RU" sz="800" b="1" dirty="0">
                <a:latin typeface="Arial" charset="0"/>
              </a:rPr>
              <a:t> </a:t>
            </a:r>
            <a:r>
              <a:rPr lang="ru-RU" sz="800" dirty="0">
                <a:latin typeface="Arial" charset="0"/>
              </a:rPr>
              <a:t> обязательное - почтовый индекс населенного пункта или района в составе населенного пункта, где расположен офис;</a:t>
            </a:r>
            <a:endParaRPr lang="ru-RU" sz="800" b="1" dirty="0">
              <a:latin typeface="Arial" charset="0"/>
            </a:endParaRPr>
          </a:p>
          <a:p>
            <a:pPr marL="228600" indent="-228600">
              <a:lnSpc>
                <a:spcPct val="80000"/>
              </a:lnSpc>
            </a:pPr>
            <a:r>
              <a:rPr lang="ru-RU" sz="800" b="1" dirty="0">
                <a:latin typeface="Arial" charset="0"/>
              </a:rPr>
              <a:t>Автономный</a:t>
            </a:r>
            <a:r>
              <a:rPr lang="ru-RU" sz="800" dirty="0">
                <a:latin typeface="Arial" charset="0"/>
              </a:rPr>
              <a:t> </a:t>
            </a:r>
            <a:r>
              <a:rPr lang="ru-RU" sz="800" b="1" dirty="0">
                <a:latin typeface="Arial" charset="0"/>
              </a:rPr>
              <a:t>округ</a:t>
            </a:r>
            <a:r>
              <a:rPr lang="ru-RU" sz="800" dirty="0">
                <a:latin typeface="Arial" charset="0"/>
              </a:rPr>
              <a:t>;</a:t>
            </a:r>
            <a:endParaRPr lang="ru-RU" sz="800" b="1" dirty="0">
              <a:latin typeface="Arial" charset="0"/>
            </a:endParaRPr>
          </a:p>
          <a:p>
            <a:pPr marL="228600" indent="-228600">
              <a:lnSpc>
                <a:spcPct val="80000"/>
              </a:lnSpc>
            </a:pPr>
            <a:r>
              <a:rPr lang="ru-RU" sz="800" b="1" dirty="0">
                <a:latin typeface="Arial" charset="0"/>
              </a:rPr>
              <a:t>Тип</a:t>
            </a:r>
            <a:r>
              <a:rPr lang="ru-RU" sz="800" dirty="0">
                <a:latin typeface="Arial" charset="0"/>
              </a:rPr>
              <a:t> </a:t>
            </a:r>
            <a:r>
              <a:rPr lang="ru-RU" sz="800" b="1" dirty="0">
                <a:latin typeface="Arial" charset="0"/>
              </a:rPr>
              <a:t>населенного</a:t>
            </a:r>
            <a:r>
              <a:rPr lang="ru-RU" sz="800" dirty="0">
                <a:latin typeface="Arial" charset="0"/>
              </a:rPr>
              <a:t> </a:t>
            </a:r>
            <a:r>
              <a:rPr lang="ru-RU" sz="800" b="1" dirty="0">
                <a:latin typeface="Arial" charset="0"/>
              </a:rPr>
              <a:t>пункта</a:t>
            </a:r>
            <a:r>
              <a:rPr lang="ru-RU" sz="800" dirty="0">
                <a:latin typeface="Arial" charset="0"/>
              </a:rPr>
              <a:t>;</a:t>
            </a:r>
            <a:endParaRPr lang="ru-RU" sz="800" b="1" dirty="0">
              <a:latin typeface="Arial" charset="0"/>
            </a:endParaRPr>
          </a:p>
          <a:p>
            <a:pPr marL="228600" indent="-228600">
              <a:lnSpc>
                <a:spcPct val="80000"/>
              </a:lnSpc>
            </a:pPr>
            <a:r>
              <a:rPr lang="ru-RU" sz="800" b="1" dirty="0">
                <a:latin typeface="Arial" charset="0"/>
              </a:rPr>
              <a:t>Район населенного пункта</a:t>
            </a:r>
            <a:r>
              <a:rPr lang="ru-RU" sz="800" dirty="0">
                <a:latin typeface="Arial" charset="0"/>
              </a:rPr>
              <a:t>.</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3) Контактная информация:</a:t>
            </a:r>
          </a:p>
          <a:p>
            <a:pPr marL="228600" indent="-228600">
              <a:lnSpc>
                <a:spcPct val="80000"/>
              </a:lnSpc>
            </a:pPr>
            <a:r>
              <a:rPr lang="ru-RU" sz="800" b="1" dirty="0">
                <a:latin typeface="Arial" charset="0"/>
              </a:rPr>
              <a:t>Телефон</a:t>
            </a:r>
            <a:r>
              <a:rPr lang="ru-RU" sz="800" dirty="0">
                <a:latin typeface="Arial" charset="0"/>
              </a:rPr>
              <a:t> –</a:t>
            </a:r>
            <a:r>
              <a:rPr lang="ru-RU" sz="800" b="1" dirty="0">
                <a:latin typeface="Arial" charset="0"/>
              </a:rPr>
              <a:t> </a:t>
            </a:r>
            <a:r>
              <a:rPr lang="ru-RU" sz="800" dirty="0">
                <a:latin typeface="Arial" charset="0"/>
              </a:rPr>
              <a:t> обязательное -  номера телефонов офиса по текущему адресу.</a:t>
            </a:r>
          </a:p>
          <a:p>
            <a:pPr marL="228600" indent="-228600">
              <a:lnSpc>
                <a:spcPct val="80000"/>
              </a:lnSpc>
            </a:pPr>
            <a:r>
              <a:rPr lang="ru-RU" sz="800" b="1" dirty="0">
                <a:latin typeface="Arial" charset="0"/>
              </a:rPr>
              <a:t>Факс – </a:t>
            </a:r>
            <a:r>
              <a:rPr lang="ru-RU" sz="800" dirty="0">
                <a:latin typeface="Arial" charset="0"/>
              </a:rPr>
              <a:t>номера факсов офиса по текущему адресу.</a:t>
            </a:r>
          </a:p>
          <a:p>
            <a:pPr marL="228600" indent="-228600">
              <a:lnSpc>
                <a:spcPct val="80000"/>
              </a:lnSpc>
            </a:pPr>
            <a:r>
              <a:rPr lang="ru-RU" sz="800" b="1" dirty="0">
                <a:latin typeface="Arial" charset="0"/>
              </a:rPr>
              <a:t>Общий адрес электронной почты</a:t>
            </a:r>
            <a:r>
              <a:rPr lang="ru-RU" sz="800" dirty="0">
                <a:latin typeface="Arial" charset="0"/>
              </a:rPr>
              <a:t> - почтовый ящик текущего офиса для направления обращений.</a:t>
            </a:r>
          </a:p>
          <a:p>
            <a:pPr marL="228600" indent="-228600">
              <a:lnSpc>
                <a:spcPct val="80000"/>
              </a:lnSpc>
            </a:pPr>
            <a:r>
              <a:rPr lang="ru-RU" sz="800" b="1" dirty="0">
                <a:latin typeface="Arial" charset="0"/>
              </a:rPr>
              <a:t>Время работы экспедиции</a:t>
            </a:r>
            <a:r>
              <a:rPr lang="ru-RU" sz="800" dirty="0">
                <a:latin typeface="Arial" charset="0"/>
              </a:rPr>
              <a:t>  - время для обращения лично и по телефону.</a:t>
            </a:r>
          </a:p>
          <a:p>
            <a:pPr marL="228600" indent="-228600">
              <a:lnSpc>
                <a:spcPct val="80000"/>
              </a:lnSpc>
            </a:pPr>
            <a:r>
              <a:rPr lang="ru-RU" sz="800" b="1" dirty="0">
                <a:latin typeface="Arial" charset="0"/>
              </a:rPr>
              <a:t>Режим работы</a:t>
            </a:r>
            <a:r>
              <a:rPr lang="ru-RU" sz="800" dirty="0">
                <a:latin typeface="Arial" charset="0"/>
              </a:rPr>
              <a:t> – полная информация о режиме работы отделов офиса.</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4) Дополнительные сведения:</a:t>
            </a:r>
          </a:p>
          <a:p>
            <a:pPr marL="228600" indent="-228600">
              <a:lnSpc>
                <a:spcPct val="80000"/>
              </a:lnSpc>
            </a:pPr>
            <a:r>
              <a:rPr lang="ru-RU" sz="800" b="1" dirty="0">
                <a:latin typeface="Arial" charset="0"/>
              </a:rPr>
              <a:t>Широта</a:t>
            </a:r>
            <a:r>
              <a:rPr lang="ru-RU" sz="800" dirty="0">
                <a:latin typeface="Arial" charset="0"/>
              </a:rPr>
              <a:t> – Координата (широта) места получения услуги;</a:t>
            </a:r>
            <a:endParaRPr lang="ru-RU" sz="800" b="1" dirty="0">
              <a:latin typeface="Arial" charset="0"/>
            </a:endParaRPr>
          </a:p>
          <a:p>
            <a:pPr marL="228600" indent="-228600">
              <a:lnSpc>
                <a:spcPct val="80000"/>
              </a:lnSpc>
            </a:pPr>
            <a:r>
              <a:rPr lang="ru-RU" sz="800" b="1" dirty="0">
                <a:latin typeface="Arial" charset="0"/>
              </a:rPr>
              <a:t>Долгота</a:t>
            </a:r>
            <a:r>
              <a:rPr lang="ru-RU" sz="800" dirty="0">
                <a:latin typeface="Arial" charset="0"/>
              </a:rPr>
              <a:t> – Координата (долгота) места получения услуги.</a:t>
            </a:r>
          </a:p>
          <a:p>
            <a:pPr marL="228600" indent="-228600">
              <a:lnSpc>
                <a:spcPct val="80000"/>
              </a:lnSpc>
            </a:pPr>
            <a:r>
              <a:rPr lang="ru-RU" sz="800" dirty="0">
                <a:latin typeface="Arial" charset="0"/>
              </a:rPr>
              <a:t>Для выбора значения поля </a:t>
            </a:r>
            <a:r>
              <a:rPr lang="ru-RU" sz="800" b="1" dirty="0">
                <a:latin typeface="Arial" charset="0"/>
              </a:rPr>
              <a:t>Карта проезда</a:t>
            </a:r>
            <a:r>
              <a:rPr lang="ru-RU" sz="800" dirty="0">
                <a:latin typeface="Arial" charset="0"/>
              </a:rPr>
              <a:t> необходимо нажать кнопку </a:t>
            </a:r>
            <a:r>
              <a:rPr lang="ru-RU" sz="800" b="1" dirty="0">
                <a:latin typeface="Arial" charset="0"/>
              </a:rPr>
              <a:t>Выбрать</a:t>
            </a:r>
            <a:r>
              <a:rPr lang="ru-RU" sz="800" dirty="0">
                <a:latin typeface="Arial" charset="0"/>
              </a:rPr>
              <a:t> напротив поля. После чего откроется окно для выбора файла. В нем нужно выбрать файл со схемой проезда к Госоргану и нажать кнопку </a:t>
            </a:r>
            <a:r>
              <a:rPr lang="ru-RU" sz="800" b="1" dirty="0">
                <a:latin typeface="Arial" charset="0"/>
              </a:rPr>
              <a:t>ОК</a:t>
            </a:r>
            <a:r>
              <a:rPr lang="ru-RU" sz="800" dirty="0">
                <a:latin typeface="Arial" charset="0"/>
              </a:rPr>
              <a:t>.</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Территории</a:t>
            </a:r>
            <a:r>
              <a:rPr lang="ru-RU" sz="800" baseline="0" dirty="0">
                <a:latin typeface="Arial" charset="0"/>
              </a:rPr>
              <a:t> обслуживания</a:t>
            </a:r>
            <a:endParaRPr lang="ru-RU" sz="800" dirty="0">
              <a:latin typeface="Arial" charset="0"/>
            </a:endParaRPr>
          </a:p>
          <a:p>
            <a:pPr marL="228600" indent="-228600">
              <a:lnSpc>
                <a:spcPct val="80000"/>
              </a:lnSpc>
            </a:pPr>
            <a:r>
              <a:rPr lang="ru-RU" sz="800" dirty="0">
                <a:latin typeface="Arial" charset="0"/>
              </a:rPr>
              <a:t>Это поле обязательно следует заполнять для каждого офиса. Оно обеспечивает отображение госоргана на том или ином региональном (или федеральном) портале. Для выбора территории, на которой располагается офис Госоргана нажмите кнопку </a:t>
            </a:r>
            <a:r>
              <a:rPr lang="ru-RU" sz="800" b="1" dirty="0">
                <a:latin typeface="Arial" charset="0"/>
              </a:rPr>
              <a:t>Выбрать</a:t>
            </a:r>
            <a:r>
              <a:rPr lang="ru-RU" sz="800" dirty="0">
                <a:latin typeface="Arial" charset="0"/>
              </a:rPr>
              <a:t>. Откроется окно </a:t>
            </a:r>
            <a:r>
              <a:rPr lang="ru-RU" sz="800" b="1" dirty="0">
                <a:latin typeface="Arial" charset="0"/>
              </a:rPr>
              <a:t>Выбор территории</a:t>
            </a:r>
            <a:r>
              <a:rPr lang="ru-RU" sz="800" dirty="0">
                <a:latin typeface="Arial" charset="0"/>
              </a:rPr>
              <a:t>: выберите территорию субъектов из справочника с возможной детализацией и нажмите кнопку </a:t>
            </a:r>
            <a:r>
              <a:rPr lang="ru-RU" sz="800" b="1" dirty="0">
                <a:latin typeface="Arial" charset="0"/>
              </a:rPr>
              <a:t>Выбрать</a:t>
            </a:r>
            <a:r>
              <a:rPr lang="ru-RU" sz="800" dirty="0">
                <a:latin typeface="Arial" charset="0"/>
              </a:rPr>
              <a:t>.</a:t>
            </a:r>
          </a:p>
          <a:p>
            <a:pPr marL="228600" indent="-228600">
              <a:lnSpc>
                <a:spcPct val="80000"/>
              </a:lnSpc>
            </a:pPr>
            <a:endParaRPr lang="ru-RU" sz="800" dirty="0">
              <a:latin typeface="Arial" charset="0"/>
            </a:endParaRPr>
          </a:p>
          <a:p>
            <a:pPr marL="228600" indent="-228600">
              <a:lnSpc>
                <a:spcPct val="80000"/>
              </a:lnSpc>
            </a:pPr>
            <a:r>
              <a:rPr lang="ru-RU" sz="800" dirty="0">
                <a:latin typeface="Arial" charset="0"/>
              </a:rPr>
              <a:t>Для возврата в окно </a:t>
            </a:r>
            <a:r>
              <a:rPr lang="ru-RU" sz="800" b="1" dirty="0">
                <a:latin typeface="Arial" charset="0"/>
              </a:rPr>
              <a:t>Редактирование</a:t>
            </a:r>
            <a:r>
              <a:rPr lang="ru-RU" sz="800" dirty="0">
                <a:latin typeface="Arial" charset="0"/>
              </a:rPr>
              <a:t> </a:t>
            </a:r>
            <a:r>
              <a:rPr lang="ru-RU" sz="800" b="1" dirty="0">
                <a:latin typeface="Arial" charset="0"/>
              </a:rPr>
              <a:t>офиса ОГВ </a:t>
            </a:r>
            <a:r>
              <a:rPr lang="ru-RU" sz="800" dirty="0">
                <a:latin typeface="Arial" charset="0"/>
              </a:rPr>
              <a:t>без сохранения выбранной позиции</a:t>
            </a:r>
            <a:r>
              <a:rPr lang="ru-RU" sz="800" b="1" dirty="0">
                <a:latin typeface="Arial" charset="0"/>
              </a:rPr>
              <a:t> </a:t>
            </a:r>
            <a:r>
              <a:rPr lang="ru-RU" sz="800" dirty="0">
                <a:latin typeface="Arial" charset="0"/>
              </a:rPr>
              <a:t>нажмите крестик в углу</a:t>
            </a:r>
            <a:r>
              <a:rPr lang="ru-RU" sz="800" b="1" dirty="0">
                <a:latin typeface="Arial" charset="0"/>
              </a:rPr>
              <a:t>. </a:t>
            </a:r>
            <a:r>
              <a:rPr lang="ru-RU" sz="800" dirty="0">
                <a:latin typeface="Arial" charset="0"/>
              </a:rPr>
              <a:t>Можно указать сразу несколько территорий. </a:t>
            </a:r>
            <a:endParaRPr lang="ru-RU" sz="800" b="1" dirty="0">
              <a:latin typeface="Arial" charset="0"/>
            </a:endParaRPr>
          </a:p>
          <a:p>
            <a:pPr marL="228600" indent="-228600">
              <a:lnSpc>
                <a:spcPct val="80000"/>
              </a:lnSpc>
            </a:pPr>
            <a:endParaRPr lang="ru-RU" sz="800" b="1" dirty="0">
              <a:latin typeface="Arial" charset="0"/>
            </a:endParaRPr>
          </a:p>
          <a:p>
            <a:pPr marL="228600" indent="-228600">
              <a:lnSpc>
                <a:spcPct val="80000"/>
              </a:lnSpc>
            </a:pPr>
            <a:r>
              <a:rPr lang="ru-RU" sz="800" dirty="0">
                <a:latin typeface="Arial" charset="0"/>
              </a:rPr>
              <a:t>После добавления информации об офисе, нажмите кнопку</a:t>
            </a:r>
            <a:r>
              <a:rPr lang="ru-RU" sz="800" b="1" dirty="0">
                <a:latin typeface="Arial" charset="0"/>
              </a:rPr>
              <a:t> Сохранить. </a:t>
            </a:r>
            <a:r>
              <a:rPr lang="ru-RU" sz="800" dirty="0">
                <a:latin typeface="Arial" charset="0"/>
              </a:rPr>
              <a:t>Или кнопку</a:t>
            </a:r>
            <a:r>
              <a:rPr lang="ru-RU" sz="800" b="1" dirty="0">
                <a:latin typeface="Arial" charset="0"/>
              </a:rPr>
              <a:t> Отменить </a:t>
            </a:r>
            <a:r>
              <a:rPr lang="ru-RU" sz="800" dirty="0">
                <a:latin typeface="Arial" charset="0"/>
              </a:rPr>
              <a:t>для выхода без сохранения изменений.</a:t>
            </a:r>
          </a:p>
          <a:p>
            <a:pPr marL="228600" indent="-228600">
              <a:lnSpc>
                <a:spcPct val="80000"/>
              </a:lnSpc>
            </a:pPr>
            <a:r>
              <a:rPr lang="ru-RU" sz="800" dirty="0">
                <a:latin typeface="Arial" charset="0"/>
              </a:rPr>
              <a:t>Для редактирования информации об офисе необходимо выбрать в блоке </a:t>
            </a:r>
            <a:r>
              <a:rPr lang="ru-RU" sz="800" b="1" dirty="0">
                <a:latin typeface="Arial" charset="0"/>
              </a:rPr>
              <a:t>Офисы</a:t>
            </a:r>
            <a:r>
              <a:rPr lang="ru-RU" sz="800" dirty="0">
                <a:latin typeface="Arial" charset="0"/>
              </a:rPr>
              <a:t> нужную запись и выполнить двойной клик мыши. В открывшемся окне </a:t>
            </a:r>
            <a:r>
              <a:rPr lang="ru-RU" sz="800" b="1" dirty="0">
                <a:latin typeface="Arial" charset="0"/>
              </a:rPr>
              <a:t>Редактирование</a:t>
            </a:r>
            <a:r>
              <a:rPr lang="ru-RU" sz="800" dirty="0">
                <a:latin typeface="Arial" charset="0"/>
              </a:rPr>
              <a:t> </a:t>
            </a:r>
            <a:r>
              <a:rPr lang="ru-RU" sz="800" b="1" dirty="0">
                <a:latin typeface="Arial" charset="0"/>
              </a:rPr>
              <a:t>офиса ОГВ </a:t>
            </a:r>
            <a:r>
              <a:rPr lang="ru-RU" sz="800" dirty="0">
                <a:latin typeface="Arial" charset="0"/>
              </a:rPr>
              <a:t>изменить необходимые поля и нажать кнопку </a:t>
            </a:r>
            <a:r>
              <a:rPr lang="ru-RU" sz="800" b="1" dirty="0">
                <a:latin typeface="Arial" charset="0"/>
              </a:rPr>
              <a:t>Сохранить</a:t>
            </a:r>
            <a:r>
              <a:rPr lang="ru-RU" sz="800" dirty="0">
                <a:latin typeface="Arial" charset="0"/>
              </a:rPr>
              <a:t>.</a:t>
            </a:r>
          </a:p>
          <a:p>
            <a:pPr marL="228600" indent="-228600">
              <a:lnSpc>
                <a:spcPct val="80000"/>
              </a:lnSpc>
            </a:pPr>
            <a:r>
              <a:rPr lang="ru-RU" sz="800" dirty="0">
                <a:latin typeface="Arial" charset="0"/>
              </a:rPr>
              <a:t>Для удаления информации об офисе выберите в блоке </a:t>
            </a:r>
            <a:r>
              <a:rPr lang="ru-RU" sz="800" b="1" dirty="0">
                <a:latin typeface="Arial" charset="0"/>
              </a:rPr>
              <a:t>Офисы</a:t>
            </a:r>
            <a:r>
              <a:rPr lang="ru-RU" sz="800" dirty="0">
                <a:latin typeface="Arial" charset="0"/>
              </a:rPr>
              <a:t> необходимую запись и нажмите кнопку </a:t>
            </a:r>
            <a:r>
              <a:rPr lang="ru-RU" sz="800" b="1" dirty="0">
                <a:latin typeface="Arial" charset="0"/>
              </a:rPr>
              <a:t>Удалить</a:t>
            </a:r>
            <a:r>
              <a:rPr lang="ru-RU" sz="800" dirty="0">
                <a:latin typeface="Arial" charset="0"/>
              </a:rPr>
              <a:t>.</a:t>
            </a:r>
          </a:p>
          <a:p>
            <a:pPr marL="228600" indent="-228600">
              <a:lnSpc>
                <a:spcPct val="80000"/>
              </a:lnSpc>
            </a:pPr>
            <a:endParaRPr lang="ru-RU" sz="800" dirty="0">
              <a:latin typeface="Arial" charset="0"/>
            </a:endParaRPr>
          </a:p>
          <a:p>
            <a:pPr marL="228600" marR="0" indent="-228600" algn="l" defTabSz="914400" rtl="0" eaLnBrk="1" fontAlgn="base" latinLnBrk="0" hangingPunct="1">
              <a:lnSpc>
                <a:spcPct val="100000"/>
              </a:lnSpc>
              <a:spcBef>
                <a:spcPct val="0"/>
              </a:spcBef>
              <a:spcAft>
                <a:spcPct val="0"/>
              </a:spcAft>
              <a:buClrTx/>
              <a:buSzTx/>
              <a:buFontTx/>
              <a:buNone/>
              <a:tabLst/>
              <a:defRPr/>
            </a:pPr>
            <a:r>
              <a:rPr lang="ru-RU" sz="800" dirty="0">
                <a:latin typeface="Arial" charset="0"/>
              </a:rPr>
              <a:t>Рассмотрим закладку «Платежные реквизиты».</a:t>
            </a:r>
          </a:p>
          <a:p>
            <a:pPr marL="228600" indent="-228600">
              <a:lnSpc>
                <a:spcPct val="80000"/>
              </a:lnSpc>
            </a:pPr>
            <a:endParaRPr lang="ru-RU" sz="800" dirty="0">
              <a:latin typeface="Arial" charset="0"/>
            </a:endParaRPr>
          </a:p>
        </p:txBody>
      </p:sp>
    </p:spTree>
    <p:extLst>
      <p:ext uri="{BB962C8B-B14F-4D97-AF65-F5344CB8AC3E}">
        <p14:creationId xmlns:p14="http://schemas.microsoft.com/office/powerpoint/2010/main" val="2204820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a:latin typeface="Arial" charset="0"/>
              </a:rPr>
              <a:t>Указание деталей оплаты для выбранного офиса осуществляется аналогично указанию</a:t>
            </a:r>
            <a:r>
              <a:rPr lang="ru-RU" sz="1000" baseline="0" dirty="0">
                <a:latin typeface="Arial" charset="0"/>
              </a:rPr>
              <a:t> деталей оплаты для Госоргана, за исключением отметки о распространении деталей оплаты на все подчиненные территориальные органы, поскольку офис является конечной точной в иерархической подчиненности и у него нет территориальных органов.</a:t>
            </a:r>
          </a:p>
          <a:p>
            <a:endParaRPr lang="ru-RU" sz="1000" dirty="0">
              <a:latin typeface="Arial" charset="0"/>
            </a:endParaRPr>
          </a:p>
          <a:p>
            <a:r>
              <a:rPr lang="ru-RU" sz="1000" dirty="0">
                <a:latin typeface="Arial" charset="0"/>
              </a:rPr>
              <a:t>Перейдем к рассмотрению «Услуг (функций) офиса».</a:t>
            </a:r>
          </a:p>
          <a:p>
            <a:endParaRPr lang="ru-RU" sz="1000" dirty="0"/>
          </a:p>
        </p:txBody>
      </p:sp>
    </p:spTree>
    <p:extLst>
      <p:ext uri="{BB962C8B-B14F-4D97-AF65-F5344CB8AC3E}">
        <p14:creationId xmlns:p14="http://schemas.microsoft.com/office/powerpoint/2010/main" val="1732986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a:latin typeface="Arial" charset="0"/>
              </a:rPr>
              <a:t>Мы можем связать </a:t>
            </a:r>
            <a:r>
              <a:rPr lang="ru-RU" sz="1000" dirty="0" err="1">
                <a:latin typeface="Arial" charset="0"/>
              </a:rPr>
              <a:t>госуслуги</a:t>
            </a:r>
            <a:r>
              <a:rPr lang="ru-RU" sz="1000" dirty="0">
                <a:latin typeface="Arial" charset="0"/>
              </a:rPr>
              <a:t> с госорганом в целом, а можем прописать исполнение процедур конкретным офисам. Чтобы сделать это, на закладке «Услуги, предоставляемые офисом организации» мы можем добавить связанную с ГО услугу. Все действия аналогичны действиям при заполнении закладки «Услуги, предоставляемые организацией».</a:t>
            </a:r>
          </a:p>
          <a:p>
            <a:endParaRPr lang="ru-RU" sz="1000" dirty="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ru-RU" sz="1000" dirty="0">
                <a:latin typeface="Arial" charset="0"/>
              </a:rPr>
              <a:t>При нажатии кнопки </a:t>
            </a:r>
            <a:r>
              <a:rPr lang="ru-RU" sz="1000" b="1" dirty="0">
                <a:latin typeface="Arial" charset="0"/>
              </a:rPr>
              <a:t>Выбрать услугу</a:t>
            </a:r>
            <a:r>
              <a:rPr lang="ru-RU" sz="1000" dirty="0">
                <a:latin typeface="Arial" charset="0"/>
              </a:rPr>
              <a:t> открывается список услуг, для которых текущий ГО является ответственным. Далее следует выбрать из списка нужную услугу и подтвердить выбор кнопкой </a:t>
            </a:r>
            <a:r>
              <a:rPr lang="ru-RU" sz="1000" b="1" dirty="0">
                <a:latin typeface="Arial" charset="0"/>
              </a:rPr>
              <a:t>Выбрать</a:t>
            </a:r>
            <a:r>
              <a:rPr lang="ru-RU" sz="1000" dirty="0">
                <a:latin typeface="Arial" charset="0"/>
              </a:rPr>
              <a:t>. Услуга появится в списке ГО. После</a:t>
            </a:r>
            <a:r>
              <a:rPr lang="ru-RU" sz="1000" baseline="0" dirty="0">
                <a:latin typeface="Arial" charset="0"/>
              </a:rPr>
              <a:t> чего в списке платежей необходимо выделить строку с платежом и нажать кнопку </a:t>
            </a:r>
            <a:r>
              <a:rPr lang="ru-RU" sz="1000" b="1" baseline="0" dirty="0">
                <a:latin typeface="Arial" charset="0"/>
              </a:rPr>
              <a:t>Указать детали оплаты</a:t>
            </a:r>
            <a:r>
              <a:rPr lang="ru-RU" sz="1000" b="0" baseline="0" dirty="0">
                <a:latin typeface="Arial" charset="0"/>
              </a:rPr>
              <a:t> (в случае, если услуга предоставляется на платной основе).</a:t>
            </a:r>
            <a:endParaRPr lang="ru-RU" sz="1000" baseline="0" dirty="0">
              <a:latin typeface="Arial" charset="0"/>
            </a:endParaRPr>
          </a:p>
          <a:p>
            <a:endParaRPr lang="ru-RU" sz="1000" dirty="0">
              <a:latin typeface="Arial" charset="0"/>
            </a:endParaRPr>
          </a:p>
          <a:p>
            <a:r>
              <a:rPr lang="ru-RU" sz="1000" dirty="0">
                <a:latin typeface="Arial" charset="0"/>
              </a:rPr>
              <a:t>Перейдем к рассмотрению Деталей оплаты.</a:t>
            </a:r>
          </a:p>
          <a:p>
            <a:endParaRPr lang="ru-RU" sz="1000" dirty="0"/>
          </a:p>
        </p:txBody>
      </p:sp>
    </p:spTree>
    <p:extLst>
      <p:ext uri="{BB962C8B-B14F-4D97-AF65-F5344CB8AC3E}">
        <p14:creationId xmlns:p14="http://schemas.microsoft.com/office/powerpoint/2010/main" val="3571348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a:latin typeface="Arial" charset="0"/>
              </a:rPr>
              <a:t>Мы связали </a:t>
            </a:r>
            <a:r>
              <a:rPr lang="ru-RU" sz="1000" dirty="0" err="1">
                <a:latin typeface="Arial" charset="0"/>
              </a:rPr>
              <a:t>госуслуги</a:t>
            </a:r>
            <a:r>
              <a:rPr lang="ru-RU" sz="1000" dirty="0">
                <a:latin typeface="Arial" charset="0"/>
              </a:rPr>
              <a:t> с конкретным офисам госоргана. Чтобы указать платежные реквизиты при заполнении закладки «Услуги, предоставляемые организацией», раскройте иерархию услуги – процедуры - цели. Укажите на нужном</a:t>
            </a:r>
            <a:r>
              <a:rPr lang="ru-RU" sz="1000" baseline="0" dirty="0">
                <a:latin typeface="Arial" charset="0"/>
              </a:rPr>
              <a:t> уровне платежные реквизиты аналогично настройке на услугах органа власти.</a:t>
            </a:r>
            <a:endParaRPr lang="ru-RU" sz="1000" dirty="0">
              <a:latin typeface="Arial" charset="0"/>
            </a:endParaRPr>
          </a:p>
          <a:p>
            <a:endParaRPr lang="ru-RU" sz="1000" dirty="0">
              <a:latin typeface="Arial" charset="0"/>
            </a:endParaRPr>
          </a:p>
          <a:p>
            <a:endParaRPr lang="ru-RU" sz="1000" dirty="0">
              <a:latin typeface="Arial" charset="0"/>
            </a:endParaRPr>
          </a:p>
          <a:p>
            <a:r>
              <a:rPr lang="ru-RU" sz="1000" dirty="0">
                <a:latin typeface="Arial" charset="0"/>
              </a:rPr>
              <a:t>Перейдем к рассмотрению Контактной информации.</a:t>
            </a:r>
          </a:p>
          <a:p>
            <a:endParaRPr lang="ru-RU" sz="1000" dirty="0"/>
          </a:p>
        </p:txBody>
      </p:sp>
    </p:spTree>
    <p:extLst>
      <p:ext uri="{BB962C8B-B14F-4D97-AF65-F5344CB8AC3E}">
        <p14:creationId xmlns:p14="http://schemas.microsoft.com/office/powerpoint/2010/main" val="321098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228600" indent="-228600">
              <a:lnSpc>
                <a:spcPct val="90000"/>
              </a:lnSpc>
            </a:pPr>
            <a:r>
              <a:rPr lang="ru-RU" dirty="0">
                <a:latin typeface="Arial" charset="0"/>
              </a:rPr>
              <a:t>В</a:t>
            </a:r>
            <a:r>
              <a:rPr lang="ru-RU" dirty="0"/>
              <a:t> этом разделе </a:t>
            </a:r>
            <a:r>
              <a:rPr lang="ru-RU" dirty="0">
                <a:latin typeface="Arial" charset="0"/>
              </a:rPr>
              <a:t>содержится</a:t>
            </a:r>
            <a:r>
              <a:rPr lang="ru-RU" dirty="0"/>
              <a:t> информация о сотрудниках, исполняющих те или иные функции в Госоргане. </a:t>
            </a:r>
            <a:endParaRPr lang="ru-RU" dirty="0">
              <a:latin typeface="Arial" charset="0"/>
            </a:endParaRPr>
          </a:p>
          <a:p>
            <a:pPr marL="228600" indent="-228600">
              <a:lnSpc>
                <a:spcPct val="90000"/>
              </a:lnSpc>
            </a:pPr>
            <a:endParaRPr lang="ru-RU" dirty="0">
              <a:latin typeface="Arial" charset="0"/>
            </a:endParaRPr>
          </a:p>
          <a:p>
            <a:pPr marL="228600" indent="-228600">
              <a:lnSpc>
                <a:spcPct val="90000"/>
              </a:lnSpc>
            </a:pPr>
            <a:r>
              <a:rPr lang="ru-RU" dirty="0"/>
              <a:t>Для добавления сведений о контакте нужно нажать кнопку </a:t>
            </a:r>
            <a:r>
              <a:rPr lang="ru-RU" b="1" dirty="0"/>
              <a:t>Добавить</a:t>
            </a:r>
            <a:r>
              <a:rPr lang="ru-RU" dirty="0"/>
              <a:t>. Откроется блок полей для</a:t>
            </a:r>
            <a:r>
              <a:rPr lang="ru-RU" baseline="0" dirty="0"/>
              <a:t> ввода данных контакта</a:t>
            </a:r>
            <a:r>
              <a:rPr lang="ru-RU" b="1" dirty="0"/>
              <a:t>. </a:t>
            </a:r>
            <a:endParaRPr lang="ru-RU" b="1" dirty="0">
              <a:latin typeface="Arial" charset="0"/>
            </a:endParaRPr>
          </a:p>
          <a:p>
            <a:pPr marL="228600" indent="-228600">
              <a:lnSpc>
                <a:spcPct val="90000"/>
              </a:lnSpc>
            </a:pPr>
            <a:endParaRPr lang="ru-RU" dirty="0">
              <a:latin typeface="Arial" charset="0"/>
            </a:endParaRPr>
          </a:p>
          <a:p>
            <a:pPr marL="228600" indent="-228600">
              <a:lnSpc>
                <a:spcPct val="90000"/>
              </a:lnSpc>
            </a:pPr>
            <a:r>
              <a:rPr lang="ru-RU" dirty="0"/>
              <a:t>Информацию, содержащуюся в этом блоке можно также поделить на группы:</a:t>
            </a:r>
          </a:p>
          <a:p>
            <a:pPr marL="228600" indent="-228600">
              <a:lnSpc>
                <a:spcPct val="90000"/>
              </a:lnSpc>
            </a:pPr>
            <a:r>
              <a:rPr lang="ru-RU" b="1" dirty="0"/>
              <a:t>Наименование контакта </a:t>
            </a:r>
            <a:r>
              <a:rPr lang="ru-RU" dirty="0"/>
              <a:t>(обязательное</a:t>
            </a:r>
            <a:r>
              <a:rPr lang="ru-RU" baseline="0" dirty="0"/>
              <a:t> для заполнения) – общая характеристика контакта, может совпадать по смыслу с </a:t>
            </a:r>
            <a:r>
              <a:rPr lang="ru-RU" b="1" baseline="0" dirty="0"/>
              <a:t>Поводом обращения</a:t>
            </a:r>
            <a:r>
              <a:rPr lang="ru-RU" baseline="0" dirty="0"/>
              <a:t>.</a:t>
            </a:r>
            <a:endParaRPr lang="ru-RU" dirty="0"/>
          </a:p>
          <a:p>
            <a:pPr marL="228600" indent="-228600">
              <a:lnSpc>
                <a:spcPct val="90000"/>
              </a:lnSpc>
            </a:pPr>
            <a:r>
              <a:rPr lang="ru-RU" dirty="0"/>
              <a:t>1) Личные данные сотрудника (не являются обязательными полями)</a:t>
            </a:r>
          </a:p>
          <a:p>
            <a:pPr marL="228600" indent="-228600"/>
            <a:r>
              <a:rPr lang="ru-RU" b="1" dirty="0"/>
              <a:t>Фамилия</a:t>
            </a:r>
            <a:r>
              <a:rPr lang="ru-RU" dirty="0"/>
              <a:t> (обязательно, если не заполнено поле </a:t>
            </a:r>
            <a:r>
              <a:rPr lang="ru-RU" b="1" dirty="0"/>
              <a:t>Комментарий</a:t>
            </a:r>
            <a:r>
              <a:rPr lang="ru-RU" dirty="0"/>
              <a:t>)</a:t>
            </a:r>
          </a:p>
          <a:p>
            <a:pPr marL="228600" indent="-228600"/>
            <a:r>
              <a:rPr lang="ru-RU" b="1" dirty="0"/>
              <a:t>Имя</a:t>
            </a:r>
          </a:p>
          <a:p>
            <a:pPr marL="228600" indent="-228600"/>
            <a:r>
              <a:rPr lang="ru-RU" b="1" dirty="0"/>
              <a:t>Отчество</a:t>
            </a:r>
          </a:p>
          <a:p>
            <a:pPr marL="228600" indent="-228600"/>
            <a:r>
              <a:rPr lang="ru-RU" dirty="0"/>
              <a:t>2) Контактная информация – не более одного значения в каждом поле</a:t>
            </a:r>
          </a:p>
          <a:p>
            <a:pPr marL="228600" indent="-228600"/>
            <a:r>
              <a:rPr lang="ru-RU" b="1" dirty="0"/>
              <a:t>Электронная почта</a:t>
            </a:r>
          </a:p>
          <a:p>
            <a:pPr marL="228600" indent="-228600"/>
            <a:r>
              <a:rPr lang="ru-RU" b="1" dirty="0"/>
              <a:t>Телефон</a:t>
            </a:r>
          </a:p>
          <a:p>
            <a:pPr marL="228600" indent="-228600"/>
            <a:r>
              <a:rPr lang="ru-RU" b="1" dirty="0"/>
              <a:t>Факс</a:t>
            </a:r>
            <a:r>
              <a:rPr lang="ru-RU" dirty="0"/>
              <a:t> </a:t>
            </a:r>
          </a:p>
          <a:p>
            <a:pPr marL="228600" indent="-228600"/>
            <a:r>
              <a:rPr lang="ru-RU" dirty="0"/>
              <a:t>Если в регламенте указано несколько телефонов или адресов электронной почты, то каждый из них необходимо занести как отдельный контакт</a:t>
            </a:r>
          </a:p>
          <a:p>
            <a:pPr marL="228600" indent="-228600"/>
            <a:r>
              <a:rPr lang="ru-RU" dirty="0"/>
              <a:t>3) Поле </a:t>
            </a:r>
            <a:r>
              <a:rPr lang="ru-RU" b="1" dirty="0"/>
              <a:t>Комментарий</a:t>
            </a:r>
            <a:r>
              <a:rPr lang="ru-RU" dirty="0"/>
              <a:t> (обязательное для заполнения, если не заполнено поле </a:t>
            </a:r>
            <a:r>
              <a:rPr lang="ru-RU" b="1" dirty="0"/>
              <a:t>Фамилия</a:t>
            </a:r>
            <a:r>
              <a:rPr lang="ru-RU" dirty="0"/>
              <a:t>) – здесь мы должны ввести уточняющие сведения о контакте, например, если у нас заполнено всего одно поле – е-</a:t>
            </a:r>
            <a:r>
              <a:rPr lang="en-US" dirty="0"/>
              <a:t>mail</a:t>
            </a:r>
            <a:r>
              <a:rPr lang="ru-RU" dirty="0"/>
              <a:t> или телефон, то в поле комментарий мы пишем «Адрес для направления обращений». Если в тексте регламента есть пояснения, для чего используется эта контактная информация или с каким именно подразделением мы можем с её помощью связаться, то её следует разместить в этом поле.</a:t>
            </a:r>
          </a:p>
          <a:p>
            <a:pPr marL="228600" indent="-228600"/>
            <a:r>
              <a:rPr lang="ru-RU" dirty="0"/>
              <a:t>4) Рабочая информация (как правило заполняется, если есть сведения о том, какое именно должностное лицо связано с этой контактной информацией):</a:t>
            </a:r>
            <a:endParaRPr lang="ru-RU" b="1" dirty="0"/>
          </a:p>
          <a:p>
            <a:pPr marL="228600" indent="-228600"/>
            <a:r>
              <a:rPr lang="ru-RU" b="1" dirty="0"/>
              <a:t>График работы</a:t>
            </a:r>
            <a:r>
              <a:rPr lang="ru-RU" dirty="0"/>
              <a:t> – график работы сотрудника или службы, в соответствии с которым можно обращаться по указанным контактам. Заполняется независимо от общего графика работы экспедиции. Если отдельный график не указан, то дублировать общий график в этом поле не следует.</a:t>
            </a:r>
            <a:endParaRPr lang="ru-RU" b="1" dirty="0"/>
          </a:p>
          <a:p>
            <a:pPr marL="228600" indent="-228600"/>
            <a:r>
              <a:rPr lang="ru-RU" b="1" dirty="0"/>
              <a:t>Должность</a:t>
            </a:r>
            <a:r>
              <a:rPr lang="ru-RU" dirty="0"/>
              <a:t> сотрудника, с которым можно связаться по указанным адресу и телефону.</a:t>
            </a:r>
            <a:endParaRPr lang="ru-RU" b="1" dirty="0"/>
          </a:p>
          <a:p>
            <a:pPr marL="228600" indent="-228600"/>
            <a:r>
              <a:rPr lang="ru-RU" b="1" dirty="0"/>
              <a:t>Роль</a:t>
            </a:r>
            <a:r>
              <a:rPr lang="ru-RU" dirty="0"/>
              <a:t>  - указание на то, по какому вопросу можно обратиться  к этому контакту. Роль выбирается из выпадающего списка. Роли контактов никак не связаны с типами адресов ГО или с ролями, которые мы указываем при добавлении ГО в список участвующих организаций услуги.</a:t>
            </a:r>
          </a:p>
          <a:p>
            <a:pPr marL="228600" indent="-228600"/>
            <a:r>
              <a:rPr lang="ru-RU" b="1" dirty="0"/>
              <a:t>Офис</a:t>
            </a:r>
            <a:r>
              <a:rPr lang="ru-RU" dirty="0"/>
              <a:t> – наименование офиса, по которому находится данный контакт. Выбирается из списка ранее введенных офисов.</a:t>
            </a:r>
          </a:p>
          <a:p>
            <a:pPr marL="228600" indent="-228600"/>
            <a:endParaRPr lang="ru-RU" dirty="0"/>
          </a:p>
          <a:p>
            <a:pPr marL="228600" indent="-228600"/>
            <a:r>
              <a:rPr lang="ru-RU" dirty="0">
                <a:latin typeface="Arial" charset="0"/>
              </a:rPr>
              <a:t>Воспользуйтесь кнопкой </a:t>
            </a:r>
            <a:r>
              <a:rPr lang="ru-RU" b="1" dirty="0">
                <a:latin typeface="Arial" charset="0"/>
              </a:rPr>
              <a:t>Сохранить</a:t>
            </a:r>
            <a:r>
              <a:rPr lang="ru-RU" dirty="0">
                <a:latin typeface="Arial" charset="0"/>
              </a:rPr>
              <a:t> для сохранения сведений о сотруднике Госоргана в подсистеме</a:t>
            </a:r>
            <a:r>
              <a:rPr lang="ru-RU" b="1" dirty="0">
                <a:latin typeface="Arial" charset="0"/>
              </a:rPr>
              <a:t>.</a:t>
            </a:r>
            <a:endParaRPr lang="ru-RU" dirty="0">
              <a:latin typeface="Arial" charset="0"/>
            </a:endParaRPr>
          </a:p>
          <a:p>
            <a:pPr marL="228600" indent="-228600"/>
            <a:r>
              <a:rPr lang="ru-RU" dirty="0">
                <a:latin typeface="Arial" charset="0"/>
              </a:rPr>
              <a:t>Для редактирования информации о контакте необходимо выбрать в блоке </a:t>
            </a:r>
            <a:r>
              <a:rPr lang="ru-RU" b="1" dirty="0">
                <a:latin typeface="Arial" charset="0"/>
              </a:rPr>
              <a:t>Контакты</a:t>
            </a:r>
            <a:r>
              <a:rPr lang="ru-RU" dirty="0">
                <a:latin typeface="Arial" charset="0"/>
              </a:rPr>
              <a:t> нужную запись и кликнуть по наименованию контакта. В распахнувшейся</a:t>
            </a:r>
            <a:r>
              <a:rPr lang="ru-RU" baseline="0" dirty="0">
                <a:latin typeface="Arial" charset="0"/>
              </a:rPr>
              <a:t> вкладке</a:t>
            </a:r>
            <a:r>
              <a:rPr lang="ru-RU" dirty="0">
                <a:latin typeface="Arial" charset="0"/>
              </a:rPr>
              <a:t> можно изменить необходимые поля и нажать кнопку </a:t>
            </a:r>
            <a:r>
              <a:rPr lang="ru-RU" b="1" dirty="0">
                <a:latin typeface="Arial" charset="0"/>
              </a:rPr>
              <a:t>Сохранить</a:t>
            </a:r>
            <a:r>
              <a:rPr lang="ru-RU" dirty="0">
                <a:latin typeface="Arial" charset="0"/>
              </a:rPr>
              <a:t>.</a:t>
            </a:r>
          </a:p>
          <a:p>
            <a:pPr marL="228600" indent="-228600"/>
            <a:r>
              <a:rPr lang="ru-RU" dirty="0">
                <a:latin typeface="Arial" charset="0"/>
              </a:rPr>
              <a:t>Для удаления информации о контакте выберите в блоке </a:t>
            </a:r>
            <a:r>
              <a:rPr lang="ru-RU" b="1" dirty="0">
                <a:latin typeface="Arial" charset="0"/>
              </a:rPr>
              <a:t>Контакты</a:t>
            </a:r>
            <a:r>
              <a:rPr lang="ru-RU" dirty="0">
                <a:latin typeface="Arial" charset="0"/>
              </a:rPr>
              <a:t> необходимую запись и нажмите справа от нее красный крестик.</a:t>
            </a:r>
          </a:p>
          <a:p>
            <a:pPr marL="228600" indent="-228600"/>
            <a:endParaRPr lang="ru-RU" b="1" dirty="0"/>
          </a:p>
          <a:p>
            <a:pPr marL="228600" indent="-228600">
              <a:lnSpc>
                <a:spcPct val="90000"/>
              </a:lnSpc>
            </a:pPr>
            <a:endParaRPr lang="ru-RU" dirty="0">
              <a:latin typeface="Arial" charset="0"/>
            </a:endParaRPr>
          </a:p>
          <a:p>
            <a:pPr marL="228600" indent="-228600"/>
            <a:r>
              <a:rPr lang="ru-RU" dirty="0">
                <a:latin typeface="Arial" charset="0"/>
              </a:rPr>
              <a:t>Рассмотрим особенности сохранения карточек объектов на примере ОГВ.</a:t>
            </a:r>
          </a:p>
        </p:txBody>
      </p:sp>
    </p:spTree>
    <p:extLst>
      <p:ext uri="{BB962C8B-B14F-4D97-AF65-F5344CB8AC3E}">
        <p14:creationId xmlns:p14="http://schemas.microsoft.com/office/powerpoint/2010/main" val="413587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a:p>
        </p:txBody>
      </p:sp>
      <p:sp>
        <p:nvSpPr>
          <p:cNvPr id="92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4</a:t>
            </a:fld>
            <a:endParaRPr lang="ru-RU" sz="1200"/>
          </a:p>
        </p:txBody>
      </p:sp>
    </p:spTree>
    <p:extLst>
      <p:ext uri="{BB962C8B-B14F-4D97-AF65-F5344CB8AC3E}">
        <p14:creationId xmlns:p14="http://schemas.microsoft.com/office/powerpoint/2010/main" val="3581582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a:latin typeface="Arial" charset="0"/>
              </a:rPr>
              <a:t>Чтобы сохранить ОГВ, мы должны нажать кнопку </a:t>
            </a:r>
            <a:r>
              <a:rPr lang="ru-RU" b="1" dirty="0">
                <a:latin typeface="Arial" charset="0"/>
              </a:rPr>
              <a:t>Сохранить</a:t>
            </a:r>
            <a:r>
              <a:rPr lang="ru-RU" dirty="0">
                <a:latin typeface="Arial" charset="0"/>
              </a:rPr>
              <a:t> на панели действий.</a:t>
            </a:r>
          </a:p>
          <a:p>
            <a:pPr marL="228600" indent="-228600"/>
            <a:endParaRPr lang="ru-RU" dirty="0">
              <a:latin typeface="Arial" charset="0"/>
            </a:endParaRPr>
          </a:p>
          <a:p>
            <a:pPr marL="228600" indent="-228600"/>
            <a:r>
              <a:rPr lang="ru-RU" dirty="0">
                <a:latin typeface="Arial" charset="0"/>
              </a:rPr>
              <a:t>Чтобы начать </a:t>
            </a:r>
            <a:r>
              <a:rPr lang="ru-RU" baseline="0" dirty="0">
                <a:latin typeface="Arial" charset="0"/>
              </a:rPr>
              <a:t>согласование паспорта ОГВ, нужно нажать на кнопку смены статуса «Отправить на согласование».</a:t>
            </a:r>
            <a:endParaRPr lang="ru-RU" dirty="0">
              <a:latin typeface="Arial" charset="0"/>
            </a:endParaRPr>
          </a:p>
          <a:p>
            <a:pPr marL="228600" indent="-228600"/>
            <a:r>
              <a:rPr lang="ru-RU" dirty="0">
                <a:latin typeface="Arial" charset="0"/>
              </a:rPr>
              <a:t>.</a:t>
            </a:r>
          </a:p>
          <a:p>
            <a:pPr marL="228600" indent="-228600"/>
            <a:endParaRPr lang="ru-RU" dirty="0">
              <a:latin typeface="Arial" charset="0"/>
            </a:endParaRPr>
          </a:p>
          <a:p>
            <a:pPr marL="228600" indent="-228600"/>
            <a:r>
              <a:rPr lang="ru-RU" dirty="0">
                <a:latin typeface="Arial" charset="0"/>
              </a:rPr>
              <a:t>В этом случае открывается окно для ввода основания</a:t>
            </a:r>
            <a:r>
              <a:rPr lang="ru-RU" baseline="0" dirty="0">
                <a:latin typeface="Arial" charset="0"/>
              </a:rPr>
              <a:t> </a:t>
            </a:r>
            <a:r>
              <a:rPr lang="ru-RU" dirty="0">
                <a:latin typeface="Arial" charset="0"/>
              </a:rPr>
              <a:t>для внесения изменений, где в структурированном текстовом виде можно ввести информацию о тех изменениях, которые были внесены в наш паспорт ОГВ.</a:t>
            </a:r>
          </a:p>
          <a:p>
            <a:pPr marL="228600" indent="-228600"/>
            <a:endParaRPr lang="ru-RU" dirty="0">
              <a:latin typeface="Arial" charset="0"/>
            </a:endParaRPr>
          </a:p>
          <a:p>
            <a:pPr marL="228600" indent="-228600"/>
            <a:r>
              <a:rPr lang="ru-RU" dirty="0">
                <a:latin typeface="Arial" charset="0"/>
              </a:rPr>
              <a:t>После нажмите кнопку </a:t>
            </a:r>
            <a:r>
              <a:rPr lang="ru-RU" b="1" dirty="0">
                <a:latin typeface="Arial" charset="0"/>
              </a:rPr>
              <a:t>ОК</a:t>
            </a:r>
            <a:r>
              <a:rPr lang="ru-RU" dirty="0">
                <a:latin typeface="Arial" charset="0"/>
              </a:rPr>
              <a:t>. </a:t>
            </a:r>
          </a:p>
          <a:p>
            <a:pPr marL="228600" indent="-228600"/>
            <a:endParaRPr lang="ru-RU" dirty="0">
              <a:latin typeface="Arial" charset="0"/>
            </a:endParaRPr>
          </a:p>
          <a:p>
            <a:pPr marL="228600" indent="-228600"/>
            <a:r>
              <a:rPr lang="ru-RU" dirty="0">
                <a:latin typeface="Arial" charset="0"/>
              </a:rPr>
              <a:t>После этого открывается диалог, в котором система спрашивает, планируете ли вы заверить согласуемый объект квалифицированной ЭП.</a:t>
            </a:r>
          </a:p>
          <a:p>
            <a:pPr marL="228600" indent="-228600"/>
            <a:r>
              <a:rPr lang="ru-RU" dirty="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a:latin typeface="Arial" charset="0"/>
              </a:rPr>
              <a:t>Нет</a:t>
            </a:r>
            <a:r>
              <a:rPr lang="ru-RU" dirty="0">
                <a:latin typeface="Arial" charset="0"/>
              </a:rPr>
              <a:t>. Внесенные сведения будут просто сохранены.</a:t>
            </a:r>
          </a:p>
          <a:p>
            <a:pPr marL="228600" indent="-228600"/>
            <a:endParaRPr lang="ru-RU" dirty="0">
              <a:latin typeface="Arial" charset="0"/>
            </a:endParaRPr>
          </a:p>
          <a:p>
            <a:pPr marL="228600" indent="-228600"/>
            <a:r>
              <a:rPr lang="ru-RU" dirty="0">
                <a:latin typeface="Arial" charset="0"/>
              </a:rPr>
              <a:t>Если вы хотите поставить свою электронную подпись под внесенными данными, следует нажать кнопку </a:t>
            </a:r>
            <a:r>
              <a:rPr lang="ru-RU" b="1" dirty="0">
                <a:latin typeface="Arial" charset="0"/>
              </a:rPr>
              <a:t>Да.</a:t>
            </a:r>
          </a:p>
          <a:p>
            <a:pPr marL="228600" indent="-228600"/>
            <a:endParaRPr lang="ru-RU" dirty="0">
              <a:latin typeface="Arial" charset="0"/>
            </a:endParaRPr>
          </a:p>
          <a:p>
            <a:pPr marL="228600" indent="-228600"/>
            <a:r>
              <a:rPr lang="ru-RU" dirty="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a:latin typeface="Arial" charset="0"/>
              </a:rPr>
              <a:t>Теперь же надпись изменилась на «Статус: На внутреннем согласовании».</a:t>
            </a:r>
          </a:p>
          <a:p>
            <a:pPr marL="228600" indent="-228600"/>
            <a:endParaRPr lang="ru-RU" dirty="0">
              <a:latin typeface="Arial" charset="0"/>
            </a:endParaRPr>
          </a:p>
        </p:txBody>
      </p:sp>
    </p:spTree>
    <p:extLst>
      <p:ext uri="{BB962C8B-B14F-4D97-AF65-F5344CB8AC3E}">
        <p14:creationId xmlns:p14="http://schemas.microsoft.com/office/powerpoint/2010/main" val="1011689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41</a:t>
            </a:fld>
            <a:endParaRPr lang="ru-RU" sz="1200"/>
          </a:p>
        </p:txBody>
      </p:sp>
    </p:spTree>
    <p:extLst>
      <p:ext uri="{BB962C8B-B14F-4D97-AF65-F5344CB8AC3E}">
        <p14:creationId xmlns:p14="http://schemas.microsoft.com/office/powerpoint/2010/main" val="429432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1000" dirty="0">
                <a:latin typeface="Arial" charset="0"/>
              </a:rPr>
              <a:t>Чтобы создать новую услугу, нужно зайти на закладку</a:t>
            </a:r>
            <a:r>
              <a:rPr lang="ru-RU" sz="1000" baseline="0" dirty="0">
                <a:latin typeface="Arial" charset="0"/>
              </a:rPr>
              <a:t> </a:t>
            </a:r>
            <a:r>
              <a:rPr lang="ru-RU" sz="1000" b="1" baseline="0" dirty="0">
                <a:latin typeface="Arial" charset="0"/>
              </a:rPr>
              <a:t>Услуги</a:t>
            </a:r>
            <a:r>
              <a:rPr lang="ru-RU" sz="1000" dirty="0">
                <a:latin typeface="Arial" charset="0"/>
              </a:rPr>
              <a:t> и нажать на кнопку</a:t>
            </a:r>
            <a:r>
              <a:rPr lang="ru-RU" sz="1000" b="1" dirty="0">
                <a:latin typeface="Arial" charset="0"/>
              </a:rPr>
              <a:t>  Создать новую услугу</a:t>
            </a:r>
            <a:r>
              <a:rPr lang="ru-RU" sz="1000" dirty="0">
                <a:latin typeface="Arial" charset="0"/>
              </a:rPr>
              <a:t>. После выполнения этих действий перед вами откроется карточка</a:t>
            </a:r>
            <a:r>
              <a:rPr lang="ru-RU" sz="1000" b="1" dirty="0">
                <a:latin typeface="Arial" charset="0"/>
              </a:rPr>
              <a:t> </a:t>
            </a:r>
            <a:r>
              <a:rPr lang="ru-RU" sz="1000" b="1" dirty="0" err="1">
                <a:latin typeface="Arial" charset="0"/>
              </a:rPr>
              <a:t>госуслуги</a:t>
            </a:r>
            <a:r>
              <a:rPr lang="ru-RU" sz="1000" b="1" dirty="0">
                <a:latin typeface="Arial" charset="0"/>
              </a:rPr>
              <a:t>.</a:t>
            </a:r>
          </a:p>
          <a:p>
            <a:pPr marL="228600" indent="-228600">
              <a:lnSpc>
                <a:spcPct val="80000"/>
              </a:lnSpc>
            </a:pPr>
            <a:endParaRPr lang="ru-RU" sz="1000" dirty="0">
              <a:latin typeface="Arial" charset="0"/>
            </a:endParaRPr>
          </a:p>
        </p:txBody>
      </p:sp>
    </p:spTree>
    <p:extLst>
      <p:ext uri="{BB962C8B-B14F-4D97-AF65-F5344CB8AC3E}">
        <p14:creationId xmlns:p14="http://schemas.microsoft.com/office/powerpoint/2010/main" val="3974230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1000" dirty="0">
                <a:latin typeface="Arial" charset="0"/>
              </a:rPr>
              <a:t>Услуга имеет следующие закладки:</a:t>
            </a:r>
          </a:p>
          <a:p>
            <a:pPr marL="228600" indent="-228600">
              <a:lnSpc>
                <a:spcPct val="80000"/>
              </a:lnSpc>
              <a:buFontTx/>
              <a:buAutoNum type="arabicParenR"/>
            </a:pPr>
            <a:r>
              <a:rPr lang="ru-RU" sz="1000" b="1" dirty="0">
                <a:latin typeface="Arial" charset="0"/>
              </a:rPr>
              <a:t>Основные сведения</a:t>
            </a:r>
            <a:r>
              <a:rPr lang="ru-RU" sz="1000" dirty="0">
                <a:latin typeface="Arial" charset="0"/>
              </a:rPr>
              <a:t>. В этом блоке располагается основная информация об услуге.</a:t>
            </a:r>
          </a:p>
          <a:p>
            <a:pPr marL="228600" indent="-228600">
              <a:lnSpc>
                <a:spcPct val="80000"/>
              </a:lnSpc>
              <a:buFontTx/>
              <a:buAutoNum type="arabicParenR"/>
            </a:pPr>
            <a:r>
              <a:rPr lang="ru-RU" sz="1000" b="1" dirty="0">
                <a:latin typeface="Arial" charset="0"/>
              </a:rPr>
              <a:t>Сведения о консультировании</a:t>
            </a:r>
            <a:r>
              <a:rPr lang="ru-RU" sz="1000" b="0" dirty="0">
                <a:latin typeface="Arial" charset="0"/>
              </a:rPr>
              <a:t>. В этом блоке содержится информация об электронном и почтовом адресах,</a:t>
            </a:r>
            <a:r>
              <a:rPr lang="ru-RU" sz="1000" b="0" baseline="0" dirty="0">
                <a:latin typeface="Arial" charset="0"/>
              </a:rPr>
              <a:t> телефонах</a:t>
            </a:r>
            <a:r>
              <a:rPr lang="ru-RU" sz="1000" b="0" dirty="0">
                <a:latin typeface="Arial" charset="0"/>
              </a:rPr>
              <a:t> консультирования.</a:t>
            </a:r>
            <a:endParaRPr lang="ru-RU" sz="1000" b="1" dirty="0">
              <a:latin typeface="Arial" charset="0"/>
            </a:endParaRPr>
          </a:p>
          <a:p>
            <a:pPr marL="228600" indent="-228600">
              <a:lnSpc>
                <a:spcPct val="80000"/>
              </a:lnSpc>
              <a:buFontTx/>
              <a:buAutoNum type="arabicParenR"/>
            </a:pPr>
            <a:r>
              <a:rPr lang="ru-RU" sz="1000" b="1" dirty="0">
                <a:latin typeface="Arial" charset="0"/>
              </a:rPr>
              <a:t>Досудебное</a:t>
            </a:r>
            <a:r>
              <a:rPr lang="ru-RU" sz="1000" b="1" baseline="0" dirty="0">
                <a:latin typeface="Arial" charset="0"/>
              </a:rPr>
              <a:t> обжалование</a:t>
            </a:r>
            <a:r>
              <a:rPr lang="ru-RU" sz="1000" b="0" dirty="0">
                <a:latin typeface="Arial" charset="0"/>
              </a:rPr>
              <a:t>. В этом блоке лежит информация по досудебному обжалованию.</a:t>
            </a:r>
            <a:endParaRPr lang="ru-RU" sz="1000" b="1" dirty="0">
              <a:latin typeface="Arial" charset="0"/>
            </a:endParaRPr>
          </a:p>
          <a:p>
            <a:pPr marL="228600" indent="-228600">
              <a:lnSpc>
                <a:spcPct val="80000"/>
              </a:lnSpc>
              <a:buFontTx/>
              <a:buAutoNum type="arabicParenR"/>
            </a:pPr>
            <a:r>
              <a:rPr lang="ru-RU" sz="1000" b="1" dirty="0">
                <a:latin typeface="Arial" charset="0"/>
              </a:rPr>
              <a:t>Участники и </a:t>
            </a:r>
            <a:r>
              <a:rPr lang="ru-RU" sz="1000" b="1" dirty="0" err="1">
                <a:latin typeface="Arial" charset="0"/>
              </a:rPr>
              <a:t>межведомственность</a:t>
            </a:r>
            <a:r>
              <a:rPr lang="ru-RU" sz="1000" b="1" dirty="0">
                <a:latin typeface="Arial" charset="0"/>
              </a:rPr>
              <a:t>. </a:t>
            </a:r>
            <a:r>
              <a:rPr lang="ru-RU" sz="1000" b="0" dirty="0">
                <a:latin typeface="Arial" charset="0"/>
              </a:rPr>
              <a:t>В этом блоке содержатся</a:t>
            </a:r>
            <a:r>
              <a:rPr lang="ru-RU" sz="1000" b="0" baseline="0" dirty="0">
                <a:latin typeface="Arial" charset="0"/>
              </a:rPr>
              <a:t> сведения и  типы межведомственного взаимодействия, а также перечень организаций, участвующих в межведомственном взаимодействии. </a:t>
            </a:r>
            <a:endParaRPr lang="ru-RU" sz="1000" b="0" dirty="0">
              <a:latin typeface="Arial" charset="0"/>
            </a:endParaRPr>
          </a:p>
          <a:p>
            <a:pPr marL="228600" indent="-228600">
              <a:lnSpc>
                <a:spcPct val="80000"/>
              </a:lnSpc>
              <a:buFontTx/>
              <a:buAutoNum type="arabicParenR"/>
            </a:pPr>
            <a:r>
              <a:rPr lang="ru-RU" sz="1000" b="1" dirty="0">
                <a:latin typeface="Arial" charset="0"/>
              </a:rPr>
              <a:t>НПА. </a:t>
            </a:r>
            <a:r>
              <a:rPr lang="ru-RU" sz="1000" b="0" dirty="0">
                <a:latin typeface="Arial" charset="0"/>
              </a:rPr>
              <a:t>В этом блоке находится перечень</a:t>
            </a:r>
            <a:r>
              <a:rPr lang="ru-RU" sz="1000" b="0" baseline="0" dirty="0">
                <a:latin typeface="Arial" charset="0"/>
              </a:rPr>
              <a:t> НПА, на основании которых предоставляется услуга.</a:t>
            </a:r>
          </a:p>
          <a:p>
            <a:pPr marL="228600" indent="-228600">
              <a:lnSpc>
                <a:spcPct val="80000"/>
              </a:lnSpc>
              <a:buFontTx/>
              <a:buAutoNum type="arabicParenR"/>
            </a:pPr>
            <a:r>
              <a:rPr lang="ru-RU" sz="1000" b="1" baseline="0" dirty="0">
                <a:latin typeface="Arial" charset="0"/>
              </a:rPr>
              <a:t>Рабочие документы. </a:t>
            </a:r>
            <a:r>
              <a:rPr lang="ru-RU" sz="1000" b="0" baseline="0" dirty="0">
                <a:latin typeface="Arial" charset="0"/>
              </a:rPr>
              <a:t>В этом блоке перечислен список рабочих документов, являющихся входящими, исходящими по ходу предоставления услуги.</a:t>
            </a:r>
          </a:p>
          <a:p>
            <a:pPr marL="228600" indent="-228600">
              <a:lnSpc>
                <a:spcPct val="80000"/>
              </a:lnSpc>
              <a:buFontTx/>
              <a:buAutoNum type="arabicParenR"/>
            </a:pPr>
            <a:r>
              <a:rPr lang="ru-RU" sz="1000" b="1" baseline="0" dirty="0">
                <a:latin typeface="Arial" charset="0"/>
              </a:rPr>
              <a:t>Критерии принятия решений. </a:t>
            </a:r>
            <a:r>
              <a:rPr lang="ru-RU" sz="1000" b="0" baseline="0" dirty="0">
                <a:latin typeface="Arial" charset="0"/>
              </a:rPr>
              <a:t>В этом блоке содержится перечень критериев для принятия решений.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Административные процедуры. </a:t>
            </a:r>
            <a:r>
              <a:rPr lang="ru-RU" sz="1000" b="0" baseline="0" dirty="0">
                <a:latin typeface="Arial" charset="0"/>
              </a:rPr>
              <a:t>В этом блоке содержится перечень административных процедур, участвующих в процедурах предоставления услуги.</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Процедуры взаимодействия с заявителем. </a:t>
            </a:r>
            <a:r>
              <a:rPr lang="ru-RU" sz="1000" b="0" baseline="0" dirty="0">
                <a:latin typeface="Arial" charset="0"/>
              </a:rPr>
              <a:t>В этом блоке лежит описание процедур, участвующих в предоставляемой услуге.</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Формы контроля. </a:t>
            </a:r>
            <a:r>
              <a:rPr lang="ru-RU" sz="1000" b="0" baseline="0" dirty="0">
                <a:latin typeface="Arial" charset="0"/>
              </a:rPr>
              <a:t>В этом блоке содержится перечень форм контроля.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Требования к местам предоставления. </a:t>
            </a:r>
            <a:r>
              <a:rPr lang="ru-RU" sz="1000" b="0" baseline="0" dirty="0">
                <a:latin typeface="Arial" charset="0"/>
              </a:rPr>
              <a:t>В этом блоке содержится описания требований.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Административный регламент. </a:t>
            </a:r>
            <a:r>
              <a:rPr lang="ru-RU" sz="1000" b="0" baseline="0" dirty="0">
                <a:latin typeface="Arial" charset="0"/>
              </a:rPr>
              <a:t>В этом блоке лежит описание административного регламента с датой утверждения.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endParaRPr lang="ru-RU" sz="1000" b="0" baseline="0" dirty="0">
              <a:latin typeface="Arial" charset="0"/>
            </a:endParaRPr>
          </a:p>
          <a:p>
            <a:pPr marL="0" indent="0">
              <a:lnSpc>
                <a:spcPct val="80000"/>
              </a:lnSpc>
              <a:buFontTx/>
              <a:buNone/>
            </a:pPr>
            <a:endParaRPr lang="ru-RU" sz="1000" b="0" dirty="0">
              <a:latin typeface="Arial" charset="0"/>
            </a:endParaRPr>
          </a:p>
          <a:p>
            <a:pPr marL="228600" indent="-228600">
              <a:lnSpc>
                <a:spcPct val="80000"/>
              </a:lnSpc>
            </a:pPr>
            <a:r>
              <a:rPr lang="ru-RU" sz="1000" dirty="0">
                <a:latin typeface="Arial" charset="0"/>
              </a:rPr>
              <a:t>На нижней панели окна услуги прописан его текущий статус. «Статус: » для новой несохраненной</a:t>
            </a:r>
            <a:r>
              <a:rPr lang="ru-RU" sz="1000" baseline="0" dirty="0">
                <a:latin typeface="Arial" charset="0"/>
              </a:rPr>
              <a:t> услуги. После сохранения статус изменится на «Статус: Новый».</a:t>
            </a:r>
            <a:endParaRPr lang="ru-RU" sz="1000" dirty="0">
              <a:latin typeface="Arial" charset="0"/>
            </a:endParaRPr>
          </a:p>
        </p:txBody>
      </p:sp>
    </p:spTree>
    <p:extLst>
      <p:ext uri="{BB962C8B-B14F-4D97-AF65-F5344CB8AC3E}">
        <p14:creationId xmlns:p14="http://schemas.microsoft.com/office/powerpoint/2010/main" val="4800661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a:t>Первая закладка редактора услуги предназначена для заполнения основных сведений о государственной услуге. Здесь присутствуют такие поля, как:</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ru-RU" sz="1000" b="1" dirty="0"/>
              <a:t>Полное наименование</a:t>
            </a:r>
            <a:r>
              <a:rPr lang="ru-RU" sz="1000" dirty="0"/>
              <a:t> (полное наименование услуги в</a:t>
            </a:r>
            <a:r>
              <a:rPr lang="ru-RU" sz="1000" baseline="0" dirty="0"/>
              <a:t> соответствии с административным регламентом</a:t>
            </a:r>
            <a:r>
              <a:rPr lang="ru-RU" sz="1000" dirty="0"/>
              <a:t>) - </a:t>
            </a:r>
            <a:r>
              <a:rPr lang="ru-RU" sz="1000" i="1" dirty="0"/>
              <a:t>(обязательное)</a:t>
            </a:r>
            <a:r>
              <a:rPr lang="ru-RU" sz="1000" dirty="0"/>
              <a:t>.</a:t>
            </a:r>
          </a:p>
          <a:p>
            <a:pPr marL="228600" indent="-228600">
              <a:buFontTx/>
              <a:buAutoNum type="arabicParenR"/>
            </a:pPr>
            <a:r>
              <a:rPr lang="ru-RU" sz="1000" b="1" dirty="0"/>
              <a:t>Краткое наименование </a:t>
            </a:r>
            <a:r>
              <a:rPr lang="ru-RU" sz="1000" dirty="0"/>
              <a:t>(сокращенное емкое и понятное наименование услуги, видимое для пользователя на ЕПГУ) - </a:t>
            </a:r>
            <a:r>
              <a:rPr lang="ru-RU" sz="1000" i="1" dirty="0"/>
              <a:t>(обязательное)</a:t>
            </a:r>
            <a:r>
              <a:rPr lang="ru-RU" sz="1000" dirty="0"/>
              <a:t>.</a:t>
            </a:r>
          </a:p>
          <a:p>
            <a:pPr marL="228600" indent="-228600">
              <a:buFontTx/>
              <a:buAutoNum type="arabicParenR"/>
            </a:pPr>
            <a:r>
              <a:rPr lang="ru-RU" sz="1000" b="1" dirty="0"/>
              <a:t>Сокращенное</a:t>
            </a:r>
            <a:r>
              <a:rPr lang="ru-RU" sz="1000" b="1" baseline="0" dirty="0"/>
              <a:t> наименование для </a:t>
            </a:r>
            <a:r>
              <a:rPr lang="ru-RU" sz="1000" b="1" baseline="0" dirty="0" err="1"/>
              <a:t>инфокиоска</a:t>
            </a:r>
            <a:r>
              <a:rPr lang="ru-RU" sz="1000" b="1" baseline="0" dirty="0"/>
              <a:t> </a:t>
            </a:r>
            <a:r>
              <a:rPr lang="ru-RU" sz="1000" dirty="0"/>
              <a:t>(Название в 32 символа, выводимое на</a:t>
            </a:r>
            <a:r>
              <a:rPr lang="ru-RU" sz="1000" baseline="0" dirty="0"/>
              <a:t> мониторе </a:t>
            </a:r>
            <a:r>
              <a:rPr lang="ru-RU" sz="1000" dirty="0" err="1"/>
              <a:t>инфокиоска</a:t>
            </a:r>
            <a:r>
              <a:rPr lang="ru-RU" sz="1000" dirty="0"/>
              <a:t>) - </a:t>
            </a:r>
            <a:r>
              <a:rPr lang="ru-RU" sz="1000" i="1" dirty="0"/>
              <a:t>(обязательное)</a:t>
            </a:r>
            <a:r>
              <a:rPr lang="ru-RU" sz="1000" dirty="0"/>
              <a:t>.</a:t>
            </a:r>
          </a:p>
          <a:p>
            <a:pPr marL="228600" indent="-228600">
              <a:buFontTx/>
              <a:buAutoNum type="arabicParenR"/>
            </a:pPr>
            <a:r>
              <a:rPr lang="ru-RU" sz="1000" b="1" dirty="0"/>
              <a:t>Уровень доступности </a:t>
            </a:r>
            <a:r>
              <a:rPr lang="ru-RU" sz="1000" b="0" dirty="0"/>
              <a:t>для</a:t>
            </a:r>
            <a:r>
              <a:rPr lang="ru-RU" sz="1000" dirty="0"/>
              <a:t> предоставления государственной услуги.</a:t>
            </a:r>
          </a:p>
          <a:p>
            <a:pPr marL="228600" indent="-228600">
              <a:buFontTx/>
              <a:buAutoNum type="arabicParenR"/>
            </a:pPr>
            <a:r>
              <a:rPr lang="ru-RU" sz="1000" b="1" dirty="0"/>
              <a:t>Адрес в сети Интернет </a:t>
            </a:r>
            <a:r>
              <a:rPr lang="ru-RU" sz="1000" b="0" dirty="0"/>
              <a:t>(прямой адрес к описанию требований для получения услуги)</a:t>
            </a:r>
            <a:r>
              <a:rPr lang="ru-RU" sz="1000" dirty="0"/>
              <a:t>.</a:t>
            </a:r>
          </a:p>
          <a:p>
            <a:pPr marL="228600" indent="-228600">
              <a:buFontTx/>
              <a:buAutoNum type="arabicParenR"/>
            </a:pPr>
            <a:r>
              <a:rPr lang="ru-RU" sz="1000" b="1" dirty="0"/>
              <a:t>Ответственный орган власти</a:t>
            </a:r>
            <a:r>
              <a:rPr lang="ru-RU" sz="1000" dirty="0"/>
              <a:t> - </a:t>
            </a:r>
            <a:r>
              <a:rPr lang="ru-RU" sz="1000" i="1" dirty="0"/>
              <a:t>(обязательное)</a:t>
            </a:r>
            <a:r>
              <a:rPr lang="ru-RU" sz="1000" dirty="0"/>
              <a:t>.</a:t>
            </a:r>
          </a:p>
          <a:p>
            <a:pPr marL="228600" indent="-228600">
              <a:buFontTx/>
              <a:buAutoNum type="arabicParenR"/>
            </a:pPr>
            <a:r>
              <a:rPr lang="ru-RU" sz="1000" b="1" dirty="0"/>
              <a:t>Ответственная организация (учреждение)</a:t>
            </a:r>
            <a:r>
              <a:rPr lang="ru-RU" sz="1000" dirty="0"/>
              <a:t>.</a:t>
            </a:r>
          </a:p>
          <a:p>
            <a:pPr marL="228600" indent="-228600"/>
            <a:endParaRPr lang="ru-RU" sz="1000" dirty="0">
              <a:latin typeface="Arial" charset="0"/>
            </a:endParaRPr>
          </a:p>
          <a:p>
            <a:pPr marL="0" indent="0">
              <a:buFont typeface="Wingdings" pitchFamily="2" charset="2"/>
              <a:buNone/>
            </a:pPr>
            <a:r>
              <a:rPr lang="ru-RU" sz="1000" dirty="0"/>
              <a:t>Продолжим заполнять поля закладки Основные сведения</a:t>
            </a:r>
          </a:p>
        </p:txBody>
      </p:sp>
    </p:spTree>
    <p:extLst>
      <p:ext uri="{BB962C8B-B14F-4D97-AF65-F5344CB8AC3E}">
        <p14:creationId xmlns:p14="http://schemas.microsoft.com/office/powerpoint/2010/main" val="12923883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a:t>Далее на закладке присутствуют такие поля, как:</a:t>
            </a:r>
          </a:p>
          <a:p>
            <a:pPr marL="228600" indent="-228600">
              <a:buFontTx/>
              <a:buAutoNum type="arabicParenR"/>
            </a:pPr>
            <a:r>
              <a:rPr lang="ru-RU" sz="1000" b="1" dirty="0"/>
              <a:t>Классификатор услуг/функций</a:t>
            </a:r>
            <a:r>
              <a:rPr lang="ru-RU" sz="1000" b="0" baseline="0" dirty="0"/>
              <a:t> (Классификация услуги по роду деятельности)</a:t>
            </a:r>
            <a:r>
              <a:rPr lang="ru-RU" sz="1000" dirty="0"/>
              <a:t> - </a:t>
            </a:r>
            <a:r>
              <a:rPr lang="ru-RU" sz="1000" i="1" dirty="0"/>
              <a:t>(обязательное).</a:t>
            </a:r>
            <a:endParaRPr lang="ru-RU" sz="1000" baseline="0" dirty="0"/>
          </a:p>
          <a:p>
            <a:pPr marL="228600" indent="-228600">
              <a:buFontTx/>
              <a:buAutoNum type="arabicParenR"/>
            </a:pPr>
            <a:r>
              <a:rPr lang="ru-RU" sz="1000" b="1" baseline="0" dirty="0"/>
              <a:t>Раздел каталога услуг/функций (ЕПГУ)</a:t>
            </a:r>
            <a:r>
              <a:rPr lang="ru-RU" sz="1000" dirty="0"/>
              <a:t> (раздел каталога ЕПГУ, куда входит услуга) - </a:t>
            </a:r>
            <a:r>
              <a:rPr lang="ru-RU" sz="1000" i="1" dirty="0"/>
              <a:t>(обязательное)</a:t>
            </a:r>
            <a:endParaRPr lang="ru-RU" sz="1000" b="1" baseline="0" dirty="0"/>
          </a:p>
          <a:p>
            <a:pPr marL="228600" indent="-228600">
              <a:buFontTx/>
              <a:buAutoNum type="arabicParenR"/>
            </a:pPr>
            <a:r>
              <a:rPr lang="ru-RU" sz="1000" b="1" baseline="0" dirty="0"/>
              <a:t>Категория услуги</a:t>
            </a:r>
            <a:r>
              <a:rPr lang="ru-RU" sz="1000" dirty="0"/>
              <a:t> (классификация, является услуга государственной(муниципальной), услугой, входящей как</a:t>
            </a:r>
            <a:r>
              <a:rPr lang="ru-RU" sz="1000" baseline="0" dirty="0"/>
              <a:t> </a:t>
            </a:r>
            <a:r>
              <a:rPr lang="ru-RU" sz="1000" baseline="0" dirty="0" err="1"/>
              <a:t>подуслуга</a:t>
            </a:r>
            <a:r>
              <a:rPr lang="ru-RU" sz="1000" baseline="0" dirty="0"/>
              <a:t> или услуга на основании </a:t>
            </a:r>
            <a:r>
              <a:rPr lang="ru-RU" sz="1000" baseline="0" dirty="0" err="1"/>
              <a:t>госзадания</a:t>
            </a:r>
            <a:r>
              <a:rPr lang="ru-RU" sz="1000" baseline="0" dirty="0"/>
              <a:t>)</a:t>
            </a:r>
            <a:r>
              <a:rPr lang="ru-RU" sz="1000" dirty="0"/>
              <a:t>- </a:t>
            </a:r>
            <a:r>
              <a:rPr lang="ru-RU" sz="1000" i="1" dirty="0"/>
              <a:t>(обязательное).</a:t>
            </a:r>
            <a:endParaRPr lang="ru-RU" sz="1000" dirty="0"/>
          </a:p>
          <a:p>
            <a:pPr marL="228600" indent="-228600">
              <a:buFontTx/>
              <a:buAutoNum type="arabicParenR"/>
            </a:pPr>
            <a:r>
              <a:rPr lang="ru-RU" sz="1000" b="1" dirty="0"/>
              <a:t>Приоритет по 1506-Р </a:t>
            </a:r>
            <a:r>
              <a:rPr lang="ru-RU" sz="1000" dirty="0"/>
              <a:t>(Является ли услуга приоритетной в соответствии с распоряжением Правительства</a:t>
            </a:r>
            <a:r>
              <a:rPr lang="ru-RU" sz="1000" baseline="0" dirty="0"/>
              <a:t> №1506-Р, указав, к какому приоритету ее может отнести</a:t>
            </a:r>
            <a:r>
              <a:rPr lang="ru-RU" sz="1000" dirty="0"/>
              <a:t>) - </a:t>
            </a:r>
            <a:r>
              <a:rPr lang="ru-RU" sz="1000" i="1" dirty="0"/>
              <a:t>(обязательное)</a:t>
            </a:r>
            <a:r>
              <a:rPr lang="ru-RU" sz="1000" dirty="0"/>
              <a:t>.</a:t>
            </a:r>
          </a:p>
          <a:p>
            <a:pPr marL="228600" indent="-228600">
              <a:buFontTx/>
              <a:buAutoNum type="arabicParenR"/>
            </a:pPr>
            <a:r>
              <a:rPr lang="ru-RU" sz="1000" b="1" dirty="0"/>
              <a:t>Количество взаимодействий заявителя с должностными лицами </a:t>
            </a:r>
            <a:r>
              <a:rPr lang="ru-RU" sz="1000" b="0" dirty="0"/>
              <a:t>за время</a:t>
            </a:r>
            <a:r>
              <a:rPr lang="ru-RU" sz="1000" dirty="0"/>
              <a:t> предоставления государственной услуги.</a:t>
            </a:r>
          </a:p>
          <a:p>
            <a:pPr marL="228600" indent="-228600">
              <a:buFontTx/>
              <a:buAutoNum type="arabicParenR"/>
            </a:pPr>
            <a:r>
              <a:rPr lang="ru-RU" sz="1000" b="1" dirty="0"/>
              <a:t>Ключевые слова </a:t>
            </a:r>
            <a:r>
              <a:rPr lang="ru-RU" sz="1000" b="0" dirty="0"/>
              <a:t>(слова и фразы, определяющие суть услуги, помогающие в поиске на портале)</a:t>
            </a:r>
            <a:r>
              <a:rPr lang="ru-RU" sz="1000" dirty="0"/>
              <a:t>.</a:t>
            </a:r>
          </a:p>
          <a:p>
            <a:pPr marL="228600" indent="-228600">
              <a:buFontTx/>
              <a:buAutoNum type="arabicParenR"/>
            </a:pPr>
            <a:r>
              <a:rPr lang="ru-RU" sz="1000" b="1" dirty="0"/>
              <a:t>Административный регламент </a:t>
            </a:r>
            <a:r>
              <a:rPr lang="ru-RU" sz="1000" dirty="0"/>
              <a:t>(поле связи услуги и административного регламента, описывающего данную услугу).</a:t>
            </a:r>
          </a:p>
          <a:p>
            <a:pPr marL="0" indent="0">
              <a:buFontTx/>
              <a:buNone/>
            </a:pPr>
            <a:endParaRPr lang="ru-RU" sz="1000" dirty="0"/>
          </a:p>
          <a:p>
            <a:pPr marL="228600" indent="-228600"/>
            <a:endParaRPr lang="ru-RU" sz="1000" dirty="0">
              <a:latin typeface="Arial" charset="0"/>
            </a:endParaRPr>
          </a:p>
        </p:txBody>
      </p:sp>
    </p:spTree>
    <p:extLst>
      <p:ext uri="{BB962C8B-B14F-4D97-AF65-F5344CB8AC3E}">
        <p14:creationId xmlns:p14="http://schemas.microsoft.com/office/powerpoint/2010/main" val="3044724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a:t>Граждане должны владеть информацией о предоставляемой</a:t>
            </a:r>
            <a:r>
              <a:rPr lang="ru-RU" sz="1000" baseline="0" dirty="0"/>
              <a:t> услуге. Для ее получения необходимо предоставить адреса и телефоны, по которым проводится консультация, а также указать офисы, в которых она осуществляется.</a:t>
            </a:r>
            <a:endParaRPr lang="ru-RU" sz="1000" dirty="0"/>
          </a:p>
          <a:p>
            <a:pPr marL="228600" indent="-228600"/>
            <a:endParaRPr lang="ru-RU" sz="1000" dirty="0"/>
          </a:p>
          <a:p>
            <a:pPr marL="228600" indent="-228600"/>
            <a:r>
              <a:rPr lang="ru-RU" sz="1000" dirty="0"/>
              <a:t>Вторая закладка редактора услуги предназначена для заполнения расширенных сведений о государственной услуге. Здесь присутствуют такие поля, как:</a:t>
            </a:r>
          </a:p>
          <a:p>
            <a:pPr marL="228600" indent="-228600">
              <a:buFontTx/>
              <a:buAutoNum type="arabicParenR"/>
            </a:pPr>
            <a:r>
              <a:rPr lang="ru-RU" sz="1000" b="1" dirty="0"/>
              <a:t>Адрес электронной почты  </a:t>
            </a:r>
            <a:r>
              <a:rPr lang="ru-RU" sz="1000" dirty="0"/>
              <a:t>(что можно получить по итогам исполнения услуги) - </a:t>
            </a:r>
            <a:r>
              <a:rPr lang="ru-RU" sz="1000" i="1" dirty="0"/>
              <a:t>(обязательное).</a:t>
            </a:r>
            <a:endParaRPr lang="ru-RU" sz="1000" dirty="0"/>
          </a:p>
          <a:p>
            <a:pPr marL="228600" indent="-228600">
              <a:buFontTx/>
              <a:buAutoNum type="arabicParenR"/>
            </a:pPr>
            <a:r>
              <a:rPr lang="ru-RU" sz="1000" b="1" dirty="0"/>
              <a:t>Центр телефонного обслуживания</a:t>
            </a:r>
            <a:r>
              <a:rPr lang="ru-RU" sz="1000" dirty="0"/>
              <a:t> - </a:t>
            </a:r>
            <a:r>
              <a:rPr lang="ru-RU" sz="1000" i="1" dirty="0"/>
              <a:t>(обязательное).</a:t>
            </a:r>
            <a:endParaRPr lang="ru-RU" sz="1000" b="1" dirty="0"/>
          </a:p>
          <a:p>
            <a:pPr marL="228600" indent="-228600">
              <a:buFontTx/>
              <a:buAutoNum type="arabicParenR"/>
            </a:pPr>
            <a:r>
              <a:rPr lang="ru-RU" sz="1000" b="1" dirty="0"/>
              <a:t>Адрес центра консультирования граждан </a:t>
            </a:r>
            <a:r>
              <a:rPr lang="ru-RU" sz="1000" dirty="0"/>
              <a:t>по вопросам оказания услуги - </a:t>
            </a:r>
            <a:r>
              <a:rPr lang="ru-RU" sz="1000" i="1" dirty="0"/>
              <a:t>(обязательное).</a:t>
            </a:r>
            <a:endParaRPr lang="ru-RU" sz="1000" dirty="0"/>
          </a:p>
          <a:p>
            <a:pPr marL="228600" indent="-228600">
              <a:buFontTx/>
              <a:buAutoNum type="arabicParenR"/>
            </a:pPr>
            <a:r>
              <a:rPr lang="ru-RU" sz="1000" b="1" dirty="0"/>
              <a:t>Код ОКАТО и код ОКТМО</a:t>
            </a:r>
            <a:r>
              <a:rPr lang="ru-RU" sz="1000" b="1" baseline="0" dirty="0"/>
              <a:t> центра консультирования граждан</a:t>
            </a:r>
            <a:endParaRPr lang="ru-RU" sz="1000" b="1" dirty="0"/>
          </a:p>
          <a:p>
            <a:pPr marL="228600" indent="-228600">
              <a:buFontTx/>
              <a:buAutoNum type="arabicParenR"/>
            </a:pPr>
            <a:r>
              <a:rPr lang="ru-RU" sz="1000" b="1" dirty="0"/>
              <a:t>Дополнительная информация</a:t>
            </a:r>
            <a:r>
              <a:rPr lang="ru-RU" sz="1000" b="0" dirty="0"/>
              <a:t>,</a:t>
            </a:r>
            <a:r>
              <a:rPr lang="ru-RU" sz="1000" b="0" baseline="0" dirty="0"/>
              <a:t>  например, график работы.</a:t>
            </a:r>
            <a:endParaRPr lang="ru-RU" sz="1000" b="0" dirty="0"/>
          </a:p>
          <a:p>
            <a:pPr marL="228600" indent="-228600">
              <a:buFontTx/>
              <a:buAutoNum type="arabicParenR"/>
            </a:pPr>
            <a:r>
              <a:rPr lang="ru-RU" sz="1000" b="1" dirty="0"/>
              <a:t>Выбор</a:t>
            </a:r>
            <a:r>
              <a:rPr lang="ru-RU" sz="1000" b="1" baseline="0" dirty="0"/>
              <a:t> офисов консультирования</a:t>
            </a:r>
            <a:r>
              <a:rPr lang="ru-RU" sz="1000" baseline="0" dirty="0"/>
              <a:t> </a:t>
            </a:r>
            <a:endParaRPr lang="ru-RU" sz="1000" dirty="0"/>
          </a:p>
          <a:p>
            <a:pPr marL="228600" indent="-228600"/>
            <a:endParaRPr lang="ru-RU" sz="1000" dirty="0">
              <a:latin typeface="Arial" charset="0"/>
            </a:endParaRPr>
          </a:p>
        </p:txBody>
      </p:sp>
    </p:spTree>
    <p:extLst>
      <p:ext uri="{BB962C8B-B14F-4D97-AF65-F5344CB8AC3E}">
        <p14:creationId xmlns:p14="http://schemas.microsoft.com/office/powerpoint/2010/main" val="4259587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a:latin typeface="Arial" charset="0"/>
              </a:rPr>
              <a:t>Следующая закладка окна ГУ, которую мы должны рассмотреть называется «Досудебное</a:t>
            </a:r>
            <a:r>
              <a:rPr lang="ru-RU" baseline="0" dirty="0">
                <a:latin typeface="Arial" charset="0"/>
              </a:rPr>
              <a:t> обжалование</a:t>
            </a:r>
            <a:r>
              <a:rPr lang="ru-RU" dirty="0">
                <a:latin typeface="Arial" charset="0"/>
              </a:rPr>
              <a:t>».</a:t>
            </a:r>
          </a:p>
          <a:p>
            <a:r>
              <a:rPr lang="ru-RU" sz="1200" kern="1200" dirty="0">
                <a:solidFill>
                  <a:schemeClr val="tx1"/>
                </a:solidFill>
                <a:effectLst/>
                <a:latin typeface="+mn-lt"/>
                <a:ea typeface="+mn-ea"/>
                <a:cs typeface="+mn-cs"/>
              </a:rPr>
              <a:t>Заявители имеют право на обжалование решений и действий (бездействия) Министерства и его должностных лиц в досудебном (внесудебном) порядке.</a:t>
            </a:r>
          </a:p>
          <a:p>
            <a:r>
              <a:rPr lang="ru-RU" sz="1200" kern="1200" dirty="0">
                <a:solidFill>
                  <a:schemeClr val="tx1"/>
                </a:solidFill>
                <a:effectLst/>
                <a:latin typeface="+mn-lt"/>
                <a:ea typeface="+mn-ea"/>
                <a:cs typeface="+mn-cs"/>
              </a:rPr>
              <a:t>Досудебное</a:t>
            </a:r>
            <a:r>
              <a:rPr lang="ru-RU" sz="1200" kern="1200" baseline="0" dirty="0">
                <a:solidFill>
                  <a:schemeClr val="tx1"/>
                </a:solidFill>
                <a:effectLst/>
                <a:latin typeface="+mn-lt"/>
                <a:ea typeface="+mn-ea"/>
                <a:cs typeface="+mn-cs"/>
              </a:rPr>
              <a:t> обжалование включает в себя перечень </a:t>
            </a:r>
            <a:r>
              <a:rPr lang="ru-RU" sz="1200" b="1" kern="1200" baseline="0" dirty="0">
                <a:solidFill>
                  <a:schemeClr val="tx1"/>
                </a:solidFill>
                <a:effectLst/>
                <a:latin typeface="+mn-lt"/>
                <a:ea typeface="+mn-ea"/>
                <a:cs typeface="+mn-cs"/>
              </a:rPr>
              <a:t>Предметов досудебного обжалования</a:t>
            </a:r>
            <a:r>
              <a:rPr lang="ru-RU" sz="1200" kern="1200" baseline="0" dirty="0">
                <a:solidFill>
                  <a:schemeClr val="tx1"/>
                </a:solidFill>
                <a:effectLst/>
                <a:latin typeface="+mn-lt"/>
                <a:ea typeface="+mn-ea"/>
                <a:cs typeface="+mn-cs"/>
              </a:rPr>
              <a:t>.</a:t>
            </a:r>
          </a:p>
          <a:p>
            <a:endParaRPr lang="ru-RU" sz="1200" kern="1200" baseline="0" dirty="0">
              <a:solidFill>
                <a:schemeClr val="tx1"/>
              </a:solidFill>
              <a:effectLst/>
              <a:latin typeface="+mn-lt"/>
              <a:ea typeface="+mn-ea"/>
              <a:cs typeface="+mn-cs"/>
            </a:endParaRPr>
          </a:p>
          <a:p>
            <a:r>
              <a:rPr lang="ru-RU" sz="1200" kern="1200" baseline="0" dirty="0">
                <a:solidFill>
                  <a:schemeClr val="tx1"/>
                </a:solidFill>
                <a:effectLst/>
                <a:latin typeface="+mn-lt"/>
                <a:ea typeface="+mn-ea"/>
                <a:cs typeface="+mn-cs"/>
              </a:rPr>
              <a:t>На данной закладке информация вносится через редактор общим текстом.</a:t>
            </a:r>
            <a:endParaRPr lang="ru-RU" b="1" dirty="0">
              <a:latin typeface="Arial" charset="0"/>
            </a:endParaRPr>
          </a:p>
          <a:p>
            <a:pPr eaLnBrk="1" hangingPunct="1">
              <a:spcBef>
                <a:spcPct val="0"/>
              </a:spcBef>
              <a:buFontTx/>
              <a:buNone/>
            </a:pPr>
            <a:endParaRPr lang="ru-RU" dirty="0"/>
          </a:p>
        </p:txBody>
      </p:sp>
    </p:spTree>
    <p:extLst>
      <p:ext uri="{BB962C8B-B14F-4D97-AF65-F5344CB8AC3E}">
        <p14:creationId xmlns:p14="http://schemas.microsoft.com/office/powerpoint/2010/main" val="1083793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ru-RU" sz="1000" dirty="0"/>
              <a:t>Переходим сразу к закладке «Участники и </a:t>
            </a:r>
            <a:r>
              <a:rPr lang="ru-RU" sz="1000" dirty="0" err="1"/>
              <a:t>межведомственность</a:t>
            </a:r>
            <a:r>
              <a:rPr lang="ru-RU" sz="1000" dirty="0"/>
              <a:t>».</a:t>
            </a:r>
            <a:r>
              <a:rPr lang="ru-RU" sz="1000" b="1" dirty="0"/>
              <a:t> </a:t>
            </a:r>
            <a:r>
              <a:rPr lang="ru-RU" sz="1000" dirty="0"/>
              <a:t>Эта закладка содержит </a:t>
            </a:r>
            <a:r>
              <a:rPr lang="ru-RU" sz="1000" dirty="0">
                <a:latin typeface="Arial" charset="0"/>
              </a:rPr>
              <a:t>два</a:t>
            </a:r>
            <a:r>
              <a:rPr lang="ru-RU" sz="1000" dirty="0"/>
              <a:t> блока – </a:t>
            </a:r>
            <a:r>
              <a:rPr lang="ru-RU" sz="1000" b="1" dirty="0"/>
              <a:t>Направления деятельности </a:t>
            </a:r>
            <a:r>
              <a:rPr lang="ru-RU" sz="1000" b="0" dirty="0"/>
              <a:t>и</a:t>
            </a:r>
            <a:r>
              <a:rPr lang="ru-RU" sz="1000" b="1" dirty="0"/>
              <a:t> Межведомственность</a:t>
            </a:r>
            <a:r>
              <a:rPr lang="ru-RU" sz="1000" dirty="0"/>
              <a:t>. </a:t>
            </a:r>
            <a:endParaRPr lang="ru-RU" sz="1000" dirty="0">
              <a:latin typeface="Arial" charset="0"/>
            </a:endParaRPr>
          </a:p>
          <a:p>
            <a:endParaRPr lang="ru-RU" sz="1000" dirty="0">
              <a:latin typeface="Arial" charset="0"/>
            </a:endParaRPr>
          </a:p>
          <a:p>
            <a:r>
              <a:rPr lang="ru-RU" sz="1000" dirty="0">
                <a:latin typeface="Arial" charset="0"/>
              </a:rPr>
              <a:t>Свойство </a:t>
            </a:r>
            <a:r>
              <a:rPr lang="ru-RU" sz="1000" b="1" dirty="0">
                <a:latin typeface="Arial" charset="0"/>
              </a:rPr>
              <a:t>Услуга предполагает межведомственное взаимодействие </a:t>
            </a:r>
            <a:r>
              <a:rPr lang="ru-RU" sz="1000" b="0" dirty="0">
                <a:latin typeface="Arial" charset="0"/>
              </a:rPr>
              <a:t>указывает на присутствие взаимодействия между</a:t>
            </a:r>
            <a:r>
              <a:rPr lang="ru-RU" sz="1000" b="0" baseline="0" dirty="0">
                <a:latin typeface="Arial" charset="0"/>
              </a:rPr>
              <a:t> органами власти.</a:t>
            </a:r>
            <a:endParaRPr lang="ru-RU" sz="1000" dirty="0">
              <a:latin typeface="Arial" charset="0"/>
            </a:endParaRPr>
          </a:p>
          <a:p>
            <a:endParaRPr lang="ru-RU" sz="1000" dirty="0">
              <a:latin typeface="Arial" charset="0"/>
            </a:endParaRPr>
          </a:p>
          <a:p>
            <a:pPr marL="228600" indent="-228600">
              <a:lnSpc>
                <a:spcPct val="80000"/>
              </a:lnSpc>
            </a:pPr>
            <a:r>
              <a:rPr lang="ru-RU" sz="1000" b="1" dirty="0">
                <a:latin typeface="Arial" charset="0"/>
              </a:rPr>
              <a:t>Тип межведомственного взаимодействия </a:t>
            </a:r>
            <a:r>
              <a:rPr lang="ru-RU" sz="1000" dirty="0">
                <a:latin typeface="Arial" charset="0"/>
              </a:rPr>
              <a:t>показывает, каким образом организовано взаимодействие ответственного органа с другими ОГВ в процессе исполнения услуги. Значения выбираются из списка:</a:t>
            </a:r>
          </a:p>
          <a:p>
            <a:pPr marL="228600" indent="-228600">
              <a:lnSpc>
                <a:spcPct val="80000"/>
              </a:lnSpc>
              <a:buFontTx/>
              <a:buChar char="•"/>
            </a:pPr>
            <a:r>
              <a:rPr lang="ru-RU" sz="1000" dirty="0">
                <a:latin typeface="Arial" charset="0"/>
              </a:rPr>
              <a:t>Реализуется исключительно в пределах компетенции уполномоченного органа власти</a:t>
            </a:r>
          </a:p>
          <a:p>
            <a:pPr marL="228600" indent="-228600">
              <a:lnSpc>
                <a:spcPct val="80000"/>
              </a:lnSpc>
              <a:buFontTx/>
              <a:buChar char="•"/>
            </a:pPr>
            <a:r>
              <a:rPr lang="ru-RU" sz="1000" dirty="0">
                <a:latin typeface="Arial" charset="0"/>
              </a:rPr>
              <a:t>Переданные на исполнение полномочия</a:t>
            </a:r>
          </a:p>
          <a:p>
            <a:pPr marL="228600" indent="-228600">
              <a:lnSpc>
                <a:spcPct val="80000"/>
              </a:lnSpc>
              <a:buFontTx/>
              <a:buChar char="•"/>
            </a:pPr>
            <a:r>
              <a:rPr lang="ru-RU" sz="1000" dirty="0">
                <a:latin typeface="Arial" charset="0"/>
              </a:rPr>
              <a:t>Взаимодействие с ФОИВ</a:t>
            </a:r>
          </a:p>
          <a:p>
            <a:pPr marL="228600" indent="-228600">
              <a:lnSpc>
                <a:spcPct val="80000"/>
              </a:lnSpc>
              <a:buFontTx/>
              <a:buChar char="•"/>
            </a:pPr>
            <a:r>
              <a:rPr lang="ru-RU" sz="1000" dirty="0">
                <a:latin typeface="Arial" charset="0"/>
              </a:rPr>
              <a:t>Взаимодействие с ОИВ данного конкретного субъекта РФ</a:t>
            </a:r>
          </a:p>
          <a:p>
            <a:pPr marL="228600" indent="-228600">
              <a:lnSpc>
                <a:spcPct val="80000"/>
              </a:lnSpc>
              <a:buFontTx/>
              <a:buChar char="•"/>
            </a:pPr>
            <a:r>
              <a:rPr lang="ru-RU" sz="1000" dirty="0">
                <a:latin typeface="Arial" charset="0"/>
              </a:rPr>
              <a:t>Взаимодействие в ОИВ субъектов РФ</a:t>
            </a:r>
          </a:p>
          <a:p>
            <a:pPr marL="228600" indent="-228600">
              <a:lnSpc>
                <a:spcPct val="80000"/>
              </a:lnSpc>
              <a:buFontTx/>
              <a:buChar char="•"/>
            </a:pPr>
            <a:r>
              <a:rPr lang="ru-RU" sz="1000" dirty="0">
                <a:latin typeface="Arial" charset="0"/>
              </a:rPr>
              <a:t>Взаимодействие с ОМСУ</a:t>
            </a:r>
            <a:endParaRPr lang="ru-RU" sz="1000" b="1" dirty="0">
              <a:latin typeface="Arial" charset="0"/>
            </a:endParaRPr>
          </a:p>
          <a:p>
            <a:endParaRPr lang="ru-RU" sz="1000" dirty="0">
              <a:latin typeface="Arial" charset="0"/>
            </a:endParaRPr>
          </a:p>
          <a:p>
            <a:r>
              <a:rPr lang="ru-RU" sz="1000" dirty="0">
                <a:latin typeface="Arial" charset="0"/>
              </a:rPr>
              <a:t>Если услуга предполагает какое-либо межведомственное взаимодействие, то в блоке «Тип межведомственного взаимодействия» следует проставить отметки напротив соответствующих значений. Например, если в процессе предоставлении услуги происходит обращение за какой-либо информацией или документом в один из федеральных</a:t>
            </a:r>
            <a:r>
              <a:rPr lang="ru-RU" sz="1000" baseline="0" dirty="0">
                <a:latin typeface="Arial" charset="0"/>
              </a:rPr>
              <a:t> органов исполнительной власти (ФОИВ), то следует проставить отметку напротив поля «</a:t>
            </a:r>
            <a:r>
              <a:rPr lang="ru-RU" sz="1000" i="1" baseline="0" dirty="0">
                <a:latin typeface="Arial" charset="0"/>
              </a:rPr>
              <a:t>Взаимодействие с ФОИВ</a:t>
            </a:r>
            <a:r>
              <a:rPr lang="ru-RU" sz="1000" baseline="0" dirty="0">
                <a:latin typeface="Arial" charset="0"/>
              </a:rPr>
              <a:t>».</a:t>
            </a:r>
          </a:p>
          <a:p>
            <a:r>
              <a:rPr lang="ru-RU" sz="1000" baseline="0" dirty="0">
                <a:latin typeface="Arial" charset="0"/>
              </a:rPr>
              <a:t>Если же услуга не имеет межведомственного взаимодействия, следует выбрать значение «</a:t>
            </a:r>
            <a:r>
              <a:rPr lang="ru-RU" sz="1000" i="1" baseline="0" dirty="0">
                <a:latin typeface="Arial" charset="0"/>
              </a:rPr>
              <a:t>Реализуется исключительно в пределах компетенции уполномоченного органа власти</a:t>
            </a:r>
            <a:r>
              <a:rPr lang="ru-RU" sz="1000" baseline="0" dirty="0">
                <a:latin typeface="Arial" charset="0"/>
              </a:rPr>
              <a:t>».</a:t>
            </a:r>
            <a:endParaRPr lang="ru-RU" sz="1000" dirty="0">
              <a:latin typeface="Arial" charset="0"/>
            </a:endParaRPr>
          </a:p>
          <a:p>
            <a:endParaRPr lang="ru-RU" sz="1000" dirty="0"/>
          </a:p>
          <a:p>
            <a:r>
              <a:rPr lang="ru-RU" sz="1000" dirty="0"/>
              <a:t>При наличии сведений о технологической карте межведомственного взаимодействия (ТКМВ) заполняются поля </a:t>
            </a:r>
          </a:p>
          <a:p>
            <a:pPr marL="228600" indent="-228600">
              <a:buFont typeface="+mj-lt"/>
              <a:buAutoNum type="arabicParenR"/>
            </a:pPr>
            <a:r>
              <a:rPr lang="ru-RU" sz="1000" dirty="0"/>
              <a:t>Наименование ТКМВ;</a:t>
            </a:r>
            <a:endParaRPr lang="en-US" sz="1000" dirty="0"/>
          </a:p>
          <a:p>
            <a:pPr marL="228600" indent="-228600">
              <a:buFont typeface="+mj-lt"/>
              <a:buAutoNum type="arabicParenR"/>
            </a:pPr>
            <a:r>
              <a:rPr lang="ru-RU" sz="1000" dirty="0"/>
              <a:t>Документ, утвердивший ТКМВ</a:t>
            </a:r>
            <a:r>
              <a:rPr lang="ru-RU" sz="1000" baseline="0" dirty="0"/>
              <a:t> – прикрепляется файл НПА, утвердивший ТКМВ;</a:t>
            </a:r>
          </a:p>
          <a:p>
            <a:pPr marL="228600" indent="-228600">
              <a:buFont typeface="+mj-lt"/>
              <a:buAutoNum type="arabicParenR"/>
            </a:pPr>
            <a:r>
              <a:rPr lang="ru-RU" sz="1000" baseline="0" dirty="0"/>
              <a:t>Файл ТКМВ – прикрепляется файл ТКМВ.</a:t>
            </a:r>
          </a:p>
          <a:p>
            <a:pPr marL="228600" indent="-228600">
              <a:buFont typeface="+mj-lt"/>
              <a:buAutoNum type="arabicParenR"/>
            </a:pPr>
            <a:endParaRPr lang="ru-RU" sz="1000" dirty="0"/>
          </a:p>
          <a:p>
            <a:pPr marL="0" indent="0">
              <a:buFont typeface="+mj-lt"/>
              <a:buNone/>
            </a:pPr>
            <a:r>
              <a:rPr lang="ru-RU" sz="1000" dirty="0"/>
              <a:t>Если в предоставлении услуги участвует несколько организаций, то их</a:t>
            </a:r>
            <a:r>
              <a:rPr lang="ru-RU" sz="1000" baseline="0" dirty="0"/>
              <a:t> список приводится именно в блоке </a:t>
            </a:r>
            <a:r>
              <a:rPr lang="ru-RU" sz="1000" b="1" baseline="0" dirty="0"/>
              <a:t>Участвующие организации</a:t>
            </a:r>
            <a:r>
              <a:rPr lang="ru-RU" sz="1000" baseline="0" dirty="0"/>
              <a:t> путем выбора органов власти из открывающегося справочника.</a:t>
            </a:r>
            <a:endParaRPr lang="ru-RU" sz="1000" dirty="0"/>
          </a:p>
          <a:p>
            <a:endParaRPr lang="ru-RU" sz="1000" dirty="0"/>
          </a:p>
        </p:txBody>
      </p:sp>
    </p:spTree>
    <p:extLst>
      <p:ext uri="{BB962C8B-B14F-4D97-AF65-F5344CB8AC3E}">
        <p14:creationId xmlns:p14="http://schemas.microsoft.com/office/powerpoint/2010/main" val="1260324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r>
              <a:rPr lang="ru-RU" dirty="0">
                <a:latin typeface="Arial" charset="0"/>
              </a:rPr>
              <a:t>Следующая закладка окна ГУ, которую мы должны рассмотреть, называется «НПА» (нормативно-правовые</a:t>
            </a:r>
            <a:r>
              <a:rPr lang="ru-RU" baseline="0" dirty="0">
                <a:latin typeface="Arial" charset="0"/>
              </a:rPr>
              <a:t> акты)</a:t>
            </a:r>
            <a:r>
              <a:rPr lang="ru-RU" dirty="0">
                <a:latin typeface="Arial" charset="0"/>
              </a:rPr>
              <a:t>.</a:t>
            </a:r>
          </a:p>
          <a:p>
            <a:r>
              <a:rPr lang="ru-RU" dirty="0">
                <a:latin typeface="Arial" charset="0"/>
              </a:rPr>
              <a:t>Нормативно-правовые акты – это утвержденные в РФ или международные документы, в соответствии с которыми регулируется процесс оказания услуги (исполнения функции) или на основании которых она предоставляется.</a:t>
            </a:r>
          </a:p>
          <a:p>
            <a:endParaRPr lang="ru-RU" dirty="0">
              <a:latin typeface="Arial" charset="0"/>
            </a:endParaRPr>
          </a:p>
          <a:p>
            <a:r>
              <a:rPr lang="ru-RU" dirty="0"/>
              <a:t>Для публикации услуги необходимо, чтобы в списке был указан по крайней мере один НПА.</a:t>
            </a:r>
          </a:p>
          <a:p>
            <a:endParaRPr lang="ru-RU" dirty="0">
              <a:latin typeface="Arial" charset="0"/>
            </a:endParaRPr>
          </a:p>
          <a:p>
            <a:r>
              <a:rPr lang="ru-RU" dirty="0">
                <a:latin typeface="Arial" charset="0"/>
              </a:rPr>
              <a:t>Пространство закладки – это перечень нормативных актов услуги. </a:t>
            </a:r>
          </a:p>
          <a:p>
            <a:r>
              <a:rPr lang="ru-RU" dirty="0">
                <a:latin typeface="Arial" charset="0"/>
              </a:rPr>
              <a:t>Также имеются кнопки для управления перечнем НПА:</a:t>
            </a:r>
          </a:p>
          <a:p>
            <a:r>
              <a:rPr lang="ru-RU" b="1" dirty="0">
                <a:latin typeface="Arial" charset="0"/>
              </a:rPr>
              <a:t>Добавить</a:t>
            </a:r>
            <a:r>
              <a:rPr lang="ru-RU" dirty="0">
                <a:latin typeface="Arial" charset="0"/>
              </a:rPr>
              <a:t> – для добавления</a:t>
            </a:r>
            <a:r>
              <a:rPr lang="ru-RU" baseline="0" dirty="0">
                <a:latin typeface="Arial" charset="0"/>
              </a:rPr>
              <a:t> нового НПА в перечень услуги.</a:t>
            </a:r>
          </a:p>
          <a:p>
            <a:r>
              <a:rPr lang="ru-RU" b="1" baseline="0" dirty="0">
                <a:latin typeface="Arial" charset="0"/>
              </a:rPr>
              <a:t>Удалить</a:t>
            </a:r>
            <a:r>
              <a:rPr lang="ru-RU" baseline="0" dirty="0">
                <a:latin typeface="Arial" charset="0"/>
              </a:rPr>
              <a:t> – для удаления выбранного НПА из перечня услуги.</a:t>
            </a:r>
          </a:p>
          <a:p>
            <a:endParaRPr lang="ru-RU" baseline="0" dirty="0">
              <a:latin typeface="Arial" charset="0"/>
            </a:endParaRPr>
          </a:p>
          <a:p>
            <a:r>
              <a:rPr lang="ru-RU" baseline="0" dirty="0">
                <a:latin typeface="Arial" charset="0"/>
              </a:rPr>
              <a:t>При добавлении НПА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a:latin typeface="Arial" charset="0"/>
              </a:rPr>
              <a:t>Создать.</a:t>
            </a:r>
          </a:p>
          <a:p>
            <a:r>
              <a:rPr lang="ru-RU" b="0" baseline="0" dirty="0">
                <a:latin typeface="Arial" charset="0"/>
              </a:rPr>
              <a:t>Если </a:t>
            </a:r>
            <a:r>
              <a:rPr lang="ru-RU" baseline="0" dirty="0">
                <a:latin typeface="Arial" charset="0"/>
              </a:rPr>
              <a:t> нужный НПА найден, следует кликнуть по этой строке справочника и нажать кнопку </a:t>
            </a:r>
            <a:r>
              <a:rPr lang="ru-RU" b="1" baseline="0" dirty="0">
                <a:latin typeface="Arial" charset="0"/>
              </a:rPr>
              <a:t>Выбрать.</a:t>
            </a:r>
            <a:endParaRPr lang="ru-RU" baseline="0" dirty="0">
              <a:latin typeface="Arial" charset="0"/>
            </a:endParaRPr>
          </a:p>
          <a:p>
            <a:endParaRPr lang="ru-RU" baseline="0" dirty="0">
              <a:latin typeface="Arial" charset="0"/>
            </a:endParaRPr>
          </a:p>
          <a:p>
            <a:r>
              <a:rPr lang="ru-RU" baseline="0" dirty="0">
                <a:latin typeface="Arial" charset="0"/>
              </a:rPr>
              <a:t>Рассмотрим поля НПА при его создании.</a:t>
            </a:r>
          </a:p>
          <a:p>
            <a:endParaRPr lang="ru-RU" dirty="0">
              <a:latin typeface="Arial" charset="0"/>
            </a:endParaRPr>
          </a:p>
          <a:p>
            <a:endParaRPr lang="ru-RU" b="1" dirty="0">
              <a:latin typeface="Arial" charset="0"/>
            </a:endParaRPr>
          </a:p>
        </p:txBody>
      </p:sp>
    </p:spTree>
    <p:extLst>
      <p:ext uri="{BB962C8B-B14F-4D97-AF65-F5344CB8AC3E}">
        <p14:creationId xmlns:p14="http://schemas.microsoft.com/office/powerpoint/2010/main" val="127059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endParaRPr lang="ru-RU" dirty="0">
              <a:latin typeface="Arial" charset="0"/>
            </a:endParaRPr>
          </a:p>
        </p:txBody>
      </p:sp>
    </p:spTree>
    <p:extLst>
      <p:ext uri="{BB962C8B-B14F-4D97-AF65-F5344CB8AC3E}">
        <p14:creationId xmlns:p14="http://schemas.microsoft.com/office/powerpoint/2010/main" val="3241321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ru-RU" dirty="0">
                <a:latin typeface="Arial" charset="0"/>
              </a:rPr>
              <a:t>Итак, чтобы добавить новый НПА в справочник, на форме выбора НПА  нужно нажать кнопку </a:t>
            </a:r>
            <a:r>
              <a:rPr lang="ru-RU" b="1" dirty="0">
                <a:latin typeface="Arial" charset="0"/>
              </a:rPr>
              <a:t>Создать. </a:t>
            </a:r>
            <a:r>
              <a:rPr lang="ru-RU" dirty="0">
                <a:latin typeface="Arial" charset="0"/>
              </a:rPr>
              <a:t>После этого мы должны заполнить следующие поля:</a:t>
            </a:r>
            <a:endParaRPr lang="ru-RU" b="1" dirty="0">
              <a:latin typeface="Arial" charset="0"/>
            </a:endParaRPr>
          </a:p>
          <a:p>
            <a:r>
              <a:rPr lang="ru-RU" b="1" dirty="0">
                <a:latin typeface="Arial" charset="0"/>
              </a:rPr>
              <a:t>Регистрационный</a:t>
            </a:r>
            <a:r>
              <a:rPr lang="ru-RU" dirty="0">
                <a:latin typeface="Arial" charset="0"/>
              </a:rPr>
              <a:t> </a:t>
            </a:r>
            <a:r>
              <a:rPr lang="ru-RU" b="1" dirty="0">
                <a:latin typeface="Arial" charset="0"/>
              </a:rPr>
              <a:t>номер </a:t>
            </a:r>
            <a:r>
              <a:rPr lang="ru-RU" dirty="0">
                <a:latin typeface="Arial" charset="0"/>
              </a:rPr>
              <a:t>(обязательное для заполнения поле) – регистрационный номер документа. Если регистрационный номер в тексте регламента не указан, то можно написать: «б/н»;</a:t>
            </a:r>
          </a:p>
          <a:p>
            <a:r>
              <a:rPr lang="ru-RU" b="1" dirty="0">
                <a:latin typeface="Arial" charset="0"/>
              </a:rPr>
              <a:t>Дата утверждения </a:t>
            </a:r>
            <a:r>
              <a:rPr lang="ru-RU" b="0" dirty="0">
                <a:latin typeface="Arial" charset="0"/>
              </a:rPr>
              <a:t>(обязательное для заполнения поле)</a:t>
            </a:r>
          </a:p>
          <a:p>
            <a:r>
              <a:rPr lang="ru-RU" b="1" dirty="0">
                <a:latin typeface="Arial" charset="0"/>
              </a:rPr>
              <a:t>Наименование </a:t>
            </a:r>
            <a:r>
              <a:rPr lang="ru-RU" dirty="0">
                <a:latin typeface="Arial" charset="0"/>
              </a:rPr>
              <a:t>(обязательное поле) – наименование нормативно-правового акта без указания его номера и типа (эта информация должна заполняться в других полях);</a:t>
            </a:r>
          </a:p>
          <a:p>
            <a:r>
              <a:rPr lang="ru-RU" b="1" dirty="0">
                <a:latin typeface="Arial" charset="0"/>
              </a:rPr>
              <a:t>Экспертиза документа </a:t>
            </a:r>
            <a:r>
              <a:rPr lang="ru-RU" b="0" dirty="0">
                <a:latin typeface="Arial" charset="0"/>
              </a:rPr>
              <a:t>– статус документа</a:t>
            </a:r>
            <a:r>
              <a:rPr lang="ru-RU" b="0" baseline="0" dirty="0">
                <a:latin typeface="Arial" charset="0"/>
              </a:rPr>
              <a:t> (эталон, дубликат, не проверен), который выставляет эксперт, ответственный за ведение справочника. К выбору в услуге доступны только эталонные НПА.</a:t>
            </a:r>
            <a:endParaRPr lang="ru-RU" b="0" dirty="0">
              <a:latin typeface="Arial" charset="0"/>
            </a:endParaRPr>
          </a:p>
          <a:p>
            <a:r>
              <a:rPr lang="ru-RU" b="1" dirty="0">
                <a:latin typeface="Arial" charset="0"/>
              </a:rPr>
              <a:t>Тип документа </a:t>
            </a:r>
            <a:r>
              <a:rPr lang="ru-RU" dirty="0">
                <a:latin typeface="Arial" charset="0"/>
              </a:rPr>
              <a:t>(обязательное поле)</a:t>
            </a:r>
            <a:r>
              <a:rPr lang="ru-RU" b="1" dirty="0">
                <a:latin typeface="Arial" charset="0"/>
              </a:rPr>
              <a:t>  </a:t>
            </a:r>
            <a:r>
              <a:rPr lang="ru-RU" dirty="0">
                <a:latin typeface="Arial" charset="0"/>
              </a:rPr>
              <a:t>– выбор типа НПА из выпадающего списка, элементы которого заданы в справочнике «Типы НПА». </a:t>
            </a:r>
          </a:p>
          <a:p>
            <a:r>
              <a:rPr lang="ru-RU" b="1" dirty="0">
                <a:latin typeface="Arial" charset="0"/>
              </a:rPr>
              <a:t>Класс документа </a:t>
            </a:r>
            <a:r>
              <a:rPr lang="ru-RU" dirty="0">
                <a:latin typeface="Arial" charset="0"/>
              </a:rPr>
              <a:t>(обязательное поле) – включает в себя варианты:</a:t>
            </a:r>
          </a:p>
          <a:p>
            <a:pPr>
              <a:buFontTx/>
              <a:buChar char="•"/>
            </a:pPr>
            <a:r>
              <a:rPr lang="ru-RU" dirty="0">
                <a:latin typeface="Arial" charset="0"/>
              </a:rPr>
              <a:t>Административный регламент (отмечается, если данный НПА является АР).</a:t>
            </a:r>
          </a:p>
          <a:p>
            <a:pPr>
              <a:buFontTx/>
              <a:buChar char="•"/>
            </a:pPr>
            <a:r>
              <a:rPr lang="ru-RU" dirty="0">
                <a:latin typeface="Arial" charset="0"/>
              </a:rPr>
              <a:t>НПА, непосредственно регулирующий предоставление ГУ (если в тексте АР есть явные ссылки на этот НПА в описании процедур услуги).</a:t>
            </a:r>
          </a:p>
          <a:p>
            <a:pPr>
              <a:buFontTx/>
              <a:buChar char="•"/>
            </a:pPr>
            <a:r>
              <a:rPr lang="ru-RU" dirty="0">
                <a:latin typeface="Arial" charset="0"/>
              </a:rPr>
              <a:t>Прочее (для всех остальных документов).</a:t>
            </a:r>
          </a:p>
          <a:p>
            <a:r>
              <a:rPr lang="ru-RU" dirty="0"/>
              <a:t>В поле </a:t>
            </a:r>
            <a:r>
              <a:rPr lang="ru-RU" b="1" dirty="0"/>
              <a:t>Класс документа</a:t>
            </a:r>
            <a:r>
              <a:rPr lang="ru-RU" dirty="0"/>
              <a:t> всегда будет выбрано одно из трех значений.</a:t>
            </a:r>
            <a:endParaRPr lang="ru-RU" dirty="0">
              <a:latin typeface="Arial" charset="0"/>
            </a:endParaRPr>
          </a:p>
          <a:p>
            <a:r>
              <a:rPr lang="ru-RU" b="1" dirty="0">
                <a:latin typeface="Arial" charset="0"/>
              </a:rPr>
              <a:t>Дата утверждения</a:t>
            </a:r>
            <a:r>
              <a:rPr lang="ru-RU" dirty="0">
                <a:latin typeface="Arial" charset="0"/>
              </a:rPr>
              <a:t> документа (обязательное поле) – дата, когда документ был принят (утвержден). Дату</a:t>
            </a:r>
            <a:r>
              <a:rPr lang="ru-RU" baseline="0" dirty="0">
                <a:latin typeface="Arial" charset="0"/>
              </a:rPr>
              <a:t> следует вводить в формате ДД.ММ.ГГГГ или выбрать в календаре</a:t>
            </a:r>
            <a:r>
              <a:rPr lang="ru-RU" dirty="0">
                <a:latin typeface="Arial" charset="0"/>
              </a:rPr>
              <a:t>, который открывается при нажатии стрелки в правом углу поля.</a:t>
            </a:r>
          </a:p>
          <a:p>
            <a:r>
              <a:rPr lang="ru-RU" dirty="0">
                <a:latin typeface="Arial" charset="0"/>
              </a:rPr>
              <a:t>Поле </a:t>
            </a:r>
            <a:r>
              <a:rPr lang="ru-RU" b="1" dirty="0">
                <a:latin typeface="Arial" charset="0"/>
              </a:rPr>
              <a:t>Документ</a:t>
            </a:r>
            <a:r>
              <a:rPr lang="ru-RU" dirty="0">
                <a:latin typeface="Arial" charset="0"/>
              </a:rPr>
              <a:t> служит для прикрепления файла с оригинальным текстом НПА. </a:t>
            </a:r>
          </a:p>
          <a:p>
            <a:r>
              <a:rPr lang="ru-RU" b="1" dirty="0">
                <a:latin typeface="Arial" charset="0"/>
              </a:rPr>
              <a:t>Уполномоченный орган</a:t>
            </a:r>
            <a:r>
              <a:rPr lang="ru-RU" dirty="0">
                <a:latin typeface="Arial" charset="0"/>
              </a:rPr>
              <a:t> – ответственный орган власти, выпустивший НПА.</a:t>
            </a:r>
          </a:p>
          <a:p>
            <a:r>
              <a:rPr lang="ru-RU" b="1" dirty="0">
                <a:latin typeface="Arial" charset="0"/>
              </a:rPr>
              <a:t>Источник</a:t>
            </a:r>
            <a:r>
              <a:rPr lang="ru-RU" b="1" baseline="0" dirty="0">
                <a:latin typeface="Arial" charset="0"/>
              </a:rPr>
              <a:t> официального опубликования </a:t>
            </a:r>
            <a:r>
              <a:rPr lang="ru-RU" b="0" baseline="0" dirty="0">
                <a:latin typeface="Arial" charset="0"/>
              </a:rPr>
              <a:t>– служит для перечисления названий специальных общедоступных изданий, свободно распространяемых среди населения по неограниченной подписке. В которых данный НПА официально опубликован.</a:t>
            </a:r>
          </a:p>
          <a:p>
            <a:endParaRPr lang="ru-RU" b="0" baseline="0" dirty="0">
              <a:latin typeface="Arial" charset="0"/>
            </a:endParaRPr>
          </a:p>
          <a:p>
            <a:r>
              <a:rPr lang="ru-RU" sz="1200" b="1" kern="1200" dirty="0">
                <a:solidFill>
                  <a:schemeClr val="tx1"/>
                </a:solidFill>
                <a:effectLst/>
                <a:latin typeface="+mn-lt"/>
                <a:ea typeface="+mn-ea"/>
                <a:cs typeface="+mn-cs"/>
              </a:rPr>
              <a:t>Примечание.</a:t>
            </a:r>
          </a:p>
          <a:p>
            <a:r>
              <a:rPr lang="ru-RU" sz="1200" kern="1200" dirty="0">
                <a:solidFill>
                  <a:schemeClr val="tx1"/>
                </a:solidFill>
                <a:effectLst/>
                <a:latin typeface="+mn-lt"/>
                <a:ea typeface="+mn-ea"/>
                <a:cs typeface="+mn-cs"/>
              </a:rPr>
              <a:t>Под официальным опубликованием НПА следует понимать помещение полного текста документа в специальных изданиях, признанных официальными действующим законодательством. Например:</a:t>
            </a:r>
            <a:r>
              <a:rPr lang="ru-RU" sz="1200" kern="1200" baseline="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"Российская газета", "Собрание законодательства Российской Федерации" .</a:t>
            </a:r>
          </a:p>
          <a:p>
            <a:endParaRPr lang="ru-RU" b="0" dirty="0">
              <a:latin typeface="Arial" charset="0"/>
            </a:endParaRPr>
          </a:p>
          <a:p>
            <a:r>
              <a:rPr lang="ru-RU" b="0" dirty="0">
                <a:latin typeface="Arial" charset="0"/>
              </a:rPr>
              <a:t>Созданный НПА следует сохранить</a:t>
            </a:r>
            <a:r>
              <a:rPr lang="ru-RU" b="0" baseline="0" dirty="0">
                <a:latin typeface="Arial" charset="0"/>
              </a:rPr>
              <a:t> нажатием соответствующей кнопки </a:t>
            </a:r>
            <a:r>
              <a:rPr lang="ru-RU" b="1" baseline="0" dirty="0">
                <a:latin typeface="Arial" charset="0"/>
              </a:rPr>
              <a:t>Сохранить </a:t>
            </a:r>
            <a:r>
              <a:rPr lang="ru-RU" b="0" baseline="0" dirty="0">
                <a:latin typeface="Arial" charset="0"/>
              </a:rPr>
              <a:t>на нижней панели .</a:t>
            </a:r>
          </a:p>
          <a:p>
            <a:r>
              <a:rPr lang="ru-RU" b="0" baseline="0" dirty="0">
                <a:latin typeface="Arial" charset="0"/>
              </a:rPr>
              <a:t>Чтобы вернуться в карточку услуги, нажмите ссылку в правом верхнем углу карточки НПА </a:t>
            </a:r>
            <a:r>
              <a:rPr lang="ru-RU" b="1" baseline="0" dirty="0">
                <a:latin typeface="Arial" charset="0"/>
              </a:rPr>
              <a:t>Вернуться к списку НПА</a:t>
            </a:r>
            <a:r>
              <a:rPr lang="ru-RU" b="0" baseline="0" dirty="0">
                <a:latin typeface="Arial" charset="0"/>
              </a:rPr>
              <a:t>.</a:t>
            </a:r>
            <a:endParaRPr lang="ru-RU" b="0" dirty="0">
              <a:latin typeface="Arial" charset="0"/>
            </a:endParaRPr>
          </a:p>
          <a:p>
            <a:endParaRPr lang="ru-RU" dirty="0">
              <a:latin typeface="Arial" charset="0"/>
            </a:endParaRPr>
          </a:p>
          <a:p>
            <a:r>
              <a:rPr lang="ru-RU" dirty="0">
                <a:latin typeface="Arial" charset="0"/>
              </a:rPr>
              <a:t>Чтобы удалить НПА из списка на закладке карточки услуги, находясь на закладке, наведите строку при помощи мыши, наведя на нее курсор и нажмите крестик </a:t>
            </a:r>
            <a:r>
              <a:rPr lang="ru-RU" b="1" dirty="0">
                <a:latin typeface="Arial" charset="0"/>
              </a:rPr>
              <a:t>Удалить.</a:t>
            </a:r>
          </a:p>
          <a:p>
            <a:endParaRPr lang="ru-RU" b="1" dirty="0">
              <a:latin typeface="Arial" charset="0"/>
            </a:endParaRPr>
          </a:p>
          <a:p>
            <a:pPr eaLnBrk="1" hangingPunct="1">
              <a:spcBef>
                <a:spcPct val="0"/>
              </a:spcBef>
              <a:buFontTx/>
              <a:buNone/>
            </a:pPr>
            <a:r>
              <a:rPr lang="ru-RU" dirty="0"/>
              <a:t>Рассмотрим возможные варианты заполнения информации о НПА.</a:t>
            </a:r>
          </a:p>
          <a:p>
            <a:endParaRPr lang="ru-RU" b="1" dirty="0">
              <a:latin typeface="Arial" charset="0"/>
            </a:endParaRPr>
          </a:p>
        </p:txBody>
      </p:sp>
    </p:spTree>
    <p:extLst>
      <p:ext uri="{BB962C8B-B14F-4D97-AF65-F5344CB8AC3E}">
        <p14:creationId xmlns:p14="http://schemas.microsoft.com/office/powerpoint/2010/main" val="42735708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900" dirty="0">
                <a:latin typeface="Arial" charset="0"/>
              </a:rPr>
              <a:t>Далеко не для всех НПА в тексте регламента может быть представлена информация по всем перечисленным выше полям. Поэтому сейчас мы перечислим наиболее распространенные варианты заполнения информации об НПА.</a:t>
            </a:r>
          </a:p>
          <a:p>
            <a:pPr marL="228600" indent="-228600">
              <a:lnSpc>
                <a:spcPct val="80000"/>
              </a:lnSpc>
            </a:pPr>
            <a:endParaRPr lang="ru-RU" sz="900" dirty="0">
              <a:latin typeface="Arial" charset="0"/>
            </a:endParaRPr>
          </a:p>
          <a:p>
            <a:pPr marL="228600" indent="-228600">
              <a:lnSpc>
                <a:spcPct val="80000"/>
              </a:lnSpc>
              <a:buFontTx/>
              <a:buAutoNum type="arabicParenR"/>
            </a:pPr>
            <a:r>
              <a:rPr lang="ru-RU" sz="900" dirty="0">
                <a:latin typeface="Arial" charset="0"/>
              </a:rPr>
              <a:t>Первый вариант относится, как правило, к самому тексту административного регламента, с которым мы работаем. Этот документ мы должны заносить в список НПА всегда. Вводим номер и наименование документа, далее Тип и класс документа указываем - «Административный регламент». Обозначаем дату утверждения. Далее, нажимаем кнопку </a:t>
            </a:r>
            <a:r>
              <a:rPr lang="ru-RU" sz="900" b="1" dirty="0">
                <a:latin typeface="Arial" charset="0"/>
              </a:rPr>
              <a:t>Выбрать</a:t>
            </a:r>
            <a:r>
              <a:rPr lang="ru-RU" sz="900" dirty="0">
                <a:latin typeface="Arial" charset="0"/>
              </a:rPr>
              <a:t> рядом с полем </a:t>
            </a:r>
            <a:r>
              <a:rPr lang="ru-RU" sz="900" b="1" dirty="0">
                <a:latin typeface="Arial" charset="0"/>
              </a:rPr>
              <a:t>Документ</a:t>
            </a:r>
            <a:r>
              <a:rPr lang="ru-RU" sz="900" dirty="0">
                <a:latin typeface="Arial" charset="0"/>
              </a:rPr>
              <a:t>, появится окно Проводника. Выбираем необходимый файл с помощью мыши и нажимаем кнопку </a:t>
            </a:r>
            <a:r>
              <a:rPr lang="ru-RU" sz="900" b="1" dirty="0" err="1">
                <a:latin typeface="Arial" charset="0"/>
              </a:rPr>
              <a:t>Open</a:t>
            </a:r>
            <a:r>
              <a:rPr lang="ru-RU" sz="900" b="1" dirty="0">
                <a:latin typeface="Arial" charset="0"/>
              </a:rPr>
              <a:t> (Открыть)</a:t>
            </a:r>
            <a:r>
              <a:rPr lang="ru-RU" sz="900" dirty="0">
                <a:latin typeface="Arial" charset="0"/>
              </a:rPr>
              <a:t>. </a:t>
            </a:r>
            <a:r>
              <a:rPr lang="ru-RU" sz="900" dirty="0"/>
              <a:t>Открыть загруженный файл для просмотра можно нажав на ссылку в названии поля. Указываем также уполномоченный орган и источники официального опубликования АР.</a:t>
            </a:r>
          </a:p>
          <a:p>
            <a:pPr marL="228600" indent="-228600">
              <a:lnSpc>
                <a:spcPct val="80000"/>
              </a:lnSpc>
              <a:buFontTx/>
              <a:buAutoNum type="arabicParenR"/>
            </a:pPr>
            <a:r>
              <a:rPr lang="ru-RU" sz="900" dirty="0"/>
              <a:t> Ещё один вариант заполнения для примера – это Кодекс, который непосредственно регулирует предоставление услуги. Для кодексов часто не указан регистрационный номер.</a:t>
            </a:r>
            <a:r>
              <a:rPr lang="ru-RU" sz="900" dirty="0">
                <a:latin typeface="Arial" charset="0"/>
              </a:rPr>
              <a:t> В поле </a:t>
            </a:r>
            <a:r>
              <a:rPr lang="ru-RU" sz="900" b="1" dirty="0">
                <a:latin typeface="Arial" charset="0"/>
              </a:rPr>
              <a:t>Регистрационный номер</a:t>
            </a:r>
            <a:r>
              <a:rPr lang="ru-RU" sz="900" dirty="0">
                <a:latin typeface="Arial" charset="0"/>
              </a:rPr>
              <a:t>, если он не указан, заносим текст «б/н». </a:t>
            </a:r>
          </a:p>
          <a:p>
            <a:pPr marL="228600" indent="-228600">
              <a:lnSpc>
                <a:spcPct val="80000"/>
              </a:lnSpc>
              <a:buFontTx/>
              <a:buAutoNum type="arabicParenR"/>
            </a:pPr>
            <a:endParaRPr lang="ru-RU" sz="900" dirty="0"/>
          </a:p>
          <a:p>
            <a:pPr marL="228600" indent="-228600">
              <a:lnSpc>
                <a:spcPct val="80000"/>
              </a:lnSpc>
            </a:pPr>
            <a:r>
              <a:rPr lang="ru-RU" sz="900" dirty="0">
                <a:latin typeface="Arial" charset="0"/>
              </a:rPr>
              <a:t>3) И третий вариант (в данном случае Постановление) – это документ, который не является ни АР, ни непосредственно регулирующим документом. Для него указывается класс документа «Прочее». Также здесь заполнены поля Регистрационный номер, Наименование, Тип и Класс документа, Дата утверждения,</a:t>
            </a:r>
            <a:r>
              <a:rPr lang="ru-RU" sz="900" baseline="0" dirty="0">
                <a:latin typeface="Arial" charset="0"/>
              </a:rPr>
              <a:t> </a:t>
            </a:r>
            <a:r>
              <a:rPr lang="ru-RU" sz="900" dirty="0">
                <a:latin typeface="Arial" charset="0"/>
              </a:rPr>
              <a:t>указаны </a:t>
            </a:r>
            <a:r>
              <a:rPr lang="ru-RU" sz="900" dirty="0"/>
              <a:t>уполномоченный орган и</a:t>
            </a:r>
            <a:r>
              <a:rPr lang="ru-RU" sz="900" dirty="0">
                <a:latin typeface="Arial" charset="0"/>
              </a:rPr>
              <a:t> источники официального опубликования. </a:t>
            </a:r>
          </a:p>
          <a:p>
            <a:pPr marL="228600" indent="-228600">
              <a:lnSpc>
                <a:spcPct val="80000"/>
              </a:lnSpc>
            </a:pPr>
            <a:endParaRPr lang="ru-RU" sz="900" dirty="0">
              <a:latin typeface="Arial" charset="0"/>
            </a:endParaRPr>
          </a:p>
          <a:p>
            <a:pPr marL="228600" indent="-228600">
              <a:lnSpc>
                <a:spcPct val="80000"/>
              </a:lnSpc>
            </a:pPr>
            <a:endParaRPr lang="ru-RU" sz="900" dirty="0"/>
          </a:p>
        </p:txBody>
      </p:sp>
    </p:spTree>
    <p:extLst>
      <p:ext uri="{BB962C8B-B14F-4D97-AF65-F5344CB8AC3E}">
        <p14:creationId xmlns:p14="http://schemas.microsoft.com/office/powerpoint/2010/main" val="11107530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228600" indent="-228600"/>
            <a:r>
              <a:rPr lang="ru-RU" dirty="0">
                <a:latin typeface="Arial" charset="0"/>
              </a:rPr>
              <a:t>Следующая закладка называется «Рабочие документы».  Она очень похожа</a:t>
            </a:r>
            <a:r>
              <a:rPr lang="ru-RU" baseline="0" dirty="0">
                <a:latin typeface="Arial" charset="0"/>
              </a:rPr>
              <a:t> на предыдущую закладку «НПА».</a:t>
            </a:r>
            <a:endParaRPr lang="ru-RU" dirty="0">
              <a:latin typeface="Arial" charset="0"/>
            </a:endParaRPr>
          </a:p>
          <a:p>
            <a:pPr marL="228600" indent="-228600"/>
            <a:r>
              <a:rPr lang="ru-RU" dirty="0">
                <a:latin typeface="Arial" charset="0"/>
              </a:rPr>
              <a:t>Для большинства услуг она является обязательной, то есть должен быть хотя бы один рабочий документ. Заполнение этой закладки становится не обязательным, мы заполняем карточку функции контроля/надзора.</a:t>
            </a:r>
          </a:p>
          <a:p>
            <a:pPr marL="228600" indent="-228600"/>
            <a:endParaRPr lang="ru-RU" dirty="0">
              <a:latin typeface="Arial" charset="0"/>
            </a:endParaRPr>
          </a:p>
          <a:p>
            <a:pPr marL="228600" indent="-228600"/>
            <a:r>
              <a:rPr lang="ru-RU" dirty="0">
                <a:latin typeface="Arial" charset="0"/>
              </a:rPr>
              <a:t>Здесь располагаются все документы, которые используются в процессе оказания услуги. Рабочие документы, делятся на Входящие (или Документы от заявителя) и Исходящие (или Документы на выходе). На этой закладке добавляются все документы единым списком, независимо от того, входящий это документ или документ на выходе.</a:t>
            </a:r>
          </a:p>
          <a:p>
            <a:pPr marL="228600" indent="-228600"/>
            <a:endParaRPr lang="ru-RU" dirty="0">
              <a:latin typeface="Arial" charset="0"/>
            </a:endParaRPr>
          </a:p>
          <a:p>
            <a:pPr marL="228600" indent="-228600"/>
            <a:r>
              <a:rPr lang="ru-RU" dirty="0">
                <a:latin typeface="Arial" charset="0"/>
              </a:rPr>
              <a:t>Пространство закладки, аналогично предыдущей закладке для НПА, – это перечень рабочих документов услуги.</a:t>
            </a:r>
          </a:p>
          <a:p>
            <a:pPr marL="228600" indent="-228600"/>
            <a:endParaRPr lang="ru-RU" dirty="0">
              <a:latin typeface="Arial" charset="0"/>
            </a:endParaRPr>
          </a:p>
          <a:p>
            <a:r>
              <a:rPr lang="ru-RU" dirty="0">
                <a:latin typeface="Arial" charset="0"/>
              </a:rPr>
              <a:t>Также имеются кнопки для управления перечнем рабочих документов:</a:t>
            </a:r>
          </a:p>
          <a:p>
            <a:r>
              <a:rPr lang="ru-RU" b="1" dirty="0">
                <a:latin typeface="Arial" charset="0"/>
              </a:rPr>
              <a:t>Добавить</a:t>
            </a:r>
            <a:r>
              <a:rPr lang="ru-RU" dirty="0">
                <a:latin typeface="Arial" charset="0"/>
              </a:rPr>
              <a:t> – для добавления</a:t>
            </a:r>
            <a:r>
              <a:rPr lang="ru-RU" baseline="0" dirty="0">
                <a:latin typeface="Arial" charset="0"/>
              </a:rPr>
              <a:t> нового рабочего документа в перечень услуги.</a:t>
            </a:r>
          </a:p>
          <a:p>
            <a:r>
              <a:rPr lang="ru-RU" b="1" baseline="0" dirty="0">
                <a:latin typeface="Arial" charset="0"/>
              </a:rPr>
              <a:t>Удалить</a:t>
            </a:r>
            <a:r>
              <a:rPr lang="ru-RU" baseline="0" dirty="0">
                <a:latin typeface="Arial" charset="0"/>
              </a:rPr>
              <a:t> – для удаления выбранного документа из перечня услуги.</a:t>
            </a:r>
          </a:p>
          <a:p>
            <a:endParaRPr lang="ru-RU" baseline="0" dirty="0">
              <a:latin typeface="Arial" charset="0"/>
            </a:endParaRPr>
          </a:p>
          <a:p>
            <a:r>
              <a:rPr lang="ru-RU" baseline="0" dirty="0">
                <a:latin typeface="Arial" charset="0"/>
              </a:rPr>
              <a:t>При добавлении рабочего документа на закладку услуги необходимо убедиться, что требуемый документ уже есть в справочнике путем его поиска по ключевым словам из названия. Если поиск не дал результатов, и документ не найден, его следует создать, воспользовавшись кнопкой </a:t>
            </a:r>
            <a:r>
              <a:rPr lang="ru-RU" b="1" baseline="0" dirty="0">
                <a:latin typeface="Arial" charset="0"/>
              </a:rPr>
              <a:t>Создать.</a:t>
            </a:r>
          </a:p>
          <a:p>
            <a:r>
              <a:rPr lang="ru-RU" b="0" baseline="0" dirty="0">
                <a:latin typeface="Arial" charset="0"/>
              </a:rPr>
              <a:t>Если </a:t>
            </a:r>
            <a:r>
              <a:rPr lang="ru-RU" baseline="0" dirty="0">
                <a:latin typeface="Arial" charset="0"/>
              </a:rPr>
              <a:t> нужный рабочий документ найден, следует кликнуть по этой строке справочника и нажать кнопку </a:t>
            </a:r>
            <a:r>
              <a:rPr lang="ru-RU" b="1" baseline="0" dirty="0">
                <a:latin typeface="Arial" charset="0"/>
              </a:rPr>
              <a:t>Выбрать.</a:t>
            </a:r>
            <a:endParaRPr lang="ru-RU" baseline="0" dirty="0">
              <a:latin typeface="Arial" charset="0"/>
            </a:endParaRPr>
          </a:p>
          <a:p>
            <a:endParaRPr lang="ru-RU" baseline="0" dirty="0">
              <a:latin typeface="Arial" charset="0"/>
            </a:endParaRPr>
          </a:p>
          <a:p>
            <a:r>
              <a:rPr lang="ru-RU" baseline="0" dirty="0">
                <a:latin typeface="Arial" charset="0"/>
              </a:rPr>
              <a:t>Рассмотрим поля  рабочего документа при создании</a:t>
            </a:r>
          </a:p>
          <a:p>
            <a:pPr marL="228600" indent="-228600"/>
            <a:endParaRPr lang="ru-RU" dirty="0">
              <a:latin typeface="Arial" charset="0"/>
            </a:endParaRPr>
          </a:p>
        </p:txBody>
      </p:sp>
    </p:spTree>
    <p:extLst>
      <p:ext uri="{BB962C8B-B14F-4D97-AF65-F5344CB8AC3E}">
        <p14:creationId xmlns:p14="http://schemas.microsoft.com/office/powerpoint/2010/main" val="28162623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indent="-228600"/>
            <a:r>
              <a:rPr lang="ru-RU" dirty="0">
                <a:latin typeface="Arial" charset="0"/>
              </a:rPr>
              <a:t>Чтобы добавить новый документ </a:t>
            </a:r>
            <a:r>
              <a:rPr lang="ru-RU" b="1" dirty="0">
                <a:latin typeface="Arial" charset="0"/>
              </a:rPr>
              <a:t>Рабочие документы</a:t>
            </a:r>
            <a:r>
              <a:rPr lang="ru-RU" dirty="0">
                <a:latin typeface="Arial" charset="0"/>
              </a:rPr>
              <a:t> нужно нажать кнопку </a:t>
            </a:r>
            <a:r>
              <a:rPr lang="ru-RU" b="1" dirty="0">
                <a:latin typeface="Arial" charset="0"/>
              </a:rPr>
              <a:t>Создать. </a:t>
            </a:r>
            <a:r>
              <a:rPr lang="ru-RU" dirty="0">
                <a:latin typeface="Arial" charset="0"/>
              </a:rPr>
              <a:t>После этого мы должны заполнить следующие поля:</a:t>
            </a:r>
            <a:endParaRPr lang="ru-RU" b="1" dirty="0">
              <a:latin typeface="Arial" charset="0"/>
            </a:endParaRPr>
          </a:p>
          <a:p>
            <a:pPr marL="228600" indent="-228600"/>
            <a:endParaRPr lang="ru-RU" dirty="0"/>
          </a:p>
          <a:p>
            <a:pPr marL="228600" indent="-228600"/>
            <a:r>
              <a:rPr lang="ru-RU" b="1" dirty="0"/>
              <a:t>Наименование</a:t>
            </a:r>
            <a:r>
              <a:rPr lang="ru-RU" dirty="0"/>
              <a:t> документа</a:t>
            </a:r>
            <a:r>
              <a:rPr lang="ru-RU" b="1" dirty="0"/>
              <a:t> </a:t>
            </a:r>
            <a:r>
              <a:rPr lang="ru-RU" dirty="0"/>
              <a:t>(обязательное поле) – наименование рабочего документа;</a:t>
            </a:r>
            <a:endParaRPr lang="ru-RU" b="1" dirty="0"/>
          </a:p>
          <a:p>
            <a:pPr marL="228600" indent="-228600"/>
            <a:r>
              <a:rPr lang="ru-RU" b="1" dirty="0"/>
              <a:t>Комментарий</a:t>
            </a:r>
            <a:r>
              <a:rPr lang="ru-RU" dirty="0"/>
              <a:t> – комментарий к рабочему документу. В этом поле мы указываем дополнительную информацию. Она может относиться к особенностям заполнения, предоставления документа. Здесь может быть указано, какие именно лица предоставляют этот документ. Информация, которая должна обязательно присутствовать в этом документе, и так далее. Комментарий добавляется с использованием встроенного текстового редактора. Чтобы перейти к редактору, нужно нажать на поле </a:t>
            </a:r>
            <a:r>
              <a:rPr lang="ru-RU" b="1" dirty="0"/>
              <a:t>Комментарий</a:t>
            </a:r>
            <a:r>
              <a:rPr lang="ru-RU" dirty="0"/>
              <a:t>.</a:t>
            </a:r>
            <a:endParaRPr lang="ru-RU" dirty="0">
              <a:latin typeface="Arial" charset="0"/>
            </a:endParaRPr>
          </a:p>
          <a:p>
            <a:pPr marL="228600" indent="-228600"/>
            <a:endParaRPr lang="ru-RU" dirty="0">
              <a:latin typeface="Arial" charset="0"/>
            </a:endParaRPr>
          </a:p>
          <a:p>
            <a:pPr marL="228600" indent="-228600"/>
            <a:r>
              <a:rPr lang="ru-RU" dirty="0">
                <a:latin typeface="Arial" charset="0"/>
              </a:rPr>
              <a:t>Поля </a:t>
            </a:r>
            <a:r>
              <a:rPr lang="ru-RU" b="1" dirty="0">
                <a:latin typeface="Arial" charset="0"/>
              </a:rPr>
              <a:t>Пример</a:t>
            </a:r>
            <a:r>
              <a:rPr lang="ru-RU" dirty="0">
                <a:latin typeface="Arial" charset="0"/>
              </a:rPr>
              <a:t> и </a:t>
            </a:r>
            <a:r>
              <a:rPr lang="ru-RU" b="1" dirty="0">
                <a:latin typeface="Arial" charset="0"/>
              </a:rPr>
              <a:t>Шаблон</a:t>
            </a:r>
            <a:r>
              <a:rPr lang="ru-RU" dirty="0">
                <a:latin typeface="Arial" charset="0"/>
              </a:rPr>
              <a:t> документа служат для прикрепления соответствующего файла. Как правило эти формы представлены в приложениях к тексту регламента. Если в приложении представлен чистый бланк документа, то мы заносим его в поле </a:t>
            </a:r>
            <a:r>
              <a:rPr lang="ru-RU" b="1" dirty="0">
                <a:latin typeface="Arial" charset="0"/>
              </a:rPr>
              <a:t>Шаблон</a:t>
            </a:r>
            <a:r>
              <a:rPr lang="ru-RU" dirty="0">
                <a:latin typeface="Arial" charset="0"/>
              </a:rPr>
              <a:t>. Если же имеется образец заполнения его, то в поле </a:t>
            </a:r>
            <a:r>
              <a:rPr lang="ru-RU" b="1" dirty="0">
                <a:latin typeface="Arial" charset="0"/>
              </a:rPr>
              <a:t>Пример</a:t>
            </a:r>
            <a:r>
              <a:rPr lang="ru-RU" dirty="0">
                <a:latin typeface="Arial" charset="0"/>
              </a:rPr>
              <a:t>. Для добавления файла используйте кнопку </a:t>
            </a:r>
            <a:r>
              <a:rPr lang="ru-RU" b="1" dirty="0">
                <a:latin typeface="Arial" charset="0"/>
              </a:rPr>
              <a:t>Выбрать</a:t>
            </a:r>
            <a:r>
              <a:rPr lang="ru-RU" dirty="0">
                <a:latin typeface="Arial" charset="0"/>
              </a:rPr>
              <a:t> рядом с полем, появится окно Проводника (как при прикреплении файла с текстом НПА). Выбираем необходимый файл с помощью мыши и нажимаем кнопку </a:t>
            </a:r>
            <a:r>
              <a:rPr lang="ru-RU" b="1" dirty="0" err="1">
                <a:latin typeface="Arial" charset="0"/>
              </a:rPr>
              <a:t>Open</a:t>
            </a:r>
            <a:r>
              <a:rPr lang="ru-RU" b="1" dirty="0">
                <a:latin typeface="Arial" charset="0"/>
              </a:rPr>
              <a:t> (Открыть)</a:t>
            </a:r>
            <a:r>
              <a:rPr lang="ru-RU" dirty="0">
                <a:latin typeface="Arial" charset="0"/>
              </a:rPr>
              <a:t>.</a:t>
            </a:r>
          </a:p>
          <a:p>
            <a:pPr marL="228600" indent="-228600"/>
            <a:endParaRPr lang="ru-RU" dirty="0">
              <a:latin typeface="Arial" charset="0"/>
            </a:endParaRPr>
          </a:p>
          <a:p>
            <a:pPr marL="228600" indent="-228600"/>
            <a:r>
              <a:rPr lang="ru-RU" b="1" dirty="0"/>
              <a:t>Адрес в сети Интернет</a:t>
            </a:r>
            <a:r>
              <a:rPr lang="ru-RU" dirty="0"/>
              <a:t> – может содержать ссылку на электронный образ рабочего документа; </a:t>
            </a:r>
          </a:p>
          <a:p>
            <a:pPr marL="228600" indent="-228600"/>
            <a:r>
              <a:rPr lang="ru-RU" b="1" dirty="0"/>
              <a:t>Наименование ссылки</a:t>
            </a:r>
            <a:r>
              <a:rPr lang="ru-RU" dirty="0"/>
              <a:t> – строка, которая будет отображаться в виде ссылки;</a:t>
            </a:r>
          </a:p>
          <a:p>
            <a:pPr marL="228600" indent="-228600"/>
            <a:r>
              <a:rPr lang="ru-RU" b="1" dirty="0">
                <a:latin typeface="Arial" charset="0"/>
              </a:rPr>
              <a:t>Тип документа </a:t>
            </a:r>
            <a:r>
              <a:rPr lang="ru-RU" dirty="0">
                <a:latin typeface="Arial" charset="0"/>
              </a:rPr>
              <a:t>– выбор типа документа из выпадающего списка, элементы которого задаются в справочнике «Типы рабочих документов». </a:t>
            </a:r>
          </a:p>
          <a:p>
            <a:pPr marL="228600" indent="-228600"/>
            <a:r>
              <a:rPr lang="ru-RU" b="1" dirty="0">
                <a:latin typeface="Arial" charset="0"/>
              </a:rPr>
              <a:t>Административный уровень</a:t>
            </a:r>
            <a:r>
              <a:rPr lang="ru-RU" dirty="0">
                <a:latin typeface="Arial" charset="0"/>
              </a:rPr>
              <a:t> – уровень документа (услуги), </a:t>
            </a:r>
            <a:r>
              <a:rPr lang="ru-RU" sz="1200" kern="1200" dirty="0">
                <a:solidFill>
                  <a:schemeClr val="tx1"/>
                </a:solidFill>
                <a:effectLst/>
                <a:latin typeface="+mn-lt"/>
                <a:ea typeface="+mn-ea"/>
                <a:cs typeface="+mn-cs"/>
              </a:rPr>
              <a:t>на котором создается данный документ.</a:t>
            </a:r>
          </a:p>
          <a:p>
            <a:pPr marL="228600" indent="-228600"/>
            <a:r>
              <a:rPr lang="ru-RU" b="1" dirty="0">
                <a:latin typeface="Arial" charset="0"/>
              </a:rPr>
              <a:t>Способы получения </a:t>
            </a:r>
            <a:r>
              <a:rPr lang="ru-RU" dirty="0"/>
              <a:t>(обязательное поле)</a:t>
            </a:r>
            <a:r>
              <a:rPr lang="ru-RU" dirty="0">
                <a:latin typeface="Arial" charset="0"/>
              </a:rPr>
              <a:t>– в данном поле нужно</a:t>
            </a:r>
            <a:r>
              <a:rPr lang="ru-RU" baseline="0" dirty="0">
                <a:latin typeface="Arial" charset="0"/>
              </a:rPr>
              <a:t> проставить галочки напротив требуемых значений. </a:t>
            </a:r>
            <a:r>
              <a:rPr lang="ru-RU" sz="1200" kern="1200" dirty="0">
                <a:solidFill>
                  <a:schemeClr val="tx1"/>
                </a:solidFill>
                <a:effectLst/>
                <a:latin typeface="+mn-lt"/>
                <a:ea typeface="+mn-ea"/>
                <a:cs typeface="+mn-cs"/>
              </a:rPr>
              <a:t>Если есть возможность получить данный документ в электронном виде, выберите значение «</a:t>
            </a:r>
            <a:r>
              <a:rPr lang="ru-RU" sz="1200" i="1" kern="1200" dirty="0">
                <a:solidFill>
                  <a:schemeClr val="tx1"/>
                </a:solidFill>
                <a:effectLst/>
                <a:latin typeface="+mn-lt"/>
                <a:ea typeface="+mn-ea"/>
                <a:cs typeface="+mn-cs"/>
              </a:rPr>
              <a:t>Электронный</a:t>
            </a:r>
            <a:r>
              <a:rPr lang="ru-RU" sz="1200" kern="1200" dirty="0">
                <a:solidFill>
                  <a:schemeClr val="tx1"/>
                </a:solidFill>
                <a:effectLst/>
                <a:latin typeface="+mn-lt"/>
                <a:ea typeface="+mn-ea"/>
                <a:cs typeface="+mn-cs"/>
              </a:rPr>
              <a:t>», если есть возможность получить документ в бумажном виде, выберите значение «</a:t>
            </a:r>
            <a:r>
              <a:rPr lang="ru-RU" sz="1200" i="1" kern="1200" dirty="0">
                <a:solidFill>
                  <a:schemeClr val="tx1"/>
                </a:solidFill>
                <a:effectLst/>
                <a:latin typeface="+mn-lt"/>
                <a:ea typeface="+mn-ea"/>
                <a:cs typeface="+mn-cs"/>
              </a:rPr>
              <a:t>Бумажный</a:t>
            </a:r>
            <a:r>
              <a:rPr lang="ru-RU" sz="1200" kern="1200" dirty="0">
                <a:solidFill>
                  <a:schemeClr val="tx1"/>
                </a:solidFill>
                <a:effectLst/>
                <a:latin typeface="+mn-lt"/>
                <a:ea typeface="+mn-ea"/>
                <a:cs typeface="+mn-cs"/>
              </a:rPr>
              <a:t>».</a:t>
            </a:r>
          </a:p>
          <a:p>
            <a:pPr marL="228600" indent="-228600"/>
            <a:r>
              <a:rPr lang="ru-RU" b="1" dirty="0"/>
              <a:t>Услуга, в рамках которой может быть получен документ</a:t>
            </a:r>
            <a:r>
              <a:rPr lang="ru-RU" dirty="0"/>
              <a:t> – в данном поле </a:t>
            </a:r>
            <a:r>
              <a:rPr lang="ru-RU" sz="1200" kern="1200" dirty="0">
                <a:solidFill>
                  <a:schemeClr val="tx1"/>
                </a:solidFill>
                <a:effectLst/>
                <a:latin typeface="+mn-lt"/>
                <a:ea typeface="+mn-ea"/>
                <a:cs typeface="+mn-cs"/>
              </a:rPr>
              <a:t>указывается услуга, результатом оказания которой является данный документ. Заполняется с</a:t>
            </a:r>
            <a:r>
              <a:rPr lang="ru-RU" sz="1200" kern="1200" baseline="0" dirty="0">
                <a:solidFill>
                  <a:schemeClr val="tx1"/>
                </a:solidFill>
                <a:effectLst/>
                <a:latin typeface="+mn-lt"/>
                <a:ea typeface="+mn-ea"/>
                <a:cs typeface="+mn-cs"/>
              </a:rPr>
              <a:t> помощью кнопки </a:t>
            </a:r>
            <a:r>
              <a:rPr lang="ru-RU" sz="1200" b="1" kern="1200" baseline="0" dirty="0">
                <a:solidFill>
                  <a:schemeClr val="tx1"/>
                </a:solidFill>
                <a:effectLst/>
                <a:latin typeface="+mn-lt"/>
                <a:ea typeface="+mn-ea"/>
                <a:cs typeface="+mn-cs"/>
              </a:rPr>
              <a:t>Выбрать</a:t>
            </a:r>
            <a:r>
              <a:rPr lang="ru-RU" sz="1200" kern="1200" baseline="0" dirty="0">
                <a:solidFill>
                  <a:schemeClr val="tx1"/>
                </a:solidFill>
                <a:effectLst/>
                <a:latin typeface="+mn-lt"/>
                <a:ea typeface="+mn-ea"/>
                <a:cs typeface="+mn-cs"/>
              </a:rPr>
              <a:t>. В открывшемся окне нужно выбрать требуемую услугу. Или указать </a:t>
            </a:r>
            <a:r>
              <a:rPr lang="ru-RU" sz="1200" b="1" kern="1200" baseline="0" dirty="0">
                <a:solidFill>
                  <a:schemeClr val="tx1"/>
                </a:solidFill>
                <a:effectLst/>
                <a:latin typeface="+mn-lt"/>
                <a:ea typeface="+mn-ea"/>
                <a:cs typeface="+mn-cs"/>
              </a:rPr>
              <a:t>Другой </a:t>
            </a:r>
            <a:r>
              <a:rPr lang="ru-RU" sz="1200" b="0" kern="1200" baseline="0" dirty="0">
                <a:solidFill>
                  <a:schemeClr val="tx1"/>
                </a:solidFill>
                <a:effectLst/>
                <a:latin typeface="+mn-lt"/>
                <a:ea typeface="+mn-ea"/>
                <a:cs typeface="+mn-cs"/>
              </a:rPr>
              <a:t> способ получения документа, вставив описание этого действия ниже в поле редактора.</a:t>
            </a:r>
            <a:endParaRPr lang="ru-RU" sz="1200" kern="1200" baseline="0" dirty="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1" kern="1200" dirty="0">
                <a:solidFill>
                  <a:schemeClr val="tx1"/>
                </a:solidFill>
                <a:effectLst/>
                <a:latin typeface="+mn-lt"/>
                <a:ea typeface="+mn-ea"/>
                <a:cs typeface="+mn-cs"/>
              </a:rPr>
              <a:t>Орган власти,</a:t>
            </a:r>
            <a:r>
              <a:rPr lang="ru-RU" sz="1200" b="1" kern="1200" baseline="0" dirty="0">
                <a:solidFill>
                  <a:schemeClr val="tx1"/>
                </a:solidFill>
                <a:effectLst/>
                <a:latin typeface="+mn-lt"/>
                <a:ea typeface="+mn-ea"/>
                <a:cs typeface="+mn-cs"/>
              </a:rPr>
              <a:t> в ведении которого находится документ</a:t>
            </a:r>
            <a:r>
              <a:rPr lang="ru-RU" sz="1200" b="1"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 в данном поле указывается орган власти, в распоряжении которого находится данный документ (в случае если получение документа не требует участия заявителя). Заполняется с помощью кнопки </a:t>
            </a:r>
            <a:r>
              <a:rPr lang="ru-RU" sz="1200" b="1" kern="1200" dirty="0">
                <a:solidFill>
                  <a:schemeClr val="tx1"/>
                </a:solidFill>
                <a:effectLst/>
                <a:latin typeface="+mn-lt"/>
                <a:ea typeface="+mn-ea"/>
                <a:cs typeface="+mn-cs"/>
              </a:rPr>
              <a:t>Выбрать</a:t>
            </a:r>
            <a:r>
              <a:rPr lang="ru-RU" sz="1200" kern="1200" dirty="0">
                <a:solidFill>
                  <a:schemeClr val="tx1"/>
                </a:solidFill>
                <a:effectLst/>
                <a:latin typeface="+mn-lt"/>
                <a:ea typeface="+mn-ea"/>
                <a:cs typeface="+mn-cs"/>
              </a:rPr>
              <a:t>.</a:t>
            </a:r>
            <a:r>
              <a:rPr lang="ru-RU" sz="1200" kern="1200" baseline="0" dirty="0">
                <a:solidFill>
                  <a:schemeClr val="tx1"/>
                </a:solidFill>
                <a:effectLst/>
                <a:latin typeface="+mn-lt"/>
                <a:ea typeface="+mn-ea"/>
                <a:cs typeface="+mn-cs"/>
              </a:rPr>
              <a:t> В открывшемся окне следует выбрать требуемую организацию. Или указать </a:t>
            </a:r>
            <a:r>
              <a:rPr lang="ru-RU" sz="1200" b="1" kern="1200" baseline="0" dirty="0">
                <a:solidFill>
                  <a:schemeClr val="tx1"/>
                </a:solidFill>
                <a:effectLst/>
                <a:latin typeface="+mn-lt"/>
                <a:ea typeface="+mn-ea"/>
                <a:cs typeface="+mn-cs"/>
              </a:rPr>
              <a:t>Другую </a:t>
            </a:r>
            <a:r>
              <a:rPr lang="ru-RU" sz="1200" b="0" kern="1200" baseline="0" dirty="0">
                <a:solidFill>
                  <a:schemeClr val="tx1"/>
                </a:solidFill>
                <a:effectLst/>
                <a:latin typeface="+mn-lt"/>
                <a:ea typeface="+mn-ea"/>
                <a:cs typeface="+mn-cs"/>
              </a:rPr>
              <a:t> организацию, ее вставив ниже в поле редактора.</a:t>
            </a:r>
            <a:endParaRPr lang="ru-RU" sz="1200" kern="1200" baseline="0" dirty="0">
              <a:solidFill>
                <a:schemeClr val="tx1"/>
              </a:solidFill>
              <a:effectLst/>
              <a:latin typeface="+mn-lt"/>
              <a:ea typeface="+mn-ea"/>
              <a:cs typeface="+mn-cs"/>
            </a:endParaRPr>
          </a:p>
          <a:p>
            <a:pPr marL="228600" indent="-228600"/>
            <a:endParaRPr lang="ru-RU" dirty="0"/>
          </a:p>
          <a:p>
            <a:pPr marL="228600" indent="-228600"/>
            <a:endParaRPr lang="ru-RU" b="1" dirty="0">
              <a:latin typeface="Arial" charset="0"/>
            </a:endParaRPr>
          </a:p>
          <a:p>
            <a:pPr marL="228600" indent="-228600"/>
            <a:r>
              <a:rPr lang="ru-RU" dirty="0"/>
              <a:t>Рассмотрим варианты заполнения информации о рабочих документах.</a:t>
            </a:r>
          </a:p>
          <a:p>
            <a:pPr marL="228600" indent="-228600"/>
            <a:endParaRPr lang="ru-RU" dirty="0"/>
          </a:p>
        </p:txBody>
      </p:sp>
    </p:spTree>
    <p:extLst>
      <p:ext uri="{BB962C8B-B14F-4D97-AF65-F5344CB8AC3E}">
        <p14:creationId xmlns:p14="http://schemas.microsoft.com/office/powerpoint/2010/main" val="5239658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a:latin typeface="Arial" charset="0"/>
              </a:rPr>
              <a:t>Так же, как и для НПА, для рабочих документов в тексте административного регламента может быть указана далеко не вся информация по полям.</a:t>
            </a:r>
          </a:p>
          <a:p>
            <a:pPr>
              <a:lnSpc>
                <a:spcPct val="90000"/>
              </a:lnSpc>
            </a:pPr>
            <a:r>
              <a:rPr lang="ru-RU" sz="1000" dirty="0">
                <a:latin typeface="Arial" charset="0"/>
              </a:rPr>
              <a:t>Поле Тип документа мы должны заполнять всегда. Если в тексте административного регламента иное не указано, необходимо указать тип </a:t>
            </a:r>
            <a:r>
              <a:rPr lang="ru-RU" sz="1000" b="1" dirty="0">
                <a:latin typeface="Arial" charset="0"/>
              </a:rPr>
              <a:t>Оригинал</a:t>
            </a:r>
            <a:r>
              <a:rPr lang="ru-RU" sz="1000" dirty="0">
                <a:latin typeface="Arial" charset="0"/>
              </a:rPr>
              <a:t>. </a:t>
            </a:r>
          </a:p>
          <a:p>
            <a:pPr>
              <a:lnSpc>
                <a:spcPct val="90000"/>
              </a:lnSpc>
            </a:pPr>
            <a:endParaRPr lang="ru-RU" sz="1000" dirty="0">
              <a:latin typeface="Arial" charset="0"/>
            </a:endParaRPr>
          </a:p>
          <a:p>
            <a:pPr>
              <a:lnSpc>
                <a:spcPct val="90000"/>
              </a:lnSpc>
            </a:pPr>
            <a:r>
              <a:rPr lang="ru-RU" sz="1000" dirty="0">
                <a:latin typeface="Arial" charset="0"/>
              </a:rPr>
              <a:t>Наиболее распространенными вариантами заполнения информации по рабочим документам являются следующие:</a:t>
            </a:r>
          </a:p>
          <a:p>
            <a:pPr>
              <a:lnSpc>
                <a:spcPct val="90000"/>
              </a:lnSpc>
            </a:pPr>
            <a:endParaRPr lang="ru-RU" sz="1000" dirty="0">
              <a:latin typeface="Arial" charset="0"/>
            </a:endParaRPr>
          </a:p>
          <a:p>
            <a:pPr>
              <a:lnSpc>
                <a:spcPct val="90000"/>
              </a:lnSpc>
            </a:pPr>
            <a:r>
              <a:rPr lang="ru-RU" sz="1000" dirty="0">
                <a:latin typeface="Arial" charset="0"/>
              </a:rPr>
              <a:t>1) Наименование, Шаблон документа + Тип – для ключевых документов, использующихся в процедурах услуги. Шаблоны таких документов, как правило, содержатся в приложениях к тексту регламента.</a:t>
            </a:r>
          </a:p>
          <a:p>
            <a:pPr>
              <a:lnSpc>
                <a:spcPct val="90000"/>
              </a:lnSpc>
            </a:pPr>
            <a:r>
              <a:rPr lang="ru-RU" sz="1000" dirty="0">
                <a:latin typeface="Arial" charset="0"/>
              </a:rPr>
              <a:t>2) Наименование, Комментарий +Тип. Таким образом обычно заполняется информация о входящих документах, предоставляемых заявителями – документы, удостоверяющие право получения услуги, копии документов, выданных различными организациями и ОГВ.</a:t>
            </a:r>
          </a:p>
          <a:p>
            <a:pPr>
              <a:lnSpc>
                <a:spcPct val="90000"/>
              </a:lnSpc>
            </a:pPr>
            <a:r>
              <a:rPr lang="ru-RU" sz="1000" dirty="0">
                <a:latin typeface="Arial" charset="0"/>
              </a:rPr>
              <a:t>3) Наименование, Комментарий, Пример документа, Шаблон документа, Тип – как правило, документы на входе, которые заполняются получателями лично – заявления и т.п.</a:t>
            </a:r>
          </a:p>
          <a:p>
            <a:pPr>
              <a:lnSpc>
                <a:spcPct val="90000"/>
              </a:lnSpc>
            </a:pPr>
            <a:endParaRPr lang="ru-RU" sz="1000" dirty="0">
              <a:latin typeface="Arial" charset="0"/>
            </a:endParaRPr>
          </a:p>
          <a:p>
            <a:pPr>
              <a:lnSpc>
                <a:spcPct val="90000"/>
              </a:lnSpc>
            </a:pPr>
            <a:r>
              <a:rPr lang="ru-RU" sz="1000" dirty="0">
                <a:latin typeface="Arial" charset="0"/>
              </a:rPr>
              <a:t>Возможны и другие варианты заполнения информации о рабочем документе.</a:t>
            </a:r>
          </a:p>
          <a:p>
            <a:pPr>
              <a:lnSpc>
                <a:spcPct val="90000"/>
              </a:lnSpc>
            </a:pPr>
            <a:endParaRPr lang="ru-RU" sz="1000" dirty="0">
              <a:latin typeface="Arial" charset="0"/>
            </a:endParaRPr>
          </a:p>
        </p:txBody>
      </p:sp>
    </p:spTree>
    <p:extLst>
      <p:ext uri="{BB962C8B-B14F-4D97-AF65-F5344CB8AC3E}">
        <p14:creationId xmlns:p14="http://schemas.microsoft.com/office/powerpoint/2010/main" val="15945453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latin typeface="Arial" charset="0"/>
              </a:rPr>
              <a:t>Следующая закладка окна ГУ, которую мы должны рассмотреть называется «Критерии принятия решений». </a:t>
            </a:r>
          </a:p>
          <a:p>
            <a:pPr marL="228600" indent="-228600"/>
            <a:endParaRPr lang="ru-RU" sz="1000" dirty="0">
              <a:latin typeface="Arial" charset="0"/>
            </a:endParaRPr>
          </a:p>
          <a:p>
            <a:pPr marL="228600" indent="-228600"/>
            <a:r>
              <a:rPr lang="ru-RU" sz="1000" dirty="0">
                <a:latin typeface="Arial" charset="0"/>
              </a:rPr>
              <a:t>Для услуги может быть указано несколько критериев. Для этого нажимаем на кнопку </a:t>
            </a:r>
            <a:r>
              <a:rPr lang="ru-RU" sz="1000" b="1" dirty="0">
                <a:latin typeface="Arial" charset="0"/>
              </a:rPr>
              <a:t>Добавить еще</a:t>
            </a:r>
            <a:r>
              <a:rPr lang="ru-RU" sz="1000" b="0" dirty="0">
                <a:latin typeface="Arial" charset="0"/>
              </a:rPr>
              <a:t>,</a:t>
            </a:r>
            <a:r>
              <a:rPr lang="ru-RU" sz="1000" b="0" baseline="0" dirty="0">
                <a:latin typeface="Arial" charset="0"/>
              </a:rPr>
              <a:t> указываем </a:t>
            </a:r>
            <a:r>
              <a:rPr lang="ru-RU" sz="1000" b="1" baseline="0" dirty="0">
                <a:latin typeface="Arial" charset="0"/>
              </a:rPr>
              <a:t>Наименование</a:t>
            </a:r>
            <a:r>
              <a:rPr lang="ru-RU" sz="1000" b="0" baseline="0" dirty="0">
                <a:latin typeface="Arial" charset="0"/>
              </a:rPr>
              <a:t> критерия и нажимаем кнопку </a:t>
            </a:r>
            <a:r>
              <a:rPr lang="ru-RU" sz="1000" b="1" baseline="0" dirty="0">
                <a:latin typeface="Arial" charset="0"/>
              </a:rPr>
              <a:t>Добавить.</a:t>
            </a:r>
          </a:p>
          <a:p>
            <a:pPr marL="228600" indent="-228600"/>
            <a:r>
              <a:rPr lang="ru-RU" sz="1000" b="0" baseline="0" dirty="0">
                <a:latin typeface="Arial" charset="0"/>
              </a:rPr>
              <a:t>При этом откроется блок с полем </a:t>
            </a:r>
            <a:r>
              <a:rPr lang="ru-RU" sz="1000" b="1" baseline="0" dirty="0">
                <a:latin typeface="Arial" charset="0"/>
              </a:rPr>
              <a:t>Описание</a:t>
            </a:r>
            <a:r>
              <a:rPr lang="ru-RU" sz="1000" b="0" baseline="0" dirty="0">
                <a:latin typeface="Arial" charset="0"/>
              </a:rPr>
              <a:t> для данного критерия. Описание вносится в окно редактора.</a:t>
            </a:r>
            <a:endParaRPr lang="ru-RU" sz="1000" b="0" dirty="0">
              <a:latin typeface="Arial" charset="0"/>
            </a:endParaRPr>
          </a:p>
          <a:p>
            <a:pPr marL="228600" indent="-228600"/>
            <a:endParaRPr lang="ru-RU" sz="1000" dirty="0"/>
          </a:p>
          <a:p>
            <a:pPr marL="228600" indent="-228600"/>
            <a:endParaRPr lang="ru-RU" sz="1000" dirty="0">
              <a:latin typeface="Arial" charset="0"/>
            </a:endParaRPr>
          </a:p>
        </p:txBody>
      </p:sp>
    </p:spTree>
    <p:extLst>
      <p:ext uri="{BB962C8B-B14F-4D97-AF65-F5344CB8AC3E}">
        <p14:creationId xmlns:p14="http://schemas.microsoft.com/office/powerpoint/2010/main" val="18776439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ru-RU" dirty="0">
                <a:latin typeface="Arial" charset="0"/>
              </a:rPr>
              <a:t>Следующая закладка окна ГУ, которую мы должны рассмотреть, называется «Административные процедуры».</a:t>
            </a:r>
          </a:p>
          <a:p>
            <a:r>
              <a:rPr lang="ru-RU" sz="1200" kern="1200" dirty="0">
                <a:solidFill>
                  <a:schemeClr val="tx1"/>
                </a:solidFill>
                <a:effectLst/>
                <a:latin typeface="+mn-lt"/>
                <a:ea typeface="+mn-ea"/>
                <a:cs typeface="+mn-cs"/>
              </a:rPr>
              <a:t>На данной закладке вносится информация об административных процедурах, входящих в процедуры взаимодействия</a:t>
            </a:r>
            <a:r>
              <a:rPr lang="ru-RU" sz="1200" kern="1200" baseline="0" dirty="0">
                <a:solidFill>
                  <a:schemeClr val="tx1"/>
                </a:solidFill>
                <a:effectLst/>
                <a:latin typeface="+mn-lt"/>
                <a:ea typeface="+mn-ea"/>
                <a:cs typeface="+mn-cs"/>
              </a:rPr>
              <a:t> с заявителем при</a:t>
            </a:r>
            <a:r>
              <a:rPr lang="ru-RU" sz="1200" kern="1200" dirty="0">
                <a:solidFill>
                  <a:schemeClr val="tx1"/>
                </a:solidFill>
                <a:effectLst/>
                <a:latin typeface="+mn-lt"/>
                <a:ea typeface="+mn-ea"/>
                <a:cs typeface="+mn-cs"/>
              </a:rPr>
              <a:t> предоставлении услуги.</a:t>
            </a:r>
          </a:p>
          <a:p>
            <a:endParaRPr lang="ru-RU" dirty="0">
              <a:latin typeface="Arial" charset="0"/>
            </a:endParaRPr>
          </a:p>
          <a:p>
            <a:r>
              <a:rPr lang="ru-RU" dirty="0">
                <a:latin typeface="Arial" charset="0"/>
              </a:rPr>
              <a:t>Вся</a:t>
            </a:r>
            <a:r>
              <a:rPr lang="ru-RU" baseline="0" dirty="0">
                <a:latin typeface="Arial" charset="0"/>
              </a:rPr>
              <a:t> информация по процедуре объединена в блоки, оформленные в виде вкладок:</a:t>
            </a:r>
          </a:p>
          <a:p>
            <a:pPr marL="171450" indent="-171450">
              <a:buFont typeface="Arial" panose="020B0604020202020204" pitchFamily="34" charset="0"/>
              <a:buChar char="•"/>
            </a:pPr>
            <a:r>
              <a:rPr lang="ru-RU" b="1" baseline="0" dirty="0">
                <a:latin typeface="Arial" charset="0"/>
              </a:rPr>
              <a:t>Сведения об административной процедуре;</a:t>
            </a:r>
          </a:p>
          <a:p>
            <a:pPr marL="171450" indent="-171450">
              <a:buFont typeface="Arial" panose="020B0604020202020204" pitchFamily="34" charset="0"/>
              <a:buChar char="•"/>
            </a:pPr>
            <a:r>
              <a:rPr lang="ru-RU" b="1" baseline="0" dirty="0">
                <a:latin typeface="Arial" charset="0"/>
              </a:rPr>
              <a:t>Критерии принятия решения для административной процедуры;</a:t>
            </a:r>
          </a:p>
          <a:p>
            <a:pPr marL="171450" indent="-171450">
              <a:buFont typeface="Arial" panose="020B0604020202020204" pitchFamily="34" charset="0"/>
              <a:buChar char="•"/>
            </a:pPr>
            <a:r>
              <a:rPr lang="ru-RU" b="1" baseline="0" dirty="0">
                <a:latin typeface="Arial" charset="0"/>
              </a:rPr>
              <a:t>Административные действия.</a:t>
            </a:r>
          </a:p>
          <a:p>
            <a:pPr marL="0" indent="0">
              <a:buFont typeface="Arial" panose="020B0604020202020204" pitchFamily="34" charset="0"/>
              <a:buNone/>
            </a:pPr>
            <a:endParaRPr lang="ru-RU" baseline="0" dirty="0">
              <a:latin typeface="Arial" charset="0"/>
            </a:endParaRPr>
          </a:p>
          <a:p>
            <a:pPr marL="0" indent="0">
              <a:buFont typeface="Arial" panose="020B0604020202020204" pitchFamily="34" charset="0"/>
              <a:buNone/>
            </a:pPr>
            <a:endParaRPr lang="ru-RU" dirty="0">
              <a:latin typeface="Arial" charset="0"/>
            </a:endParaRPr>
          </a:p>
          <a:p>
            <a:pPr marL="228600" indent="-228600"/>
            <a:r>
              <a:rPr lang="ru-RU" sz="1200" dirty="0">
                <a:latin typeface="Arial" charset="0"/>
              </a:rPr>
              <a:t>Для услуги может быть указано несколько административных процедур. Для этого нажимаем на кнопку </a:t>
            </a:r>
            <a:r>
              <a:rPr lang="ru-RU" sz="1200" b="1" dirty="0">
                <a:latin typeface="Arial" charset="0"/>
              </a:rPr>
              <a:t>Добавить еще</a:t>
            </a:r>
            <a:r>
              <a:rPr lang="ru-RU" sz="1200" b="0" dirty="0">
                <a:latin typeface="Arial" charset="0"/>
              </a:rPr>
              <a:t>,</a:t>
            </a:r>
            <a:r>
              <a:rPr lang="ru-RU" sz="1200" b="0" baseline="0" dirty="0">
                <a:latin typeface="Arial" charset="0"/>
              </a:rPr>
              <a:t> указываем </a:t>
            </a:r>
            <a:r>
              <a:rPr lang="ru-RU" sz="1200" b="1" baseline="0" dirty="0">
                <a:latin typeface="Arial" charset="0"/>
              </a:rPr>
              <a:t>Наименование</a:t>
            </a:r>
            <a:r>
              <a:rPr lang="ru-RU" sz="1200" b="0" baseline="0" dirty="0">
                <a:latin typeface="Arial" charset="0"/>
              </a:rPr>
              <a:t> процедуры и нажимаем кнопку </a:t>
            </a:r>
            <a:r>
              <a:rPr lang="ru-RU" sz="1200" b="1" baseline="0" dirty="0">
                <a:latin typeface="Arial" charset="0"/>
              </a:rPr>
              <a:t>Добавить.</a:t>
            </a:r>
          </a:p>
          <a:p>
            <a:pPr marL="228600" indent="-228600"/>
            <a:r>
              <a:rPr lang="ru-RU" sz="1200" b="0" baseline="0" dirty="0">
                <a:latin typeface="Arial" charset="0"/>
              </a:rPr>
              <a:t>При этом откроются вкладки. Кликнем на название вкладки </a:t>
            </a:r>
            <a:r>
              <a:rPr lang="ru-RU" b="1" baseline="0" dirty="0">
                <a:latin typeface="Arial" charset="0"/>
              </a:rPr>
              <a:t>Сведения об административной процедуре.</a:t>
            </a:r>
          </a:p>
          <a:p>
            <a:pPr marL="228600" indent="-228600"/>
            <a:endParaRPr lang="ru-RU" sz="1200" b="1" baseline="0" dirty="0">
              <a:latin typeface="Arial" charset="0"/>
            </a:endParaRPr>
          </a:p>
          <a:p>
            <a:pPr marL="228600" indent="-228600"/>
            <a:r>
              <a:rPr lang="ru-RU" sz="1200" b="0" dirty="0">
                <a:latin typeface="Arial" charset="0"/>
              </a:rPr>
              <a:t>Необходимо верно указать, используется ли данная процедура для</a:t>
            </a:r>
            <a:r>
              <a:rPr lang="ru-RU" sz="1200" b="0" baseline="0" dirty="0">
                <a:latin typeface="Arial" charset="0"/>
              </a:rPr>
              <a:t> межведомственного взаимодействия.</a:t>
            </a:r>
          </a:p>
          <a:p>
            <a:pPr marL="228600" indent="-228600"/>
            <a:r>
              <a:rPr lang="ru-RU" sz="1200" b="0" baseline="0" dirty="0">
                <a:latin typeface="Arial" charset="0"/>
              </a:rPr>
              <a:t>Мы должны заполнить следующие поля:</a:t>
            </a:r>
          </a:p>
          <a:p>
            <a:pPr marL="228600" indent="-228600">
              <a:buFont typeface="+mj-lt"/>
              <a:buAutoNum type="arabicParenR"/>
            </a:pPr>
            <a:r>
              <a:rPr lang="ru-RU" sz="1200" b="1" baseline="0" dirty="0">
                <a:latin typeface="Arial" charset="0"/>
              </a:rPr>
              <a:t>Основания для начала</a:t>
            </a:r>
            <a:r>
              <a:rPr lang="ru-RU" sz="1200" b="0" baseline="0" dirty="0">
                <a:latin typeface="Arial" charset="0"/>
              </a:rPr>
              <a:t> административной процедуры – (обязательное);</a:t>
            </a:r>
          </a:p>
          <a:p>
            <a:pPr marL="228600" indent="-228600">
              <a:buFont typeface="+mj-lt"/>
              <a:buAutoNum type="arabicParenR"/>
            </a:pPr>
            <a:r>
              <a:rPr lang="ru-RU" sz="1200" b="1" baseline="0" dirty="0">
                <a:latin typeface="Arial" charset="0"/>
              </a:rPr>
              <a:t>Результат</a:t>
            </a:r>
            <a:r>
              <a:rPr lang="ru-RU" sz="1200" b="0" baseline="0" dirty="0">
                <a:latin typeface="Arial" charset="0"/>
              </a:rPr>
              <a:t>, ожидаемый от завершения административной процедуры – (обязательное);</a:t>
            </a:r>
          </a:p>
          <a:p>
            <a:pPr marL="228600" indent="-228600">
              <a:buFont typeface="+mj-lt"/>
              <a:buAutoNum type="arabicParenR"/>
            </a:pPr>
            <a:r>
              <a:rPr lang="ru-RU" sz="1200" b="1" baseline="0" dirty="0">
                <a:latin typeface="Arial" charset="0"/>
              </a:rPr>
              <a:t>Порядок передачи результата оказания </a:t>
            </a:r>
            <a:r>
              <a:rPr lang="ru-RU" sz="1200" b="0" baseline="0" dirty="0">
                <a:latin typeface="Arial" charset="0"/>
              </a:rPr>
              <a:t>– (обязательное);</a:t>
            </a:r>
          </a:p>
          <a:p>
            <a:pPr marL="228600" indent="-228600">
              <a:buFont typeface="+mj-lt"/>
              <a:buAutoNum type="arabicParenR"/>
            </a:pPr>
            <a:r>
              <a:rPr lang="ru-RU" sz="1200" b="1" baseline="0" dirty="0">
                <a:latin typeface="Arial" charset="0"/>
              </a:rPr>
              <a:t>Комментарий.</a:t>
            </a:r>
          </a:p>
          <a:p>
            <a:pPr marL="228600" indent="-228600">
              <a:buFont typeface="+mj-lt"/>
              <a:buAutoNum type="arabicParenR"/>
            </a:pPr>
            <a:endParaRPr lang="ru-RU" sz="1200" b="1" baseline="0" dirty="0">
              <a:latin typeface="Arial" charset="0"/>
            </a:endParaRPr>
          </a:p>
          <a:p>
            <a:pPr marL="0" indent="0">
              <a:buFont typeface="+mj-lt"/>
              <a:buNone/>
            </a:pPr>
            <a:r>
              <a:rPr lang="ru-RU" sz="1200" b="0" baseline="0" dirty="0">
                <a:latin typeface="Arial" charset="0"/>
              </a:rPr>
              <a:t>Все поля вкладки являются частью текста административного регламента услуги и заполняются в окне редактора текста.</a:t>
            </a:r>
            <a:endParaRPr lang="ru-RU" sz="1200" b="0" dirty="0">
              <a:latin typeface="Arial" charset="0"/>
            </a:endParaRPr>
          </a:p>
          <a:p>
            <a:pPr marL="0" indent="0">
              <a:buFont typeface="Arial" panose="020B0604020202020204" pitchFamily="34" charset="0"/>
              <a:buNone/>
            </a:pPr>
            <a:endParaRPr lang="ru-RU" dirty="0">
              <a:latin typeface="Arial" charset="0"/>
            </a:endParaRPr>
          </a:p>
          <a:p>
            <a:endParaRPr lang="ru-RU" dirty="0"/>
          </a:p>
          <a:p>
            <a:r>
              <a:rPr lang="ru-RU" b="0" dirty="0">
                <a:latin typeface="Arial" charset="0"/>
              </a:rPr>
              <a:t>Рассмотрим вкладку Критерии принятия решений для административной процедуры</a:t>
            </a:r>
          </a:p>
        </p:txBody>
      </p:sp>
    </p:spTree>
    <p:extLst>
      <p:ext uri="{BB962C8B-B14F-4D97-AF65-F5344CB8AC3E}">
        <p14:creationId xmlns:p14="http://schemas.microsoft.com/office/powerpoint/2010/main" val="3382197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dirty="0">
                <a:latin typeface="Arial" charset="0"/>
              </a:rPr>
              <a:t>Следующая вкладка административной процедуры, которую мы должны рассмотреть, называется «Критерии принятия решений </a:t>
            </a:r>
            <a:r>
              <a:rPr lang="ru-RU" b="0" dirty="0">
                <a:latin typeface="Arial" charset="0"/>
              </a:rPr>
              <a:t>для административной процедуры</a:t>
            </a:r>
            <a:r>
              <a:rPr lang="ru-RU" dirty="0">
                <a:latin typeface="Arial" charset="0"/>
              </a:rPr>
              <a:t>».</a:t>
            </a:r>
          </a:p>
          <a:p>
            <a:r>
              <a:rPr lang="ru-RU" sz="1200" kern="1200" dirty="0">
                <a:solidFill>
                  <a:schemeClr val="tx1"/>
                </a:solidFill>
                <a:effectLst/>
                <a:latin typeface="+mn-lt"/>
                <a:ea typeface="+mn-ea"/>
                <a:cs typeface="+mn-cs"/>
              </a:rPr>
              <a:t>На данной вкладке информация вносится путем добавления критериев из перечня с закладки «Критерии принятия решений» карточки услуги.</a:t>
            </a:r>
          </a:p>
          <a:p>
            <a:r>
              <a:rPr lang="ru-RU" sz="1200" kern="1200" dirty="0">
                <a:solidFill>
                  <a:schemeClr val="tx1"/>
                </a:solidFill>
                <a:effectLst/>
                <a:latin typeface="+mn-lt"/>
                <a:ea typeface="+mn-ea"/>
                <a:cs typeface="+mn-cs"/>
              </a:rPr>
              <a:t>Добавление на вкладку происходит с помощью кнопки </a:t>
            </a:r>
            <a:r>
              <a:rPr lang="ru-RU" sz="1200" b="1" kern="1200" dirty="0">
                <a:solidFill>
                  <a:schemeClr val="tx1"/>
                </a:solidFill>
                <a:effectLst/>
                <a:latin typeface="+mn-lt"/>
                <a:ea typeface="+mn-ea"/>
                <a:cs typeface="+mn-cs"/>
              </a:rPr>
              <a:t>Добавить</a:t>
            </a:r>
            <a:r>
              <a:rPr lang="ru-RU" sz="1200" b="0" kern="1200" dirty="0">
                <a:solidFill>
                  <a:schemeClr val="tx1"/>
                </a:solidFill>
                <a:effectLst/>
                <a:latin typeface="+mn-lt"/>
                <a:ea typeface="+mn-ea"/>
                <a:cs typeface="+mn-cs"/>
              </a:rPr>
              <a:t>.</a:t>
            </a:r>
          </a:p>
          <a:p>
            <a:r>
              <a:rPr lang="ru-RU" sz="1200" b="0" kern="1200" dirty="0">
                <a:solidFill>
                  <a:schemeClr val="tx1"/>
                </a:solidFill>
                <a:effectLst/>
                <a:latin typeface="+mn-lt"/>
                <a:ea typeface="+mn-ea"/>
                <a:cs typeface="+mn-cs"/>
              </a:rPr>
              <a:t>При нажатии на кнопку появляется окно выбора нужных критериев из всего перечня критериев услуги. Выберите</a:t>
            </a:r>
            <a:r>
              <a:rPr lang="ru-RU" sz="1200" b="0" kern="1200" baseline="0" dirty="0">
                <a:solidFill>
                  <a:schemeClr val="tx1"/>
                </a:solidFill>
                <a:effectLst/>
                <a:latin typeface="+mn-lt"/>
                <a:ea typeface="+mn-ea"/>
                <a:cs typeface="+mn-cs"/>
              </a:rPr>
              <a:t> нужный критерий, наведите курсор на строку и кликните на галочке слева. Для того, чтобы убрать из списка выбранных данный критерий, кликните повторно у выбранного критерия по галочке слева.  После нажмите кнопку </a:t>
            </a:r>
            <a:r>
              <a:rPr lang="ru-RU" sz="1200" b="1" kern="1200" baseline="0" dirty="0">
                <a:solidFill>
                  <a:schemeClr val="tx1"/>
                </a:solidFill>
                <a:effectLst/>
                <a:latin typeface="+mn-lt"/>
                <a:ea typeface="+mn-ea"/>
                <a:cs typeface="+mn-cs"/>
              </a:rPr>
              <a:t>Выбрать</a:t>
            </a:r>
            <a:r>
              <a:rPr lang="ru-RU" sz="1200" b="0" kern="1200" baseline="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endParaRPr lang="ru-RU" dirty="0">
              <a:latin typeface="Arial" charset="0"/>
            </a:endParaRPr>
          </a:p>
          <a:p>
            <a:pPr eaLnBrk="1" hangingPunct="1">
              <a:spcBef>
                <a:spcPct val="0"/>
              </a:spcBef>
              <a:buFontTx/>
              <a:buNone/>
            </a:pPr>
            <a:r>
              <a:rPr lang="ru-RU" dirty="0"/>
              <a:t>Рассмотрим вкладку Административные действия.</a:t>
            </a:r>
          </a:p>
          <a:p>
            <a:endParaRPr lang="ru-RU" b="1" dirty="0">
              <a:latin typeface="Arial" charset="0"/>
            </a:endParaRPr>
          </a:p>
        </p:txBody>
      </p:sp>
    </p:spTree>
    <p:extLst>
      <p:ext uri="{BB962C8B-B14F-4D97-AF65-F5344CB8AC3E}">
        <p14:creationId xmlns:p14="http://schemas.microsoft.com/office/powerpoint/2010/main" val="960398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ru-RU" dirty="0">
                <a:latin typeface="Arial" charset="0"/>
              </a:rPr>
              <a:t>Следующая закладка окна ГУ, которую мы должны рассмотреть называется «Показатели</a:t>
            </a:r>
            <a:r>
              <a:rPr lang="ru-RU" baseline="0" dirty="0">
                <a:latin typeface="Arial" charset="0"/>
              </a:rPr>
              <a:t> доступности и качества</a:t>
            </a:r>
            <a:r>
              <a:rPr lang="ru-RU" dirty="0">
                <a:latin typeface="Arial" charset="0"/>
              </a:rPr>
              <a:t>».</a:t>
            </a:r>
          </a:p>
          <a:p>
            <a:r>
              <a:rPr lang="ru-RU" sz="1200" kern="1200" dirty="0">
                <a:solidFill>
                  <a:schemeClr val="tx1"/>
                </a:solidFill>
                <a:effectLst/>
                <a:latin typeface="+mn-lt"/>
                <a:ea typeface="+mn-ea"/>
                <a:cs typeface="+mn-cs"/>
              </a:rPr>
              <a:t>На данной вкладке вносится информация по действиям, входящим</a:t>
            </a:r>
            <a:r>
              <a:rPr lang="ru-RU" sz="1200" kern="1200" baseline="0" dirty="0">
                <a:solidFill>
                  <a:schemeClr val="tx1"/>
                </a:solidFill>
                <a:effectLst/>
                <a:latin typeface="+mn-lt"/>
                <a:ea typeface="+mn-ea"/>
                <a:cs typeface="+mn-cs"/>
              </a:rPr>
              <a:t> в состав административной процедуры</a:t>
            </a:r>
            <a:r>
              <a:rPr lang="ru-RU" sz="1200" kern="1200" dirty="0">
                <a:solidFill>
                  <a:schemeClr val="tx1"/>
                </a:solidFill>
                <a:effectLst/>
                <a:latin typeface="+mn-lt"/>
                <a:ea typeface="+mn-ea"/>
                <a:cs typeface="+mn-cs"/>
              </a:rPr>
              <a:t>.</a:t>
            </a:r>
          </a:p>
          <a:p>
            <a:endParaRPr lang="ru-RU" dirty="0">
              <a:latin typeface="Arial" charset="0"/>
            </a:endParaRPr>
          </a:p>
          <a:p>
            <a:pPr marL="228600" indent="-228600"/>
            <a:r>
              <a:rPr lang="ru-RU" sz="1200" dirty="0">
                <a:latin typeface="Arial" charset="0"/>
              </a:rPr>
              <a:t>Для административной процедуры может быть указано несколько административных действий. Для этого нажимаем на кнопку </a:t>
            </a:r>
            <a:r>
              <a:rPr lang="ru-RU" sz="1200" b="1" dirty="0">
                <a:latin typeface="Arial" charset="0"/>
              </a:rPr>
              <a:t>Добавить еще</a:t>
            </a:r>
            <a:r>
              <a:rPr lang="ru-RU" sz="1200" b="0" dirty="0">
                <a:latin typeface="Arial" charset="0"/>
              </a:rPr>
              <a:t>,</a:t>
            </a:r>
            <a:r>
              <a:rPr lang="ru-RU" sz="1200" b="0" baseline="0" dirty="0">
                <a:latin typeface="Arial" charset="0"/>
              </a:rPr>
              <a:t> указываем </a:t>
            </a:r>
            <a:r>
              <a:rPr lang="ru-RU" sz="1200" b="1" baseline="0" dirty="0">
                <a:latin typeface="Arial" charset="0"/>
              </a:rPr>
              <a:t>Наименование</a:t>
            </a:r>
            <a:r>
              <a:rPr lang="ru-RU" sz="1200" b="0" baseline="0" dirty="0">
                <a:latin typeface="Arial" charset="0"/>
              </a:rPr>
              <a:t> действия и нажимаем кнопку </a:t>
            </a:r>
            <a:r>
              <a:rPr lang="ru-RU" sz="1200" b="1" baseline="0" dirty="0">
                <a:latin typeface="Arial" charset="0"/>
              </a:rPr>
              <a:t>Добавить.</a:t>
            </a:r>
          </a:p>
          <a:p>
            <a:pPr marL="228600" indent="-228600"/>
            <a:r>
              <a:rPr lang="ru-RU" sz="1200" b="0" baseline="0" dirty="0">
                <a:latin typeface="Arial" charset="0"/>
              </a:rPr>
              <a:t>При этом откроются поля вкладки. </a:t>
            </a:r>
          </a:p>
          <a:p>
            <a:pPr marL="228600" indent="-228600"/>
            <a:endParaRPr lang="ru-RU" sz="1200" b="1" baseline="0" dirty="0">
              <a:latin typeface="Arial" charset="0"/>
            </a:endParaRPr>
          </a:p>
          <a:p>
            <a:pPr marL="228600" indent="-228600"/>
            <a:r>
              <a:rPr lang="ru-RU" sz="1200" b="0" dirty="0">
                <a:latin typeface="Arial" charset="0"/>
              </a:rPr>
              <a:t>Необходимо верно указать, является ли административное действие </a:t>
            </a:r>
            <a:r>
              <a:rPr lang="ru-RU" sz="1200" b="0" baseline="0" dirty="0">
                <a:latin typeface="Arial" charset="0"/>
              </a:rPr>
              <a:t>взаимодействием заявителя с должностными лицами.</a:t>
            </a:r>
          </a:p>
          <a:p>
            <a:pPr marL="228600" indent="-228600"/>
            <a:endParaRPr lang="ru-RU" sz="1200" b="0" baseline="0" dirty="0">
              <a:latin typeface="Arial" charset="0"/>
            </a:endParaRPr>
          </a:p>
          <a:p>
            <a:pPr marL="228600" indent="-228600"/>
            <a:r>
              <a:rPr lang="ru-RU" sz="1200" b="0" baseline="0" dirty="0">
                <a:latin typeface="Arial" charset="0"/>
              </a:rPr>
              <a:t>Мы должны заполнить следующие поля:</a:t>
            </a:r>
          </a:p>
          <a:p>
            <a:pPr marL="228600" indent="-228600">
              <a:buFont typeface="+mj-lt"/>
              <a:buAutoNum type="arabicParenR"/>
            </a:pPr>
            <a:r>
              <a:rPr lang="ru-RU" sz="1200" b="1" baseline="0" dirty="0">
                <a:latin typeface="Arial" charset="0"/>
              </a:rPr>
              <a:t>Описание </a:t>
            </a:r>
            <a:r>
              <a:rPr lang="ru-RU" sz="1200" b="0" baseline="0" dirty="0">
                <a:latin typeface="Arial" charset="0"/>
              </a:rPr>
              <a:t>административного действия – описание из административного регламента;</a:t>
            </a:r>
          </a:p>
          <a:p>
            <a:pPr marL="228600" indent="-228600">
              <a:buFont typeface="+mj-lt"/>
              <a:buAutoNum type="arabicParenR"/>
            </a:pPr>
            <a:r>
              <a:rPr lang="ru-RU" sz="1200" b="1" baseline="0" dirty="0">
                <a:latin typeface="Arial" charset="0"/>
              </a:rPr>
              <a:t>Максимальный срок выполнения</a:t>
            </a:r>
            <a:r>
              <a:rPr lang="ru-RU" sz="1200" b="0" baseline="0" dirty="0">
                <a:latin typeface="Arial" charset="0"/>
              </a:rPr>
              <a:t> административного действия – вводится целое число минут, часов, рабочих дней или других единиц времени из административного регламента (обязательное);</a:t>
            </a:r>
          </a:p>
          <a:p>
            <a:pPr marL="228600" indent="-228600">
              <a:buFont typeface="+mj-lt"/>
              <a:buAutoNum type="arabicParenR"/>
            </a:pPr>
            <a:r>
              <a:rPr lang="ru-RU" sz="1200" b="1" baseline="0" dirty="0">
                <a:latin typeface="Arial" charset="0"/>
              </a:rPr>
              <a:t>Ответственное должностное лицо </a:t>
            </a:r>
            <a:r>
              <a:rPr lang="ru-RU" sz="1200" b="0" baseline="0" dirty="0">
                <a:latin typeface="Arial" charset="0"/>
              </a:rPr>
              <a:t>– вводится текст с описанием из административного регламента (обязательное) в окне редактора.</a:t>
            </a:r>
          </a:p>
          <a:p>
            <a:pPr marL="0" indent="0">
              <a:buFont typeface="+mj-lt"/>
              <a:buNone/>
            </a:pPr>
            <a:endParaRPr lang="ru-RU" sz="1200" b="1" baseline="0" dirty="0">
              <a:latin typeface="Arial" charset="0"/>
            </a:endParaRPr>
          </a:p>
          <a:p>
            <a:endParaRPr lang="ru-RU" b="1" dirty="0">
              <a:latin typeface="Arial" charset="0"/>
            </a:endParaRPr>
          </a:p>
          <a:p>
            <a:endParaRPr lang="ru-RU" b="1" dirty="0">
              <a:latin typeface="Arial" charset="0"/>
            </a:endParaRPr>
          </a:p>
        </p:txBody>
      </p:sp>
    </p:spTree>
    <p:extLst>
      <p:ext uri="{BB962C8B-B14F-4D97-AF65-F5344CB8AC3E}">
        <p14:creationId xmlns:p14="http://schemas.microsoft.com/office/powerpoint/2010/main" val="16307177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ru-RU" dirty="0">
                <a:latin typeface="Arial" charset="0"/>
              </a:rPr>
              <a:t>Следующая закладка окна ГУ, которую мы должны рассмотреть называется «Формы контроля».</a:t>
            </a:r>
          </a:p>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a:solidFill>
                  <a:schemeClr val="tx1"/>
                </a:solidFill>
                <a:effectLst/>
                <a:latin typeface="+mn-lt"/>
                <a:ea typeface="+mn-ea"/>
                <a:cs typeface="+mn-cs"/>
              </a:rPr>
              <a:t>На данной закладке вносится описание форм контроля предоставления услуги, находящиеся в разделе</a:t>
            </a:r>
            <a:r>
              <a:rPr lang="ru-RU" sz="1200" kern="1200" baseline="0" dirty="0">
                <a:solidFill>
                  <a:schemeClr val="tx1"/>
                </a:solidFill>
                <a:effectLst/>
                <a:latin typeface="+mn-lt"/>
                <a:ea typeface="+mn-ea"/>
                <a:cs typeface="+mn-cs"/>
              </a:rPr>
              <a:t> </a:t>
            </a:r>
            <a:r>
              <a:rPr lang="ru-RU" sz="1200" b="1" kern="1200" dirty="0">
                <a:solidFill>
                  <a:schemeClr val="tx1"/>
                </a:solidFill>
                <a:effectLst/>
                <a:latin typeface="+mn-lt"/>
                <a:ea typeface="+mn-ea"/>
                <a:cs typeface="+mn-cs"/>
              </a:rPr>
              <a:t>Порядок и периодичность осуществления плановых и внеплановых проверок полноты и качества предоставления государственной услуги </a:t>
            </a:r>
            <a:r>
              <a:rPr lang="ru-RU" sz="1200" b="0" kern="1200" dirty="0">
                <a:solidFill>
                  <a:schemeClr val="tx1"/>
                </a:solidFill>
                <a:effectLst/>
                <a:latin typeface="+mn-lt"/>
                <a:ea typeface="+mn-ea"/>
                <a:cs typeface="+mn-cs"/>
              </a:rPr>
              <a:t>административного регламента</a:t>
            </a:r>
            <a:r>
              <a:rPr lang="ru-RU" sz="1200" kern="1200" dirty="0">
                <a:solidFill>
                  <a:schemeClr val="tx1"/>
                </a:solidFill>
                <a:effectLst/>
                <a:latin typeface="+mn-lt"/>
                <a:ea typeface="+mn-ea"/>
                <a:cs typeface="+mn-cs"/>
              </a:rPr>
              <a:t>.</a:t>
            </a:r>
          </a:p>
          <a:p>
            <a:endParaRPr lang="ru-RU" dirty="0">
              <a:latin typeface="Arial" charset="0"/>
            </a:endParaRPr>
          </a:p>
          <a:p>
            <a:pPr marL="228600" indent="-228600"/>
            <a:r>
              <a:rPr lang="ru-RU" sz="1200" dirty="0">
                <a:latin typeface="Arial" charset="0"/>
              </a:rPr>
              <a:t>Для услуги может быть указано несколько форм контроля. Для этого нажимаем на кнопку </a:t>
            </a:r>
            <a:r>
              <a:rPr lang="ru-RU" sz="1200" b="1" dirty="0">
                <a:latin typeface="Arial" charset="0"/>
              </a:rPr>
              <a:t>Добавить еще</a:t>
            </a:r>
            <a:r>
              <a:rPr lang="ru-RU" sz="1200" b="0" dirty="0">
                <a:latin typeface="Arial" charset="0"/>
              </a:rPr>
              <a:t>,</a:t>
            </a:r>
            <a:r>
              <a:rPr lang="ru-RU" sz="1200" b="0" baseline="0" dirty="0">
                <a:latin typeface="Arial" charset="0"/>
              </a:rPr>
              <a:t> указываем </a:t>
            </a:r>
            <a:r>
              <a:rPr lang="ru-RU" sz="1200" b="1" baseline="0" dirty="0">
                <a:latin typeface="Arial" charset="0"/>
              </a:rPr>
              <a:t>Наименование</a:t>
            </a:r>
            <a:r>
              <a:rPr lang="ru-RU" sz="1200" b="0" baseline="0" dirty="0">
                <a:latin typeface="Arial" charset="0"/>
              </a:rPr>
              <a:t> форм контроля и нажимаем кнопку </a:t>
            </a:r>
            <a:r>
              <a:rPr lang="ru-RU" sz="1200" b="1" baseline="0" dirty="0">
                <a:latin typeface="Arial" charset="0"/>
              </a:rPr>
              <a:t>Добавить.</a:t>
            </a:r>
          </a:p>
          <a:p>
            <a:pPr marL="228600" indent="-228600"/>
            <a:r>
              <a:rPr lang="ru-RU" sz="1200" b="0" baseline="0" dirty="0">
                <a:latin typeface="Arial" charset="0"/>
              </a:rPr>
              <a:t>При этом откроются поля вкладки. </a:t>
            </a:r>
          </a:p>
          <a:p>
            <a:pPr marL="228600" indent="-228600"/>
            <a:endParaRPr lang="ru-RU" sz="1200" b="1" baseline="0" dirty="0">
              <a:latin typeface="Arial" charset="0"/>
            </a:endParaRPr>
          </a:p>
          <a:p>
            <a:pPr marL="228600" indent="-228600"/>
            <a:r>
              <a:rPr lang="ru-RU" sz="1200" b="0" baseline="0" dirty="0">
                <a:latin typeface="Arial" charset="0"/>
              </a:rPr>
              <a:t>Мы должны заполнить следующие поля:</a:t>
            </a:r>
          </a:p>
          <a:p>
            <a:pPr marL="228600" indent="-228600">
              <a:buFont typeface="+mj-lt"/>
              <a:buAutoNum type="arabicParenR"/>
            </a:pPr>
            <a:r>
              <a:rPr lang="ru-RU" sz="1200" b="1" baseline="0" dirty="0">
                <a:latin typeface="Arial" charset="0"/>
              </a:rPr>
              <a:t>Тип формы контроля </a:t>
            </a:r>
            <a:r>
              <a:rPr lang="ru-RU" sz="1200" b="0" baseline="0" dirty="0">
                <a:latin typeface="Arial" charset="0"/>
              </a:rPr>
              <a:t>– выбор происходит из выпадающего списка (обязательное);</a:t>
            </a:r>
            <a:endParaRPr lang="ru-RU" sz="1200" b="1" baseline="0" dirty="0">
              <a:latin typeface="Arial" charset="0"/>
            </a:endParaRPr>
          </a:p>
          <a:p>
            <a:pPr marL="228600" indent="-228600">
              <a:buFont typeface="+mj-lt"/>
              <a:buAutoNum type="arabicParenR"/>
            </a:pPr>
            <a:r>
              <a:rPr lang="ru-RU" sz="1200" b="1" baseline="0" dirty="0">
                <a:latin typeface="Arial" charset="0"/>
              </a:rPr>
              <a:t>Описание </a:t>
            </a:r>
            <a:r>
              <a:rPr lang="ru-RU" sz="1200" b="0" baseline="0" dirty="0">
                <a:latin typeface="Arial" charset="0"/>
              </a:rPr>
              <a:t>формы контроля – описание из административного регламента;</a:t>
            </a:r>
          </a:p>
          <a:p>
            <a:pPr marL="228600" indent="-228600">
              <a:buFont typeface="+mj-lt"/>
              <a:buAutoNum type="arabicParenR"/>
            </a:pPr>
            <a:r>
              <a:rPr lang="ru-RU" sz="1200" b="1" baseline="0" dirty="0">
                <a:latin typeface="Arial" charset="0"/>
              </a:rPr>
              <a:t>Периодичность </a:t>
            </a:r>
            <a:r>
              <a:rPr lang="ru-RU" sz="1200" b="0" baseline="0" dirty="0">
                <a:latin typeface="Arial" charset="0"/>
              </a:rPr>
              <a:t>проведения контрольных</a:t>
            </a:r>
            <a:r>
              <a:rPr lang="en-US" sz="1200" b="0" baseline="0" dirty="0">
                <a:latin typeface="Arial" charset="0"/>
              </a:rPr>
              <a:t> </a:t>
            </a:r>
            <a:r>
              <a:rPr lang="ru-RU" sz="1200" b="0" baseline="0" dirty="0">
                <a:latin typeface="Arial" charset="0"/>
              </a:rPr>
              <a:t>проверок;</a:t>
            </a:r>
          </a:p>
          <a:p>
            <a:pPr marL="228600" indent="-228600">
              <a:buFont typeface="+mj-lt"/>
              <a:buAutoNum type="arabicParenR"/>
            </a:pPr>
            <a:r>
              <a:rPr lang="ru-RU" sz="1200" b="1" baseline="0" dirty="0">
                <a:latin typeface="Arial" charset="0"/>
              </a:rPr>
              <a:t>Требования к порядку и формам контроля </a:t>
            </a:r>
            <a:r>
              <a:rPr lang="ru-RU" sz="1200" b="0" baseline="0" dirty="0">
                <a:latin typeface="Arial" charset="0"/>
              </a:rPr>
              <a:t>– вводится текст с описанием из административного регламента в окне редактора.</a:t>
            </a:r>
          </a:p>
          <a:p>
            <a:pPr marL="228600" indent="-228600">
              <a:buFont typeface="+mj-lt"/>
              <a:buAutoNum type="arabicParenR"/>
            </a:pPr>
            <a:r>
              <a:rPr lang="ru-RU" sz="1200" b="1" baseline="0" dirty="0">
                <a:latin typeface="Arial" charset="0"/>
              </a:rPr>
              <a:t>НПА, регулирующие проверку </a:t>
            </a:r>
            <a:r>
              <a:rPr lang="ru-RU" sz="1200" b="0" baseline="0" dirty="0">
                <a:latin typeface="Arial" charset="0"/>
              </a:rPr>
              <a:t>– Выбор НПА осуществляется из перечня НПА с закладки услуги. Нажмите кнопку </a:t>
            </a:r>
            <a:r>
              <a:rPr lang="ru-RU" sz="1200" b="1" baseline="0" dirty="0">
                <a:latin typeface="Arial" charset="0"/>
              </a:rPr>
              <a:t>Добавить </a:t>
            </a:r>
            <a:r>
              <a:rPr lang="ru-RU" sz="1200" b="0" baseline="0" dirty="0">
                <a:latin typeface="Arial" charset="0"/>
              </a:rPr>
              <a:t>и у нужных  документов списка с левой стороны кликните на галочку. После этого нажмите на кнопку </a:t>
            </a:r>
            <a:r>
              <a:rPr lang="ru-RU" sz="1200" b="1" baseline="0" dirty="0">
                <a:latin typeface="Arial" charset="0"/>
              </a:rPr>
              <a:t>Выбрать</a:t>
            </a:r>
            <a:r>
              <a:rPr lang="ru-RU" sz="1200" b="0" baseline="0" dirty="0">
                <a:latin typeface="Arial" charset="0"/>
              </a:rPr>
              <a:t>. Отмеченные галочками НПА перенесутся на закладку </a:t>
            </a:r>
            <a:r>
              <a:rPr lang="ru-RU" sz="1200" b="1" baseline="0" dirty="0">
                <a:latin typeface="Arial" charset="0"/>
              </a:rPr>
              <a:t>Формы контроля.</a:t>
            </a:r>
            <a:endParaRPr lang="ru-RU" sz="1200" b="0" baseline="0" dirty="0">
              <a:latin typeface="Arial" charset="0"/>
            </a:endParaRPr>
          </a:p>
          <a:p>
            <a:endParaRPr lang="ru-RU" b="1" dirty="0">
              <a:latin typeface="Arial" charset="0"/>
            </a:endParaRPr>
          </a:p>
          <a:p>
            <a:endParaRPr lang="ru-RU" b="1" dirty="0">
              <a:latin typeface="Arial" charset="0"/>
            </a:endParaRPr>
          </a:p>
        </p:txBody>
      </p:sp>
    </p:spTree>
    <p:extLst>
      <p:ext uri="{BB962C8B-B14F-4D97-AF65-F5344CB8AC3E}">
        <p14:creationId xmlns:p14="http://schemas.microsoft.com/office/powerpoint/2010/main" val="143367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endParaRPr lang="ru-RU" dirty="0">
              <a:latin typeface="Arial" charset="0"/>
            </a:endParaRPr>
          </a:p>
        </p:txBody>
      </p:sp>
    </p:spTree>
    <p:extLst>
      <p:ext uri="{BB962C8B-B14F-4D97-AF65-F5344CB8AC3E}">
        <p14:creationId xmlns:p14="http://schemas.microsoft.com/office/powerpoint/2010/main" val="4231937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latin typeface="Arial" charset="0"/>
              </a:rPr>
              <a:t>Следующая закладка окна ГУ, которую мы должны рассмотреть называется «Требования к местам предоставления». </a:t>
            </a:r>
          </a:p>
          <a:p>
            <a:pPr marL="228600" indent="-228600"/>
            <a:endParaRPr lang="ru-RU" sz="1000" dirty="0">
              <a:latin typeface="Arial" charset="0"/>
            </a:endParaRPr>
          </a:p>
          <a:p>
            <a:pPr marL="228600" indent="-228600"/>
            <a:r>
              <a:rPr lang="ru-RU" sz="1000" dirty="0">
                <a:latin typeface="Arial" charset="0"/>
              </a:rPr>
              <a:t>Закладка «Требования</a:t>
            </a:r>
            <a:r>
              <a:rPr lang="ru-RU" sz="1000" baseline="0" dirty="0">
                <a:latin typeface="Arial" charset="0"/>
              </a:rPr>
              <a:t> к местам</a:t>
            </a:r>
            <a:r>
              <a:rPr lang="ru-RU" sz="1000" dirty="0">
                <a:latin typeface="Arial" charset="0"/>
              </a:rPr>
              <a:t> предоставления» делится на блоки Наименований требований и описаний</a:t>
            </a:r>
            <a:r>
              <a:rPr lang="ru-RU" sz="1000" baseline="0" dirty="0">
                <a:latin typeface="Arial" charset="0"/>
              </a:rPr>
              <a:t> к ним</a:t>
            </a:r>
            <a:r>
              <a:rPr lang="ru-RU" sz="1000" dirty="0">
                <a:latin typeface="Arial" charset="0"/>
              </a:rPr>
              <a:t>. </a:t>
            </a:r>
          </a:p>
          <a:p>
            <a:pPr marL="228600" indent="-228600"/>
            <a:endParaRPr lang="ru-RU" sz="1000" dirty="0">
              <a:latin typeface="Arial" charset="0"/>
            </a:endParaRPr>
          </a:p>
          <a:p>
            <a:pPr marL="228600" indent="-228600"/>
            <a:r>
              <a:rPr lang="ru-RU" sz="1000" dirty="0">
                <a:latin typeface="Arial" charset="0"/>
              </a:rPr>
              <a:t>Для</a:t>
            </a:r>
            <a:r>
              <a:rPr lang="ru-RU" sz="1000" baseline="0" dirty="0">
                <a:latin typeface="Arial" charset="0"/>
              </a:rPr>
              <a:t> заполнения о</a:t>
            </a:r>
            <a:r>
              <a:rPr lang="ru-RU" sz="1000" dirty="0">
                <a:latin typeface="Arial" charset="0"/>
              </a:rPr>
              <a:t>писания требования используется встроенный редактор.</a:t>
            </a:r>
          </a:p>
          <a:p>
            <a:pPr marL="228600" indent="-228600"/>
            <a:endParaRPr lang="ru-RU" sz="1000" dirty="0">
              <a:latin typeface="Arial" charset="0"/>
            </a:endParaRPr>
          </a:p>
          <a:p>
            <a:pPr marL="228600" indent="-228600"/>
            <a:r>
              <a:rPr lang="ru-RU" sz="1000" dirty="0">
                <a:latin typeface="Arial" charset="0"/>
              </a:rPr>
              <a:t>Для каждой услуги может быть указано множество требований. Часто требования описываются во втором </a:t>
            </a:r>
            <a:r>
              <a:rPr lang="ru-RU" sz="1000" dirty="0"/>
              <a:t>разделе</a:t>
            </a:r>
            <a:r>
              <a:rPr lang="ru-RU" sz="1000" dirty="0">
                <a:latin typeface="Arial" charset="0"/>
              </a:rPr>
              <a:t> АР.</a:t>
            </a:r>
            <a:endParaRPr lang="ru-RU" sz="1000" dirty="0"/>
          </a:p>
          <a:p>
            <a:pPr marL="228600" indent="-228600"/>
            <a:endParaRPr lang="ru-RU" sz="1000" dirty="0"/>
          </a:p>
          <a:p>
            <a:pPr marL="228600" indent="-228600"/>
            <a:r>
              <a:rPr lang="ru-RU" sz="1000" dirty="0"/>
              <a:t>Если какой-то тип требования присутствует в регламенте, а в списке его нет, то сначала проанализируйте, под какой указанный тип, он может косвенно попадать.  </a:t>
            </a:r>
          </a:p>
          <a:p>
            <a:pPr marL="228600" indent="-228600"/>
            <a:endParaRPr lang="ru-RU" sz="1000" dirty="0">
              <a:latin typeface="Arial" charset="0"/>
            </a:endParaRPr>
          </a:p>
          <a:p>
            <a:pPr marL="228600" indent="-228600"/>
            <a:r>
              <a:rPr lang="ru-RU" sz="1000" dirty="0">
                <a:latin typeface="Arial" charset="0"/>
              </a:rPr>
              <a:t>При наличии описания у требования, поставьте</a:t>
            </a:r>
            <a:r>
              <a:rPr lang="ru-RU" sz="1000" baseline="0" dirty="0">
                <a:latin typeface="Arial" charset="0"/>
              </a:rPr>
              <a:t> флаг в признаке наличия требования нужного типа и введите описание в соответствующее поле.</a:t>
            </a:r>
            <a:endParaRPr lang="ru-RU" sz="1000" dirty="0">
              <a:latin typeface="Arial" charset="0"/>
            </a:endParaRPr>
          </a:p>
          <a:p>
            <a:pPr marL="228600" indent="-228600"/>
            <a:endParaRPr lang="ru-RU" sz="1000" dirty="0">
              <a:latin typeface="Arial" charset="0"/>
            </a:endParaRPr>
          </a:p>
        </p:txBody>
      </p:sp>
    </p:spTree>
    <p:extLst>
      <p:ext uri="{BB962C8B-B14F-4D97-AF65-F5344CB8AC3E}">
        <p14:creationId xmlns:p14="http://schemas.microsoft.com/office/powerpoint/2010/main" val="1411376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228600" indent="-228600"/>
            <a:r>
              <a:rPr lang="ru-RU" dirty="0">
                <a:latin typeface="Arial" charset="0"/>
              </a:rPr>
              <a:t>Чтобы сохранить услугу, мы должны нажать кнопку </a:t>
            </a:r>
            <a:r>
              <a:rPr lang="ru-RU" b="1" dirty="0">
                <a:latin typeface="Arial" charset="0"/>
              </a:rPr>
              <a:t>Сохранить</a:t>
            </a:r>
            <a:r>
              <a:rPr lang="ru-RU" dirty="0">
                <a:latin typeface="Arial" charset="0"/>
              </a:rPr>
              <a:t> на панели действий услуги.</a:t>
            </a:r>
          </a:p>
          <a:p>
            <a:pPr marL="228600" indent="-228600"/>
            <a:endParaRPr lang="ru-RU" dirty="0">
              <a:latin typeface="Arial" charset="0"/>
            </a:endParaRPr>
          </a:p>
          <a:p>
            <a:pPr marL="228600" indent="-228600"/>
            <a:r>
              <a:rPr lang="ru-RU" dirty="0">
                <a:latin typeface="Arial" charset="0"/>
              </a:rPr>
              <a:t>При изменении статуса нужно нажать кнопку изменения статуса на панели действий. Название кнопки будет зависеть от стадии согласования и роли пользователя. </a:t>
            </a:r>
          </a:p>
          <a:p>
            <a:pPr marL="228600" indent="-228600"/>
            <a:r>
              <a:rPr lang="ru-RU" dirty="0">
                <a:latin typeface="Arial" charset="0"/>
              </a:rPr>
              <a:t>При этом открывается окно фиксации изменений статуса объекта. На форме в обязательном порядке указываются основания для изменения статуса, где в структурированном текстовом виде можно ввести информацию о тех изменениях, которые нужно внести или уже были внесены в нашу услугу. </a:t>
            </a:r>
          </a:p>
          <a:p>
            <a:pPr marL="228600" indent="-228600"/>
            <a:r>
              <a:rPr lang="ru-RU" dirty="0">
                <a:latin typeface="Arial" charset="0"/>
              </a:rPr>
              <a:t>Далее открывается диалог, в котором система спрашивает, планируете ли вы заверить сохраняемый объект квалифицированной ЭП.</a:t>
            </a:r>
          </a:p>
          <a:p>
            <a:pPr marL="228600" indent="-228600"/>
            <a:r>
              <a:rPr lang="ru-RU" dirty="0">
                <a:latin typeface="Arial" charset="0"/>
              </a:rPr>
              <a:t>Если в системе не заведен ваш сертификат с правом электронной подписи или вы просто не желаете подписывать внесенные изменения, нажмите кнопку </a:t>
            </a:r>
            <a:r>
              <a:rPr lang="ru-RU" b="1" dirty="0">
                <a:latin typeface="Arial" charset="0"/>
              </a:rPr>
              <a:t>Нет</a:t>
            </a:r>
            <a:r>
              <a:rPr lang="ru-RU" dirty="0">
                <a:latin typeface="Arial" charset="0"/>
              </a:rPr>
              <a:t>. Внесенные сведения будут просто сохранены.</a:t>
            </a:r>
          </a:p>
          <a:p>
            <a:pPr marL="228600" indent="-228600"/>
            <a:r>
              <a:rPr lang="ru-RU" dirty="0">
                <a:latin typeface="Arial" charset="0"/>
              </a:rPr>
              <a:t>Если вы хотите поставить свою электронную подпись под внесенными данными, следует нажать кнопку </a:t>
            </a:r>
            <a:r>
              <a:rPr lang="ru-RU" b="1" dirty="0">
                <a:latin typeface="Arial" charset="0"/>
              </a:rPr>
              <a:t>Да</a:t>
            </a:r>
            <a:r>
              <a:rPr lang="ru-RU" dirty="0">
                <a:latin typeface="Arial" charset="0"/>
              </a:rPr>
              <a:t>.</a:t>
            </a:r>
          </a:p>
          <a:p>
            <a:pPr marL="228600" indent="-228600"/>
            <a:endParaRPr lang="ru-RU" dirty="0">
              <a:latin typeface="Arial" charset="0"/>
            </a:endParaRPr>
          </a:p>
          <a:p>
            <a:pPr marL="228600" indent="-228600"/>
            <a:r>
              <a:rPr lang="ru-RU" dirty="0">
                <a:latin typeface="Arial" charset="0"/>
              </a:rPr>
              <a:t>После того, как все данные для подписи введены, нажмите кнопку </a:t>
            </a:r>
            <a:r>
              <a:rPr lang="ru-RU" b="1" dirty="0">
                <a:latin typeface="Arial" charset="0"/>
              </a:rPr>
              <a:t>ОК</a:t>
            </a:r>
            <a:r>
              <a:rPr lang="ru-RU" dirty="0">
                <a:latin typeface="Arial" charset="0"/>
              </a:rPr>
              <a:t>. В случае, если вы не хотите сохранять данные о квалифицированной ЭП, нажмите кнопку </a:t>
            </a:r>
            <a:r>
              <a:rPr lang="en-US" b="1" dirty="0">
                <a:latin typeface="Arial" charset="0"/>
              </a:rPr>
              <a:t>Cance</a:t>
            </a:r>
            <a:r>
              <a:rPr lang="en-US" dirty="0">
                <a:latin typeface="Arial" charset="0"/>
              </a:rPr>
              <a:t>l</a:t>
            </a:r>
            <a:r>
              <a:rPr lang="ru-RU" dirty="0">
                <a:latin typeface="Arial" charset="0"/>
              </a:rPr>
              <a:t>.</a:t>
            </a:r>
          </a:p>
          <a:p>
            <a:pPr marL="228600" indent="-228600"/>
            <a:endParaRPr lang="ru-RU" dirty="0">
              <a:latin typeface="Arial" charset="0"/>
            </a:endParaRPr>
          </a:p>
          <a:p>
            <a:pPr marL="228600" indent="-228600"/>
            <a:r>
              <a:rPr lang="ru-RU" dirty="0">
                <a:latin typeface="Arial" charset="0"/>
              </a:rPr>
              <a:t>После того, как услуга сохранилась, на панели внизу мы можем увидеть, как изменился её статус. Напомню, что после создания, на этой панели отображалась надпись «Статус: Новый».</a:t>
            </a:r>
          </a:p>
          <a:p>
            <a:pPr marL="228600" indent="-228600"/>
            <a:r>
              <a:rPr lang="ru-RU" dirty="0">
                <a:latin typeface="Arial" charset="0"/>
              </a:rPr>
              <a:t>Теперь же надпись изменилась на «Статус: На внутреннем согласовании».</a:t>
            </a:r>
          </a:p>
          <a:p>
            <a:pPr marL="228600" indent="-228600"/>
            <a:endParaRPr lang="ru-RU" dirty="0">
              <a:latin typeface="Arial" charset="0"/>
            </a:endParaRPr>
          </a:p>
          <a:p>
            <a:pPr marL="228600" indent="-228600"/>
            <a:r>
              <a:rPr lang="ru-RU" dirty="0">
                <a:latin typeface="Arial" charset="0"/>
              </a:rPr>
              <a:t>Теперь рассмотрим работу с историей согласования услуги.</a:t>
            </a:r>
          </a:p>
        </p:txBody>
      </p:sp>
    </p:spTree>
    <p:extLst>
      <p:ext uri="{BB962C8B-B14F-4D97-AF65-F5344CB8AC3E}">
        <p14:creationId xmlns:p14="http://schemas.microsoft.com/office/powerpoint/2010/main" val="8749514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dirty="0">
              <a:latin typeface="Arial" charset="0"/>
            </a:endParaRPr>
          </a:p>
        </p:txBody>
      </p:sp>
    </p:spTree>
    <p:extLst>
      <p:ext uri="{BB962C8B-B14F-4D97-AF65-F5344CB8AC3E}">
        <p14:creationId xmlns:p14="http://schemas.microsoft.com/office/powerpoint/2010/main" val="1334274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1000" dirty="0">
                <a:latin typeface="Arial" charset="0"/>
              </a:rPr>
              <a:t>Одна из функций реестра ГУ – поддержка отслеживание истории изменений статусов при согласовании, происходящих с объектами реестра. Благодаря этому механизму, мы можем узнать кем, когда и какие статусы были при согласовании услуги, а так же можем посмотреть комментарии, сделанные в</a:t>
            </a:r>
            <a:r>
              <a:rPr lang="ru-RU" sz="1000" baseline="0" dirty="0">
                <a:latin typeface="Arial" charset="0"/>
              </a:rPr>
              <a:t> момент смены статуса</a:t>
            </a:r>
            <a:r>
              <a:rPr lang="ru-RU" sz="1000" dirty="0">
                <a:latin typeface="Arial" charset="0"/>
              </a:rPr>
              <a:t>.</a:t>
            </a:r>
          </a:p>
          <a:p>
            <a:pPr>
              <a:lnSpc>
                <a:spcPct val="90000"/>
              </a:lnSpc>
            </a:pPr>
            <a:endParaRPr lang="ru-RU" sz="1000" dirty="0">
              <a:latin typeface="Arial" charset="0"/>
            </a:endParaRPr>
          </a:p>
          <a:p>
            <a:pPr>
              <a:lnSpc>
                <a:spcPct val="90000"/>
              </a:lnSpc>
            </a:pPr>
            <a:r>
              <a:rPr lang="ru-RU" sz="1000" dirty="0"/>
              <a:t>Для просмотра истории следует нажать на статус на панели действий карточки</a:t>
            </a:r>
            <a:r>
              <a:rPr lang="ru-RU" sz="1000" baseline="0" dirty="0"/>
              <a:t> </a:t>
            </a:r>
            <a:r>
              <a:rPr lang="ru-RU" sz="1000" dirty="0"/>
              <a:t>услуги. </a:t>
            </a:r>
          </a:p>
          <a:p>
            <a:pPr>
              <a:lnSpc>
                <a:spcPct val="90000"/>
              </a:lnSpc>
            </a:pPr>
            <a:endParaRPr lang="ru-RU" sz="1000" dirty="0"/>
          </a:p>
          <a:p>
            <a:pPr>
              <a:lnSpc>
                <a:spcPct val="90000"/>
              </a:lnSpc>
            </a:pPr>
            <a:r>
              <a:rPr lang="ru-RU" sz="1000" dirty="0"/>
              <a:t>В результате на экран будет выведено окно с перечнем сохраненных изменений статусов</a:t>
            </a:r>
            <a:r>
              <a:rPr lang="ru-RU" sz="1000" baseline="0" dirty="0"/>
              <a:t> при согласовании</a:t>
            </a:r>
            <a:r>
              <a:rPr lang="ru-RU" sz="1000" dirty="0"/>
              <a:t> </a:t>
            </a:r>
            <a:r>
              <a:rPr lang="ru-RU" sz="1000" dirty="0" err="1"/>
              <a:t>госуслуги</a:t>
            </a:r>
            <a:r>
              <a:rPr lang="ru-RU" sz="1000" dirty="0"/>
              <a:t>.</a:t>
            </a:r>
            <a:endParaRPr lang="ru-RU" sz="1000" dirty="0">
              <a:latin typeface="Arial" charset="0"/>
            </a:endParaRPr>
          </a:p>
          <a:p>
            <a:pPr marL="0" marR="0" indent="0" algn="l" defTabSz="914400" rtl="0" eaLnBrk="0" fontAlgn="base" latinLnBrk="0" hangingPunct="0">
              <a:lnSpc>
                <a:spcPct val="90000"/>
              </a:lnSpc>
              <a:spcBef>
                <a:spcPct val="30000"/>
              </a:spcBef>
              <a:spcAft>
                <a:spcPct val="0"/>
              </a:spcAft>
              <a:buClrTx/>
              <a:buSzTx/>
              <a:buFontTx/>
              <a:buNone/>
              <a:tabLst/>
              <a:defRPr/>
            </a:pPr>
            <a:endParaRPr lang="en-US" sz="1000" dirty="0"/>
          </a:p>
          <a:p>
            <a:pPr>
              <a:lnSpc>
                <a:spcPct val="90000"/>
              </a:lnSpc>
            </a:pPr>
            <a:endParaRPr lang="ru-RU" sz="1000" dirty="0">
              <a:latin typeface="Arial" charset="0"/>
            </a:endParaRPr>
          </a:p>
        </p:txBody>
      </p:sp>
    </p:spTree>
    <p:extLst>
      <p:ext uri="{BB962C8B-B14F-4D97-AF65-F5344CB8AC3E}">
        <p14:creationId xmlns:p14="http://schemas.microsoft.com/office/powerpoint/2010/main" val="1839649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13312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2E0C698-A018-4EBC-9C13-EAB44EA75AD6}" type="slidenum">
              <a:rPr lang="ru-RU" sz="1200" smtClean="0"/>
              <a:pPr eaLnBrk="1" hangingPunct="1"/>
              <a:t>65</a:t>
            </a:fld>
            <a:endParaRPr lang="ru-RU" sz="1200"/>
          </a:p>
        </p:txBody>
      </p:sp>
    </p:spTree>
    <p:extLst>
      <p:ext uri="{BB962C8B-B14F-4D97-AF65-F5344CB8AC3E}">
        <p14:creationId xmlns:p14="http://schemas.microsoft.com/office/powerpoint/2010/main" val="40641831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dirty="0">
                <a:latin typeface="Arial" charset="0"/>
              </a:rPr>
              <a:t>Процедуры</a:t>
            </a:r>
            <a:r>
              <a:rPr lang="ru-RU" dirty="0"/>
              <a:t> – наиболее важная и при этом сложная часть Реестра, поэтому она выделяется в отдельный блок. </a:t>
            </a:r>
          </a:p>
          <a:p>
            <a:pPr>
              <a:lnSpc>
                <a:spcPct val="90000"/>
              </a:lnSpc>
            </a:pPr>
            <a:r>
              <a:rPr lang="ru-RU" dirty="0"/>
              <a:t>Рассмотрим подробнее модель предоставления услуги.</a:t>
            </a:r>
          </a:p>
          <a:p>
            <a:pPr>
              <a:lnSpc>
                <a:spcPct val="90000"/>
              </a:lnSpc>
            </a:pPr>
            <a:endParaRPr lang="ru-RU" dirty="0"/>
          </a:p>
          <a:p>
            <a:pPr>
              <a:lnSpc>
                <a:spcPct val="90000"/>
              </a:lnSpc>
            </a:pPr>
            <a:r>
              <a:rPr lang="ru-RU" dirty="0"/>
              <a:t>К </a:t>
            </a:r>
            <a:r>
              <a:rPr lang="ru-RU" dirty="0">
                <a:latin typeface="Arial" charset="0"/>
              </a:rPr>
              <a:t>каждой процедуре</a:t>
            </a:r>
            <a:r>
              <a:rPr lang="ru-RU" dirty="0"/>
              <a:t> может относиться несколько целей обращения, в зависимости от результата оказания </a:t>
            </a:r>
            <a:r>
              <a:rPr lang="ru-RU" dirty="0">
                <a:latin typeface="Arial" charset="0"/>
              </a:rPr>
              <a:t>процедуры</a:t>
            </a:r>
            <a:r>
              <a:rPr lang="ru-RU" dirty="0"/>
              <a:t>. Входящие документы относятся к конкретной цели обращения. У каждой цели – может быть несколько сценариев ее завершения. У каждого результата завершения - свой набор исходящих документов и юридически значимых действий. </a:t>
            </a:r>
          </a:p>
          <a:p>
            <a:pPr>
              <a:lnSpc>
                <a:spcPct val="90000"/>
              </a:lnSpc>
            </a:pPr>
            <a:endParaRPr lang="ru-RU" dirty="0"/>
          </a:p>
          <a:p>
            <a:pPr>
              <a:lnSpc>
                <a:spcPct val="90000"/>
              </a:lnSpc>
            </a:pPr>
            <a:r>
              <a:rPr lang="ru-RU" dirty="0"/>
              <a:t>Таким образом,</a:t>
            </a:r>
          </a:p>
          <a:p>
            <a:pPr>
              <a:lnSpc>
                <a:spcPct val="90000"/>
              </a:lnSpc>
            </a:pPr>
            <a:r>
              <a:rPr lang="ru-RU" dirty="0"/>
              <a:t>1  </a:t>
            </a:r>
            <a:r>
              <a:rPr lang="ru-RU" dirty="0">
                <a:latin typeface="Arial" charset="0"/>
              </a:rPr>
              <a:t>Процедура</a:t>
            </a:r>
            <a:r>
              <a:rPr lang="ru-RU" dirty="0"/>
              <a:t> – несколько целей обращения.</a:t>
            </a:r>
          </a:p>
          <a:p>
            <a:pPr>
              <a:lnSpc>
                <a:spcPct val="90000"/>
              </a:lnSpc>
            </a:pPr>
            <a:r>
              <a:rPr lang="ru-RU" dirty="0"/>
              <a:t>1 цель – несколько сценариев завершения.</a:t>
            </a:r>
          </a:p>
          <a:p>
            <a:pPr>
              <a:lnSpc>
                <a:spcPct val="90000"/>
              </a:lnSpc>
            </a:pPr>
            <a:r>
              <a:rPr lang="ru-RU" dirty="0"/>
              <a:t>1 сценарий – несколько исходящих документов из общего перечня рабочих документов и несколько юридически значимых действий из общего перечня ЮЗД.</a:t>
            </a:r>
          </a:p>
          <a:p>
            <a:pPr>
              <a:lnSpc>
                <a:spcPct val="90000"/>
              </a:lnSpc>
            </a:pPr>
            <a:r>
              <a:rPr lang="ru-RU" dirty="0"/>
              <a:t>Входящие документы привязываются к цели обращения.</a:t>
            </a:r>
          </a:p>
          <a:p>
            <a:pPr>
              <a:lnSpc>
                <a:spcPct val="90000"/>
              </a:lnSpc>
            </a:pPr>
            <a:endParaRPr lang="ru-RU" dirty="0"/>
          </a:p>
          <a:p>
            <a:pPr>
              <a:lnSpc>
                <a:spcPct val="90000"/>
              </a:lnSpc>
            </a:pPr>
            <a:r>
              <a:rPr lang="ru-RU" dirty="0"/>
              <a:t>Теперь перейдем непосредственно к рассмотрению каждого элемента представленной схемы. Начнем с верхнего уровня – </a:t>
            </a:r>
            <a:r>
              <a:rPr lang="ru-RU" dirty="0">
                <a:latin typeface="Arial" charset="0"/>
              </a:rPr>
              <a:t>процедур</a:t>
            </a:r>
            <a:r>
              <a:rPr lang="ru-RU" dirty="0"/>
              <a:t>.</a:t>
            </a:r>
          </a:p>
          <a:p>
            <a:pPr>
              <a:lnSpc>
                <a:spcPct val="90000"/>
              </a:lnSpc>
            </a:pPr>
            <a:endParaRPr lang="ru-RU" sz="900" dirty="0"/>
          </a:p>
        </p:txBody>
      </p:sp>
    </p:spTree>
    <p:extLst>
      <p:ext uri="{BB962C8B-B14F-4D97-AF65-F5344CB8AC3E}">
        <p14:creationId xmlns:p14="http://schemas.microsoft.com/office/powerpoint/2010/main" val="42238857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a:t>Заполнение закладки «Процедуры» является обязательным условием для публикации услуги. Каждая публикуемая услуга должна содержать как минимум одну процедуру, со своей целью обращения.</a:t>
            </a:r>
          </a:p>
          <a:p>
            <a:pPr marL="228600" indent="-228600">
              <a:lnSpc>
                <a:spcPct val="80000"/>
              </a:lnSpc>
            </a:pPr>
            <a:endParaRPr lang="ru-RU" sz="800" dirty="0"/>
          </a:p>
          <a:p>
            <a:pPr marL="228600" indent="-228600">
              <a:lnSpc>
                <a:spcPct val="80000"/>
              </a:lnSpc>
            </a:pPr>
            <a:r>
              <a:rPr lang="ru-RU" sz="800" dirty="0"/>
              <a:t>Для добавления отдельных </a:t>
            </a:r>
            <a:r>
              <a:rPr lang="ru-RU" sz="800" dirty="0">
                <a:latin typeface="Arial" charset="0"/>
              </a:rPr>
              <a:t>процедур</a:t>
            </a:r>
            <a:r>
              <a:rPr lang="ru-RU" sz="800" dirty="0"/>
              <a:t> и их описания нужно нажать кнопку </a:t>
            </a:r>
            <a:r>
              <a:rPr lang="ru-RU" sz="800" b="1" dirty="0"/>
              <a:t>Добавить процедуру</a:t>
            </a:r>
            <a:r>
              <a:rPr lang="ru-RU" sz="800" dirty="0"/>
              <a:t>. </a:t>
            </a:r>
            <a:endParaRPr lang="ru-RU" sz="800" b="1" dirty="0"/>
          </a:p>
          <a:p>
            <a:pPr marL="228600" indent="-228600">
              <a:lnSpc>
                <a:spcPct val="80000"/>
              </a:lnSpc>
            </a:pPr>
            <a:r>
              <a:rPr lang="ru-RU" sz="800" dirty="0"/>
              <a:t>Чтобы удалить </a:t>
            </a:r>
            <a:r>
              <a:rPr lang="ru-RU" sz="800" dirty="0">
                <a:latin typeface="Arial" charset="0"/>
              </a:rPr>
              <a:t>процедуру</a:t>
            </a:r>
            <a:r>
              <a:rPr lang="ru-RU" sz="800" dirty="0"/>
              <a:t>, используйте кнопку в виде крестика справа</a:t>
            </a:r>
            <a:r>
              <a:rPr lang="ru-RU" sz="800" baseline="0" dirty="0"/>
              <a:t> от названия процедуры</a:t>
            </a:r>
            <a:r>
              <a:rPr lang="ru-RU" sz="800" dirty="0"/>
              <a:t>. Будьте внимательны, так как </a:t>
            </a:r>
            <a:r>
              <a:rPr lang="ru-RU" sz="800" dirty="0">
                <a:latin typeface="Arial" charset="0"/>
              </a:rPr>
              <a:t>процедур</a:t>
            </a:r>
            <a:r>
              <a:rPr lang="ru-RU" sz="800" dirty="0"/>
              <a:t>ы удаляются без предварительного предупреждения. После занесения информации по </a:t>
            </a:r>
            <a:r>
              <a:rPr lang="ru-RU" sz="800" dirty="0">
                <a:latin typeface="Arial" charset="0"/>
              </a:rPr>
              <a:t>каждой процедуре</a:t>
            </a:r>
            <a:r>
              <a:rPr lang="ru-RU" sz="800" dirty="0"/>
              <a:t>, сохраняйте изменения. </a:t>
            </a:r>
          </a:p>
          <a:p>
            <a:pPr marL="228600" indent="-228600">
              <a:lnSpc>
                <a:spcPct val="80000"/>
              </a:lnSpc>
            </a:pPr>
            <a:endParaRPr lang="ru-RU" sz="800" dirty="0"/>
          </a:p>
          <a:p>
            <a:pPr marL="228600" indent="-228600">
              <a:lnSpc>
                <a:spcPct val="80000"/>
              </a:lnSpc>
            </a:pPr>
            <a:r>
              <a:rPr lang="ru-RU" sz="800" dirty="0"/>
              <a:t>Заполнение закладки «</a:t>
            </a:r>
            <a:r>
              <a:rPr lang="ru-RU" sz="800" dirty="0">
                <a:latin typeface="Arial" charset="0"/>
              </a:rPr>
              <a:t>Процедур</a:t>
            </a:r>
            <a:r>
              <a:rPr lang="ru-RU" sz="800" dirty="0"/>
              <a:t>ы взаимодействия с заявителем» является наиболее трудоемкой частью работы по заполнению информации об услуге.</a:t>
            </a:r>
            <a:endParaRPr lang="ru-RU" sz="800" dirty="0">
              <a:latin typeface="Arial" charset="0"/>
            </a:endParaRPr>
          </a:p>
          <a:p>
            <a:pPr marL="228600" indent="-228600">
              <a:lnSpc>
                <a:spcPct val="80000"/>
              </a:lnSpc>
            </a:pPr>
            <a:r>
              <a:rPr lang="ru-RU" sz="800" dirty="0">
                <a:latin typeface="Arial" charset="0"/>
              </a:rPr>
              <a:t>При добавлении новой процедуры кнопкой </a:t>
            </a:r>
            <a:r>
              <a:rPr lang="ru-RU" sz="800" b="1" dirty="0">
                <a:latin typeface="Arial" charset="0"/>
              </a:rPr>
              <a:t>Добавить процедуру </a:t>
            </a:r>
            <a:r>
              <a:rPr lang="ru-RU" sz="800" dirty="0">
                <a:latin typeface="Arial" charset="0"/>
              </a:rPr>
              <a:t> становится видимой область с вкладками.</a:t>
            </a:r>
          </a:p>
          <a:p>
            <a:pPr marL="228600" indent="-228600">
              <a:lnSpc>
                <a:spcPct val="80000"/>
              </a:lnSpc>
            </a:pPr>
            <a:r>
              <a:rPr lang="ru-RU" sz="800" dirty="0"/>
              <a:t>Сведения о конкретн</a:t>
            </a:r>
            <a:r>
              <a:rPr lang="ru-RU" sz="800" dirty="0">
                <a:latin typeface="Arial" charset="0"/>
              </a:rPr>
              <a:t>ой</a:t>
            </a:r>
            <a:r>
              <a:rPr lang="ru-RU" sz="800" dirty="0"/>
              <a:t> </a:t>
            </a:r>
            <a:r>
              <a:rPr lang="ru-RU" sz="800" dirty="0">
                <a:latin typeface="Arial" charset="0"/>
              </a:rPr>
              <a:t>процедур</a:t>
            </a:r>
            <a:r>
              <a:rPr lang="ru-RU" sz="800" dirty="0"/>
              <a:t>е располагаются на вкладках: </a:t>
            </a:r>
          </a:p>
          <a:p>
            <a:pPr marL="228600" indent="-228600">
              <a:lnSpc>
                <a:spcPct val="80000"/>
              </a:lnSpc>
              <a:buFontTx/>
              <a:buChar char="•"/>
            </a:pPr>
            <a:r>
              <a:rPr lang="ru-RU" sz="800" b="1" dirty="0"/>
              <a:t>Общие сведения </a:t>
            </a:r>
          </a:p>
          <a:p>
            <a:pPr marL="228600" indent="-228600">
              <a:lnSpc>
                <a:spcPct val="80000"/>
              </a:lnSpc>
              <a:buFontTx/>
              <a:buChar char="•"/>
            </a:pPr>
            <a:r>
              <a:rPr lang="ru-RU" sz="800" b="1" dirty="0"/>
              <a:t>Основания для отказа/приостановления</a:t>
            </a:r>
          </a:p>
          <a:p>
            <a:pPr marL="228600" indent="-228600">
              <a:lnSpc>
                <a:spcPct val="80000"/>
              </a:lnSpc>
              <a:buFontTx/>
              <a:buChar char="•"/>
            </a:pPr>
            <a:r>
              <a:rPr lang="ru-RU" sz="800" b="1" dirty="0"/>
              <a:t>НПА</a:t>
            </a:r>
          </a:p>
          <a:p>
            <a:pPr marL="228600" indent="-228600">
              <a:lnSpc>
                <a:spcPct val="80000"/>
              </a:lnSpc>
              <a:buFontTx/>
              <a:buChar char="•"/>
            </a:pPr>
            <a:r>
              <a:rPr lang="ru-RU" sz="800" b="1" dirty="0"/>
              <a:t>Административные процедуры</a:t>
            </a:r>
          </a:p>
          <a:p>
            <a:pPr marL="228600" indent="-228600">
              <a:lnSpc>
                <a:spcPct val="80000"/>
              </a:lnSpc>
              <a:buFontTx/>
              <a:buChar char="•"/>
            </a:pPr>
            <a:r>
              <a:rPr lang="ru-RU" sz="800" b="1" dirty="0">
                <a:latin typeface="Arial" charset="0"/>
              </a:rPr>
              <a:t>Формы взаимодействия</a:t>
            </a:r>
          </a:p>
          <a:p>
            <a:pPr marL="228600" indent="-228600">
              <a:lnSpc>
                <a:spcPct val="80000"/>
              </a:lnSpc>
              <a:buFontTx/>
              <a:buChar char="•"/>
            </a:pPr>
            <a:r>
              <a:rPr lang="ru-RU" sz="800" b="1" dirty="0">
                <a:latin typeface="Arial" charset="0"/>
              </a:rPr>
              <a:t>Эталоны</a:t>
            </a:r>
          </a:p>
          <a:p>
            <a:pPr marL="228600" indent="-228600">
              <a:lnSpc>
                <a:spcPct val="80000"/>
              </a:lnSpc>
              <a:buFontTx/>
              <a:buChar char="•"/>
            </a:pPr>
            <a:r>
              <a:rPr lang="ru-RU" sz="800" b="1" dirty="0">
                <a:latin typeface="Arial" charset="0"/>
              </a:rPr>
              <a:t>Цели</a:t>
            </a:r>
          </a:p>
          <a:p>
            <a:pPr marL="228600" indent="-228600">
              <a:lnSpc>
                <a:spcPct val="80000"/>
              </a:lnSpc>
            </a:pPr>
            <a:endParaRPr lang="ru-RU" sz="800" dirty="0"/>
          </a:p>
          <a:p>
            <a:pPr marL="457200" indent="-457200">
              <a:buFont typeface="Wingdings" pitchFamily="2" charset="2"/>
              <a:buChar char="Ø"/>
            </a:pPr>
            <a:r>
              <a:rPr lang="ru-RU" sz="800" dirty="0"/>
              <a:t>Рассмотрим, каким образом заполняется информация о конкретно</a:t>
            </a:r>
            <a:r>
              <a:rPr lang="ru-RU" sz="800" dirty="0">
                <a:latin typeface="Arial" charset="0"/>
              </a:rPr>
              <a:t>й</a:t>
            </a:r>
            <a:r>
              <a:rPr lang="ru-RU" sz="800" dirty="0"/>
              <a:t> </a:t>
            </a:r>
            <a:r>
              <a:rPr lang="ru-RU" sz="800" dirty="0">
                <a:latin typeface="Arial" charset="0"/>
              </a:rPr>
              <a:t>процедур</a:t>
            </a:r>
            <a:r>
              <a:rPr lang="ru-RU" sz="800" dirty="0"/>
              <a:t>е. </a:t>
            </a:r>
          </a:p>
        </p:txBody>
      </p:sp>
    </p:spTree>
    <p:extLst>
      <p:ext uri="{BB962C8B-B14F-4D97-AF65-F5344CB8AC3E}">
        <p14:creationId xmlns:p14="http://schemas.microsoft.com/office/powerpoint/2010/main" val="3142328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80000"/>
              </a:lnSpc>
            </a:pPr>
            <a:r>
              <a:rPr lang="ru-RU" sz="800" dirty="0"/>
              <a:t>Итак, как уже было сказано ранее, общая информация о </a:t>
            </a:r>
            <a:r>
              <a:rPr lang="ru-RU" sz="800" dirty="0">
                <a:latin typeface="Arial" charset="0"/>
              </a:rPr>
              <a:t>процедур</a:t>
            </a:r>
            <a:r>
              <a:rPr lang="ru-RU" sz="800" dirty="0"/>
              <a:t>е располагается на вкладке «Общие сведения».</a:t>
            </a:r>
          </a:p>
          <a:p>
            <a:pPr marL="228600" indent="-228600">
              <a:lnSpc>
                <a:spcPct val="80000"/>
              </a:lnSpc>
            </a:pPr>
            <a:r>
              <a:rPr lang="ru-RU" sz="800" dirty="0"/>
              <a:t>На ней расположены следующие поля:</a:t>
            </a:r>
          </a:p>
          <a:p>
            <a:pPr marL="228600" indent="-228600">
              <a:lnSpc>
                <a:spcPct val="80000"/>
              </a:lnSpc>
              <a:buFontTx/>
              <a:buAutoNum type="arabicParenR"/>
            </a:pPr>
            <a:r>
              <a:rPr lang="ru-RU" sz="800" dirty="0"/>
              <a:t>Идентификатор </a:t>
            </a:r>
            <a:r>
              <a:rPr lang="ru-RU" sz="800" dirty="0">
                <a:latin typeface="Arial" charset="0"/>
              </a:rPr>
              <a:t>процедуры</a:t>
            </a:r>
            <a:r>
              <a:rPr lang="ru-RU" sz="800" dirty="0"/>
              <a:t> заполняется автоматически.</a:t>
            </a:r>
          </a:p>
          <a:p>
            <a:pPr marL="228600" indent="-228600">
              <a:lnSpc>
                <a:spcPct val="80000"/>
              </a:lnSpc>
              <a:buFontTx/>
              <a:buAutoNum type="arabicParenR"/>
            </a:pPr>
            <a:r>
              <a:rPr lang="ru-RU" sz="800" b="1" dirty="0"/>
              <a:t>Наименование</a:t>
            </a:r>
            <a:r>
              <a:rPr lang="ru-RU" sz="800" dirty="0"/>
              <a:t> (обязательное) – оно заполняется вручную.</a:t>
            </a:r>
          </a:p>
          <a:p>
            <a:pPr marL="228600" indent="-228600">
              <a:lnSpc>
                <a:spcPct val="80000"/>
              </a:lnSpc>
              <a:buFontTx/>
              <a:buAutoNum type="arabicParenR"/>
            </a:pPr>
            <a:r>
              <a:rPr lang="ru-RU" sz="800" b="1" dirty="0"/>
              <a:t>Блок-схема</a:t>
            </a:r>
            <a:r>
              <a:rPr lang="ru-RU" sz="800" dirty="0"/>
              <a:t> – поле, предназначенное для прикрепления файла блок-схемы.</a:t>
            </a:r>
          </a:p>
          <a:p>
            <a:pPr marL="228600" indent="-228600">
              <a:lnSpc>
                <a:spcPct val="80000"/>
              </a:lnSpc>
            </a:pPr>
            <a:r>
              <a:rPr lang="ru-RU" sz="800" dirty="0"/>
              <a:t>Блок-схемы </a:t>
            </a:r>
            <a:r>
              <a:rPr lang="ru-RU" sz="800" dirty="0">
                <a:latin typeface="Arial" charset="0"/>
              </a:rPr>
              <a:t>процедур</a:t>
            </a:r>
            <a:r>
              <a:rPr lang="ru-RU" sz="800" dirty="0"/>
              <a:t> услуги, при условии, что в регламенте они присутствуют, обычно располагаются в приложениях к тексту регламента</a:t>
            </a:r>
            <a:r>
              <a:rPr lang="ru-RU" sz="800" i="1" dirty="0"/>
              <a:t>.</a:t>
            </a:r>
            <a:r>
              <a:rPr lang="ru-RU" sz="800" dirty="0"/>
              <a:t> </a:t>
            </a:r>
          </a:p>
          <a:p>
            <a:pPr marL="228600" indent="-228600">
              <a:lnSpc>
                <a:spcPct val="80000"/>
              </a:lnSpc>
            </a:pPr>
            <a:r>
              <a:rPr lang="ru-RU" sz="800" dirty="0"/>
              <a:t>4) </a:t>
            </a:r>
            <a:r>
              <a:rPr lang="ru-RU" sz="800" b="1" dirty="0"/>
              <a:t>Основание</a:t>
            </a:r>
            <a:r>
              <a:rPr lang="ru-RU" sz="800" dirty="0"/>
              <a:t> для начала выполнения</a:t>
            </a:r>
            <a:r>
              <a:rPr lang="ru-RU" sz="800" dirty="0">
                <a:latin typeface="Arial" charset="0"/>
              </a:rPr>
              <a:t> процедуры </a:t>
            </a:r>
            <a:r>
              <a:rPr lang="ru-RU" sz="800" dirty="0"/>
              <a:t>– заполняются с помощью текстового редактора и должны содержать информацию из административного регламента услуги.</a:t>
            </a:r>
          </a:p>
          <a:p>
            <a:pPr marL="228600" indent="-228600">
              <a:lnSpc>
                <a:spcPct val="80000"/>
              </a:lnSpc>
            </a:pPr>
            <a:r>
              <a:rPr lang="ru-RU" sz="800" dirty="0"/>
              <a:t>Поле </a:t>
            </a:r>
            <a:r>
              <a:rPr lang="ru-RU" sz="800" b="1" dirty="0"/>
              <a:t>Основание </a:t>
            </a:r>
            <a:r>
              <a:rPr lang="ru-RU" sz="800" dirty="0"/>
              <a:t>как правило содержит информацию о том, каким образом инициируется начало оказания </a:t>
            </a:r>
            <a:r>
              <a:rPr lang="ru-RU" sz="800" dirty="0">
                <a:latin typeface="Arial" charset="0"/>
              </a:rPr>
              <a:t>процедуры</a:t>
            </a:r>
            <a:r>
              <a:rPr lang="ru-RU" sz="800" dirty="0"/>
              <a:t>. Это может быть обращение получателя услуги с пакетом документов, решение, приятое в процессе исполнения предыдуще</a:t>
            </a:r>
            <a:r>
              <a:rPr lang="ru-RU" sz="800" dirty="0">
                <a:latin typeface="Arial" charset="0"/>
              </a:rPr>
              <a:t>й</a:t>
            </a:r>
            <a:r>
              <a:rPr lang="ru-RU" sz="800" dirty="0"/>
              <a:t> </a:t>
            </a:r>
            <a:r>
              <a:rPr lang="ru-RU" sz="800" dirty="0">
                <a:latin typeface="Arial" charset="0"/>
              </a:rPr>
              <a:t>процедуры</a:t>
            </a:r>
            <a:r>
              <a:rPr lang="ru-RU" sz="800" dirty="0"/>
              <a:t> или возникновение каких-либо внешних факторов.</a:t>
            </a:r>
          </a:p>
          <a:p>
            <a:pPr marL="228600" indent="-228600">
              <a:lnSpc>
                <a:spcPct val="80000"/>
              </a:lnSpc>
            </a:pPr>
            <a:r>
              <a:rPr lang="ru-RU" sz="800" dirty="0">
                <a:latin typeface="Arial" charset="0"/>
              </a:rPr>
              <a:t>5) В поле </a:t>
            </a:r>
            <a:r>
              <a:rPr lang="ru-RU" sz="800" b="1" dirty="0">
                <a:latin typeface="Arial" charset="0"/>
              </a:rPr>
              <a:t>Результат оказания</a:t>
            </a:r>
            <a:r>
              <a:rPr lang="ru-RU" sz="800" dirty="0">
                <a:latin typeface="Arial" charset="0"/>
              </a:rPr>
              <a:t> мы</a:t>
            </a:r>
            <a:r>
              <a:rPr lang="ru-RU" sz="800" baseline="0" dirty="0">
                <a:latin typeface="Arial" charset="0"/>
              </a:rPr>
              <a:t> должны вносить информацию об ожидаемом результате оказания данной процедуры в рамках предоставляемой услуги.</a:t>
            </a:r>
            <a:endParaRPr lang="ru-RU" sz="800" dirty="0">
              <a:latin typeface="Arial" charset="0"/>
            </a:endParaRPr>
          </a:p>
          <a:p>
            <a:pPr marL="228600" indent="-228600">
              <a:lnSpc>
                <a:spcPct val="80000"/>
              </a:lnSpc>
            </a:pPr>
            <a:endParaRPr lang="ru-RU" sz="800" dirty="0">
              <a:latin typeface="Arial" charset="0"/>
            </a:endParaRPr>
          </a:p>
        </p:txBody>
      </p:sp>
    </p:spTree>
    <p:extLst>
      <p:ext uri="{BB962C8B-B14F-4D97-AF65-F5344CB8AC3E}">
        <p14:creationId xmlns:p14="http://schemas.microsoft.com/office/powerpoint/2010/main" val="25299272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Tx/>
              <a:buSzTx/>
              <a:buFontTx/>
              <a:buNone/>
              <a:tabLst/>
              <a:defRPr/>
            </a:pPr>
            <a:r>
              <a:rPr lang="ru-RU" sz="900" dirty="0">
                <a:latin typeface="Arial" charset="0"/>
              </a:rPr>
              <a:t>В случае, если в АР имеются основания для отказа/приостановления, отметка об отсутствии оснований снимается и в этом случае появляются другие поля, которые необходимо заполнить.</a:t>
            </a:r>
          </a:p>
          <a:p>
            <a:pPr>
              <a:lnSpc>
                <a:spcPct val="90000"/>
              </a:lnSpc>
            </a:pPr>
            <a:endParaRPr lang="ru-RU" sz="900" dirty="0">
              <a:latin typeface="Arial" charset="0"/>
            </a:endParaRPr>
          </a:p>
          <a:p>
            <a:pPr>
              <a:lnSpc>
                <a:spcPct val="90000"/>
              </a:lnSpc>
            </a:pPr>
            <a:r>
              <a:rPr lang="ru-RU" sz="900" dirty="0">
                <a:latin typeface="Arial" charset="0"/>
              </a:rPr>
              <a:t>Можно добавить несколько Оснований для отказа/приостановления. Для этого нужно нажать кнопку </a:t>
            </a:r>
            <a:r>
              <a:rPr lang="ru-RU" sz="900" b="1" dirty="0">
                <a:latin typeface="Arial" charset="0"/>
              </a:rPr>
              <a:t>Добавить</a:t>
            </a:r>
            <a:r>
              <a:rPr lang="ru-RU" sz="900" dirty="0">
                <a:latin typeface="Arial" charset="0"/>
              </a:rPr>
              <a:t> и заполнить поле </a:t>
            </a:r>
            <a:r>
              <a:rPr lang="ru-RU" sz="900" b="1" dirty="0">
                <a:latin typeface="Arial" charset="0"/>
              </a:rPr>
              <a:t>Наименование</a:t>
            </a:r>
            <a:r>
              <a:rPr lang="ru-RU" sz="900" dirty="0">
                <a:latin typeface="Arial" charset="0"/>
              </a:rPr>
              <a:t> (обязательное).</a:t>
            </a:r>
          </a:p>
          <a:p>
            <a:pPr>
              <a:lnSpc>
                <a:spcPct val="90000"/>
              </a:lnSpc>
            </a:pPr>
            <a:r>
              <a:rPr lang="ru-RU" sz="900" dirty="0">
                <a:latin typeface="Arial" charset="0"/>
              </a:rPr>
              <a:t>Удалить основание для отказа/приостановления можно используя кнопку </a:t>
            </a:r>
            <a:r>
              <a:rPr lang="ru-RU" sz="900" b="0" dirty="0">
                <a:latin typeface="Arial" charset="0"/>
              </a:rPr>
              <a:t>в виде крестика рядом с наименованием основания</a:t>
            </a:r>
            <a:r>
              <a:rPr lang="ru-RU" sz="900" b="1" dirty="0">
                <a:latin typeface="Arial" charset="0"/>
              </a:rPr>
              <a:t>.</a:t>
            </a:r>
          </a:p>
          <a:p>
            <a:pPr>
              <a:lnSpc>
                <a:spcPct val="90000"/>
              </a:lnSpc>
            </a:pPr>
            <a:endParaRPr lang="ru-RU" sz="900" b="1" dirty="0">
              <a:latin typeface="Arial" charset="0"/>
            </a:endParaRPr>
          </a:p>
          <a:p>
            <a:pPr marL="228600" indent="-228600">
              <a:lnSpc>
                <a:spcPct val="80000"/>
              </a:lnSpc>
            </a:pPr>
            <a:r>
              <a:rPr lang="ru-RU" sz="900" dirty="0"/>
              <a:t>Рассмотрим поля </a:t>
            </a:r>
            <a:r>
              <a:rPr lang="ru-RU" sz="900" baseline="0" dirty="0"/>
              <a:t>вкладки процедуры «Основания для отказа/приостановления»</a:t>
            </a:r>
            <a:endParaRPr lang="ru-RU" sz="900" dirty="0"/>
          </a:p>
          <a:p>
            <a:pPr>
              <a:lnSpc>
                <a:spcPct val="90000"/>
              </a:lnSpc>
            </a:pPr>
            <a:endParaRPr lang="ru-RU" sz="900" dirty="0"/>
          </a:p>
        </p:txBody>
      </p:sp>
    </p:spTree>
    <p:extLst>
      <p:ext uri="{BB962C8B-B14F-4D97-AF65-F5344CB8AC3E}">
        <p14:creationId xmlns:p14="http://schemas.microsoft.com/office/powerpoint/2010/main" val="1656079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ru-RU" sz="900" dirty="0">
                <a:latin typeface="Arial" charset="0"/>
              </a:rPr>
              <a:t>При заполнении поля </a:t>
            </a:r>
            <a:r>
              <a:rPr lang="ru-RU" sz="900" b="1" dirty="0">
                <a:latin typeface="Arial" charset="0"/>
              </a:rPr>
              <a:t>Наименование</a:t>
            </a:r>
            <a:r>
              <a:rPr lang="ru-RU" sz="900" dirty="0">
                <a:latin typeface="Arial" charset="0"/>
              </a:rPr>
              <a:t> (обязательное) следует учесть,</a:t>
            </a:r>
            <a:r>
              <a:rPr lang="ru-RU" sz="900" baseline="0" dirty="0">
                <a:latin typeface="Arial" charset="0"/>
              </a:rPr>
              <a:t>  что есл</a:t>
            </a:r>
            <a:r>
              <a:rPr lang="ru-RU" sz="900" dirty="0">
                <a:latin typeface="Arial" charset="0"/>
              </a:rPr>
              <a:t>и формулировка основания достаточно короткая и не требует пояснений</a:t>
            </a:r>
            <a:r>
              <a:rPr lang="ru-RU" sz="900" baseline="0" dirty="0">
                <a:latin typeface="Arial" charset="0"/>
              </a:rPr>
              <a:t> -</a:t>
            </a:r>
            <a:r>
              <a:rPr lang="ru-RU" sz="900" dirty="0">
                <a:latin typeface="Arial" charset="0"/>
              </a:rPr>
              <a:t> этого достаточно. В противном случае, если название слишком длинное или есть уточнения, в поле </a:t>
            </a:r>
            <a:r>
              <a:rPr lang="ru-RU" sz="900" b="1" dirty="0">
                <a:latin typeface="Arial" charset="0"/>
              </a:rPr>
              <a:t>Наименование</a:t>
            </a:r>
            <a:r>
              <a:rPr lang="ru-RU" sz="900" dirty="0">
                <a:latin typeface="Arial" charset="0"/>
              </a:rPr>
              <a:t> нужно вписать переработанную сокращенную формулировку, а в поле </a:t>
            </a:r>
            <a:r>
              <a:rPr lang="ru-RU" sz="900" b="1" dirty="0">
                <a:latin typeface="Arial" charset="0"/>
              </a:rPr>
              <a:t>Описание</a:t>
            </a:r>
            <a:r>
              <a:rPr lang="ru-RU" sz="900" dirty="0">
                <a:latin typeface="Arial" charset="0"/>
              </a:rPr>
              <a:t>, которое заполняется при помощи встроенного редактора, добавить дополнительную информацию.</a:t>
            </a:r>
          </a:p>
          <a:p>
            <a:pPr>
              <a:lnSpc>
                <a:spcPct val="90000"/>
              </a:lnSpc>
            </a:pPr>
            <a:r>
              <a:rPr lang="ru-RU" sz="900" dirty="0">
                <a:latin typeface="Arial" charset="0"/>
              </a:rPr>
              <a:t>Если</a:t>
            </a:r>
            <a:r>
              <a:rPr lang="ru-RU" sz="900" baseline="0" dirty="0">
                <a:latin typeface="Arial" charset="0"/>
              </a:rPr>
              <a:t> вводится основание с </a:t>
            </a:r>
            <a:r>
              <a:rPr lang="ru-RU" sz="900" b="1" baseline="0" dirty="0">
                <a:latin typeface="Arial" charset="0"/>
              </a:rPr>
              <a:t>Типом действия -</a:t>
            </a:r>
            <a:r>
              <a:rPr lang="ru-RU" sz="900" baseline="0" dirty="0">
                <a:latin typeface="Arial" charset="0"/>
              </a:rPr>
              <a:t> Приостановление, то следует также заполнить поле </a:t>
            </a:r>
            <a:r>
              <a:rPr lang="ru-RU" sz="900" b="1" baseline="0" dirty="0">
                <a:latin typeface="Arial" charset="0"/>
              </a:rPr>
              <a:t>Срок приостановления</a:t>
            </a:r>
            <a:r>
              <a:rPr lang="ru-RU" sz="900" baseline="0" dirty="0">
                <a:latin typeface="Arial" charset="0"/>
              </a:rPr>
              <a:t>.</a:t>
            </a:r>
            <a:endParaRPr lang="ru-RU" sz="900" dirty="0">
              <a:latin typeface="Arial" charset="0"/>
            </a:endParaRPr>
          </a:p>
          <a:p>
            <a:pPr>
              <a:lnSpc>
                <a:spcPct val="90000"/>
              </a:lnSpc>
            </a:pPr>
            <a:endParaRPr lang="ru-RU" sz="900" dirty="0">
              <a:latin typeface="Arial" charset="0"/>
            </a:endParaRPr>
          </a:p>
          <a:p>
            <a:pPr>
              <a:lnSpc>
                <a:spcPct val="90000"/>
              </a:lnSpc>
            </a:pPr>
            <a:r>
              <a:rPr lang="ru-RU" sz="900" b="0" dirty="0">
                <a:latin typeface="Arial" charset="0"/>
              </a:rPr>
              <a:t>Не забудьте</a:t>
            </a:r>
            <a:r>
              <a:rPr lang="ru-RU" sz="900" b="0" baseline="0" dirty="0">
                <a:latin typeface="Arial" charset="0"/>
              </a:rPr>
              <a:t> сохранить сделанные изменения.</a:t>
            </a:r>
            <a:endParaRPr lang="ru-RU" sz="900" b="0" dirty="0">
              <a:latin typeface="Arial" charset="0"/>
            </a:endParaRPr>
          </a:p>
          <a:p>
            <a:pPr>
              <a:lnSpc>
                <a:spcPct val="90000"/>
              </a:lnSpc>
            </a:pPr>
            <a:endParaRPr lang="ru-RU" sz="900" b="1" dirty="0">
              <a:latin typeface="Arial" charset="0"/>
            </a:endParaRPr>
          </a:p>
          <a:p>
            <a:pPr>
              <a:lnSpc>
                <a:spcPct val="90000"/>
              </a:lnSpc>
            </a:pPr>
            <a:endParaRPr lang="ru-RU" sz="900" dirty="0"/>
          </a:p>
        </p:txBody>
      </p:sp>
    </p:spTree>
    <p:extLst>
      <p:ext uri="{BB962C8B-B14F-4D97-AF65-F5344CB8AC3E}">
        <p14:creationId xmlns:p14="http://schemas.microsoft.com/office/powerpoint/2010/main" val="211406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endParaRPr lang="ru-RU" dirty="0">
              <a:latin typeface="Arial" charset="0"/>
            </a:endParaRPr>
          </a:p>
        </p:txBody>
      </p:sp>
    </p:spTree>
    <p:extLst>
      <p:ext uri="{BB962C8B-B14F-4D97-AF65-F5344CB8AC3E}">
        <p14:creationId xmlns:p14="http://schemas.microsoft.com/office/powerpoint/2010/main" val="2123072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dirty="0"/>
              <a:t>На вкладке «НПА» представлен полный список Нормативных актов, которые были занесены ранее в процессе заполнения закладки «НПА» услуги.</a:t>
            </a:r>
          </a:p>
          <a:p>
            <a:pPr marL="228600" indent="-228600" algn="just"/>
            <a:r>
              <a:rPr lang="ru-RU" dirty="0"/>
              <a:t>Для публикации услуги, необходимо чтобы в процедуре был отмечен по крайней мере один НПА.</a:t>
            </a:r>
          </a:p>
          <a:p>
            <a:pPr marL="228600" indent="-228600" algn="just"/>
            <a:r>
              <a:rPr lang="ru-RU" dirty="0"/>
              <a:t>Если в тексте регламента есть ссылка на то, что рассматриваем</a:t>
            </a:r>
            <a:r>
              <a:rPr lang="ru-RU" dirty="0">
                <a:latin typeface="Arial" charset="0"/>
              </a:rPr>
              <a:t>ая</a:t>
            </a:r>
            <a:r>
              <a:rPr lang="ru-RU" dirty="0"/>
              <a:t> </a:t>
            </a:r>
            <a:r>
              <a:rPr lang="ru-RU" dirty="0">
                <a:latin typeface="Arial" charset="0"/>
              </a:rPr>
              <a:t>процедура регулируется </a:t>
            </a:r>
            <a:r>
              <a:rPr lang="ru-RU" dirty="0"/>
              <a:t>определенными НПА, то мы должны нажать кнопку </a:t>
            </a:r>
            <a:r>
              <a:rPr lang="ru-RU" b="1" dirty="0"/>
              <a:t>Добавить </a:t>
            </a:r>
            <a:r>
              <a:rPr lang="ru-RU" b="0" dirty="0"/>
              <a:t>и</a:t>
            </a:r>
            <a:r>
              <a:rPr lang="ru-RU" dirty="0"/>
              <a:t> отметить их в перечне документов, кликнув по галочке слева.  </a:t>
            </a:r>
          </a:p>
          <a:p>
            <a:pPr marL="228600" indent="-228600" algn="just"/>
            <a:r>
              <a:rPr lang="ru-RU" dirty="0"/>
              <a:t>После завершения нажмите</a:t>
            </a:r>
            <a:r>
              <a:rPr lang="ru-RU" baseline="0" dirty="0"/>
              <a:t> кнопку </a:t>
            </a:r>
            <a:r>
              <a:rPr lang="ru-RU" b="1" baseline="0" dirty="0"/>
              <a:t>Выбрать.</a:t>
            </a:r>
            <a:endParaRPr lang="ru-RU" dirty="0"/>
          </a:p>
          <a:p>
            <a:pPr marL="228600" indent="-228600" algn="just"/>
            <a:endParaRPr lang="ru-RU" dirty="0">
              <a:latin typeface="Arial" charset="0"/>
            </a:endParaRPr>
          </a:p>
          <a:p>
            <a:pPr marL="228600" indent="-228600" algn="just"/>
            <a:r>
              <a:rPr lang="ru-RU" dirty="0">
                <a:latin typeface="Arial" charset="0"/>
              </a:rPr>
              <a:t>Если в тексте регламента нет ссылки на другие НПА, регулирующие оказание непосредственно той или иной процедуре, то скорее всего НПА, который будет отмечен в процедуре, будет сам АР, который непосредственно регулирует исполнение любой процедуры услуги. </a:t>
            </a:r>
          </a:p>
          <a:p>
            <a:pPr marL="228600" indent="-228600" algn="just"/>
            <a:endParaRPr lang="ru-RU" dirty="0">
              <a:latin typeface="Arial" charset="0"/>
            </a:endParaRPr>
          </a:p>
        </p:txBody>
      </p:sp>
    </p:spTree>
    <p:extLst>
      <p:ext uri="{BB962C8B-B14F-4D97-AF65-F5344CB8AC3E}">
        <p14:creationId xmlns:p14="http://schemas.microsoft.com/office/powerpoint/2010/main" val="12454307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gn="just"/>
            <a:r>
              <a:rPr lang="ru-RU" sz="1200" kern="1200" dirty="0">
                <a:solidFill>
                  <a:schemeClr val="tx1"/>
                </a:solidFill>
                <a:effectLst/>
                <a:latin typeface="+mn-lt"/>
                <a:ea typeface="+mn-ea"/>
                <a:cs typeface="+mn-cs"/>
              </a:rPr>
              <a:t>В данном блоке отображены административные процедуры, относящиеся к данной процедуре взаимодействия с заявителями, которые были внесены на закладке «Административные процедуры» карточки услуги</a:t>
            </a:r>
          </a:p>
          <a:p>
            <a:pPr marL="228600" indent="-228600" algn="just"/>
            <a:r>
              <a:rPr lang="ru-RU" dirty="0"/>
              <a:t>Нажмите кнопку </a:t>
            </a:r>
            <a:r>
              <a:rPr lang="ru-RU" b="1" dirty="0"/>
              <a:t>Добавить </a:t>
            </a:r>
            <a:r>
              <a:rPr lang="ru-RU" b="0" dirty="0"/>
              <a:t>и</a:t>
            </a:r>
            <a:r>
              <a:rPr lang="ru-RU" dirty="0"/>
              <a:t> отметьте в перечне требуемые административные процедуры, кликнув по галочке слева.  </a:t>
            </a:r>
          </a:p>
          <a:p>
            <a:pPr marL="228600" indent="-228600" algn="just"/>
            <a:r>
              <a:rPr lang="ru-RU" dirty="0"/>
              <a:t>После завершения нажмите</a:t>
            </a:r>
            <a:r>
              <a:rPr lang="ru-RU" baseline="0" dirty="0"/>
              <a:t> кнопку </a:t>
            </a:r>
            <a:r>
              <a:rPr lang="ru-RU" b="1" baseline="0" dirty="0"/>
              <a:t>Выбрать.</a:t>
            </a:r>
            <a:endParaRPr lang="ru-RU" dirty="0"/>
          </a:p>
          <a:p>
            <a:pPr marL="228600" indent="-228600" algn="just"/>
            <a:endParaRPr lang="ru-RU" sz="1200" kern="1200" dirty="0">
              <a:solidFill>
                <a:schemeClr val="tx1"/>
              </a:solidFill>
              <a:effectLst/>
              <a:latin typeface="+mn-lt"/>
              <a:ea typeface="+mn-ea"/>
              <a:cs typeface="+mn-cs"/>
            </a:endParaRPr>
          </a:p>
          <a:p>
            <a:pPr marL="228600" indent="-228600" algn="just"/>
            <a:endParaRPr lang="ru-RU" dirty="0">
              <a:latin typeface="Arial" charset="0"/>
            </a:endParaRPr>
          </a:p>
          <a:p>
            <a:pPr marL="228600" indent="-228600" algn="just"/>
            <a:endParaRPr lang="ru-RU" dirty="0">
              <a:latin typeface="Arial" charset="0"/>
            </a:endParaRPr>
          </a:p>
        </p:txBody>
      </p:sp>
    </p:spTree>
    <p:extLst>
      <p:ext uri="{BB962C8B-B14F-4D97-AF65-F5344CB8AC3E}">
        <p14:creationId xmlns:p14="http://schemas.microsoft.com/office/powerpoint/2010/main" val="19178105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ru-RU" dirty="0"/>
              <a:t>Вкладка «Формы взаимодействия» содержит два информационных блока, описывающих формы взаимодействия Госоргана  и получателей </a:t>
            </a:r>
            <a:r>
              <a:rPr lang="ru-RU" dirty="0">
                <a:latin typeface="Arial" charset="0"/>
              </a:rPr>
              <a:t>процедуры</a:t>
            </a:r>
            <a:r>
              <a:rPr lang="ru-RU" dirty="0"/>
              <a:t>.</a:t>
            </a:r>
            <a:r>
              <a:rPr lang="ru-RU" dirty="0">
                <a:latin typeface="Arial" charset="0"/>
              </a:rPr>
              <a:t> </a:t>
            </a:r>
          </a:p>
          <a:p>
            <a:pPr algn="just"/>
            <a:endParaRPr lang="ru-RU" dirty="0"/>
          </a:p>
          <a:p>
            <a:pPr algn="just"/>
            <a:r>
              <a:rPr lang="ru-RU" dirty="0"/>
              <a:t>Первый блок – способы</a:t>
            </a:r>
            <a:r>
              <a:rPr lang="ru-RU" baseline="0" dirty="0"/>
              <a:t> </a:t>
            </a:r>
            <a:r>
              <a:rPr lang="ru-RU" dirty="0"/>
              <a:t>обращения. Здесь нужно указывать способы, которыми получатель может обратиться за получением услуги.</a:t>
            </a:r>
          </a:p>
          <a:p>
            <a:r>
              <a:rPr lang="ru-RU" dirty="0"/>
              <a:t>Второй блок – способы получения результата. Здесь нужно указать способы получения результата выполнения процедуры.</a:t>
            </a:r>
          </a:p>
          <a:p>
            <a:endParaRPr lang="ru-RU" dirty="0"/>
          </a:p>
          <a:p>
            <a:endParaRPr lang="ru-RU" dirty="0"/>
          </a:p>
        </p:txBody>
      </p:sp>
    </p:spTree>
    <p:extLst>
      <p:ext uri="{BB962C8B-B14F-4D97-AF65-F5344CB8AC3E}">
        <p14:creationId xmlns:p14="http://schemas.microsoft.com/office/powerpoint/2010/main" val="16848920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47650" indent="-247650">
              <a:lnSpc>
                <a:spcPct val="90000"/>
              </a:lnSpc>
            </a:pPr>
            <a:r>
              <a:rPr lang="ru-RU" dirty="0"/>
              <a:t>Чтобы добавить новую цель обращения для </a:t>
            </a:r>
            <a:r>
              <a:rPr lang="ru-RU" dirty="0">
                <a:latin typeface="Arial" charset="0"/>
              </a:rPr>
              <a:t>процедуры</a:t>
            </a:r>
            <a:r>
              <a:rPr lang="ru-RU" dirty="0"/>
              <a:t>, нужно  нажать кнопку </a:t>
            </a:r>
            <a:r>
              <a:rPr lang="ru-RU" b="1" dirty="0"/>
              <a:t>Добавить цель обращения.</a:t>
            </a:r>
          </a:p>
          <a:p>
            <a:pPr marL="247650" indent="-247650">
              <a:lnSpc>
                <a:spcPct val="90000"/>
              </a:lnSpc>
            </a:pPr>
            <a:r>
              <a:rPr lang="ru-RU" dirty="0"/>
              <a:t>Удалить цель можно аналогично процедуре, нажав на крестик рядом с названием цели обращения.</a:t>
            </a:r>
          </a:p>
          <a:p>
            <a:pPr marL="247650" indent="-247650">
              <a:lnSpc>
                <a:spcPct val="90000"/>
              </a:lnSpc>
            </a:pPr>
            <a:endParaRPr lang="ru-RU" dirty="0"/>
          </a:p>
          <a:p>
            <a:pPr marL="247650" indent="-247650">
              <a:lnSpc>
                <a:spcPct val="90000"/>
              </a:lnSpc>
            </a:pPr>
            <a:r>
              <a:rPr lang="ru-RU" dirty="0"/>
              <a:t>При добавлении новой цели, дерево вкладок расширяется, так как для каждой цели существует возможность указания входящих документов и сценариев завершения.</a:t>
            </a:r>
          </a:p>
          <a:p>
            <a:pPr marL="247650" indent="-247650">
              <a:lnSpc>
                <a:spcPct val="90000"/>
              </a:lnSpc>
            </a:pPr>
            <a:r>
              <a:rPr lang="ru-RU" dirty="0">
                <a:latin typeface="Arial" charset="0"/>
              </a:rPr>
              <a:t>Описание</a:t>
            </a:r>
            <a:r>
              <a:rPr lang="ru-RU" dirty="0"/>
              <a:t> цели</a:t>
            </a:r>
            <a:r>
              <a:rPr lang="ru-RU" dirty="0">
                <a:latin typeface="Arial" charset="0"/>
              </a:rPr>
              <a:t> располагается на следующих вкладках:</a:t>
            </a:r>
            <a:endParaRPr lang="ru-RU" dirty="0"/>
          </a:p>
          <a:p>
            <a:pPr marL="247650" indent="-247650">
              <a:lnSpc>
                <a:spcPct val="90000"/>
              </a:lnSpc>
              <a:buFontTx/>
              <a:buAutoNum type="arabicParenR"/>
            </a:pPr>
            <a:r>
              <a:rPr lang="ru-RU" b="1" dirty="0"/>
              <a:t>Общие сведения</a:t>
            </a:r>
          </a:p>
          <a:p>
            <a:pPr marL="247650" indent="-247650">
              <a:lnSpc>
                <a:spcPct val="90000"/>
              </a:lnSpc>
              <a:buFontTx/>
              <a:buAutoNum type="arabicParenR"/>
            </a:pPr>
            <a:r>
              <a:rPr lang="ru-RU" b="1" dirty="0"/>
              <a:t>Пошаговая</a:t>
            </a:r>
            <a:r>
              <a:rPr lang="ru-RU" b="1" baseline="0" dirty="0"/>
              <a:t> инструкция</a:t>
            </a:r>
            <a:endParaRPr lang="ru-RU" dirty="0"/>
          </a:p>
          <a:p>
            <a:pPr marL="247650" indent="-247650">
              <a:lnSpc>
                <a:spcPct val="90000"/>
              </a:lnSpc>
              <a:buFontTx/>
              <a:buAutoNum type="arabicParenR"/>
            </a:pPr>
            <a:r>
              <a:rPr lang="ru-RU" b="1" dirty="0"/>
              <a:t>Категории получателей</a:t>
            </a:r>
          </a:p>
          <a:p>
            <a:pPr marL="247650" indent="-247650">
              <a:lnSpc>
                <a:spcPct val="90000"/>
              </a:lnSpc>
              <a:buFontTx/>
              <a:buAutoNum type="arabicParenR"/>
            </a:pPr>
            <a:r>
              <a:rPr lang="ru-RU" b="1" dirty="0"/>
              <a:t>Жизненные ситуации</a:t>
            </a:r>
          </a:p>
          <a:p>
            <a:pPr marL="247650" indent="-247650">
              <a:lnSpc>
                <a:spcPct val="90000"/>
              </a:lnSpc>
              <a:buFontTx/>
              <a:buAutoNum type="arabicParenR"/>
            </a:pPr>
            <a:r>
              <a:rPr lang="ru-RU" b="1" dirty="0"/>
              <a:t>Оплата</a:t>
            </a:r>
          </a:p>
          <a:p>
            <a:pPr marL="247650" indent="-247650">
              <a:lnSpc>
                <a:spcPct val="90000"/>
              </a:lnSpc>
              <a:buFontTx/>
              <a:buAutoNum type="arabicParenR"/>
            </a:pPr>
            <a:r>
              <a:rPr lang="ru-RU" b="1" dirty="0"/>
              <a:t>Входящие документы</a:t>
            </a:r>
          </a:p>
          <a:p>
            <a:pPr marL="247650" indent="-247650">
              <a:lnSpc>
                <a:spcPct val="90000"/>
              </a:lnSpc>
              <a:buFontTx/>
              <a:buAutoNum type="arabicParenR"/>
            </a:pPr>
            <a:r>
              <a:rPr lang="ru-RU" b="1" dirty="0"/>
              <a:t>Сценарии завершения</a:t>
            </a:r>
          </a:p>
          <a:p>
            <a:pPr marL="704850" lvl="1" indent="-247650">
              <a:lnSpc>
                <a:spcPct val="90000"/>
              </a:lnSpc>
              <a:buFontTx/>
              <a:buChar char="•"/>
            </a:pPr>
            <a:endParaRPr lang="ru-RU" dirty="0"/>
          </a:p>
        </p:txBody>
      </p:sp>
    </p:spTree>
    <p:extLst>
      <p:ext uri="{BB962C8B-B14F-4D97-AF65-F5344CB8AC3E}">
        <p14:creationId xmlns:p14="http://schemas.microsoft.com/office/powerpoint/2010/main" val="14300847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247650" indent="-247650">
              <a:lnSpc>
                <a:spcPct val="90000"/>
              </a:lnSpc>
            </a:pPr>
            <a:r>
              <a:rPr lang="ru-RU" dirty="0">
                <a:latin typeface="Arial" charset="0"/>
              </a:rPr>
              <a:t>На первой – общие сведения располагаются </a:t>
            </a:r>
            <a:r>
              <a:rPr lang="ru-RU" dirty="0"/>
              <a:t>следующие</a:t>
            </a:r>
            <a:r>
              <a:rPr lang="ru-RU" dirty="0">
                <a:latin typeface="Arial" charset="0"/>
              </a:rPr>
              <a:t> поля</a:t>
            </a:r>
            <a:r>
              <a:rPr lang="ru-RU" dirty="0"/>
              <a:t>:</a:t>
            </a:r>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b="1" dirty="0"/>
              <a:t>Краткое</a:t>
            </a:r>
            <a:r>
              <a:rPr lang="ru-RU" b="1" baseline="0" dirty="0"/>
              <a:t> н</a:t>
            </a:r>
            <a:r>
              <a:rPr lang="ru-RU" b="1" dirty="0"/>
              <a:t>аименование (для ЕПГУ) </a:t>
            </a:r>
            <a:r>
              <a:rPr lang="ru-RU" b="0" dirty="0"/>
              <a:t>– (обязательное). </a:t>
            </a: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Краткое наименование (для ЕПГУ)</a:t>
            </a:r>
            <a:r>
              <a:rPr lang="ru-RU" sz="1200" kern="1200" dirty="0">
                <a:solidFill>
                  <a:schemeClr val="tx1"/>
                </a:solidFill>
                <a:effectLst/>
                <a:latin typeface="+mn-lt"/>
                <a:ea typeface="+mn-ea"/>
                <a:cs typeface="+mn-cs"/>
              </a:rPr>
              <a:t> введите краткое наименование цели обращения для последующего использования данного наименования на Едином портале государственных и муниципальных услуг.</a:t>
            </a:r>
            <a:endParaRPr lang="ru-RU" b="1" dirty="0"/>
          </a:p>
          <a:p>
            <a:pPr marL="247650" indent="-247650">
              <a:lnSpc>
                <a:spcPct val="90000"/>
              </a:lnSpc>
              <a:buFontTx/>
              <a:buAutoNum type="arabicParenR"/>
            </a:pPr>
            <a:r>
              <a:rPr lang="ru-RU" sz="1200" kern="1200" dirty="0">
                <a:solidFill>
                  <a:schemeClr val="tx1"/>
                </a:solidFill>
                <a:effectLst/>
                <a:latin typeface="+mn-lt"/>
                <a:ea typeface="+mn-ea"/>
                <a:cs typeface="+mn-cs"/>
              </a:rPr>
              <a:t>Если цель обращения </a:t>
            </a:r>
            <a:r>
              <a:rPr lang="ru-RU" sz="1200" b="1" kern="1200" dirty="0">
                <a:solidFill>
                  <a:schemeClr val="tx1"/>
                </a:solidFill>
                <a:effectLst/>
                <a:latin typeface="+mn-lt"/>
                <a:ea typeface="+mn-ea"/>
                <a:cs typeface="+mn-cs"/>
              </a:rPr>
              <a:t>используется для межведомственного взаимодействия</a:t>
            </a:r>
            <a:r>
              <a:rPr lang="ru-RU" sz="1200" kern="1200" dirty="0">
                <a:solidFill>
                  <a:schemeClr val="tx1"/>
                </a:solidFill>
                <a:effectLst/>
                <a:latin typeface="+mn-lt"/>
                <a:ea typeface="+mn-ea"/>
                <a:cs typeface="+mn-cs"/>
              </a:rPr>
              <a:t>, проставьте галочку в соответствующем поле </a:t>
            </a:r>
          </a:p>
          <a:p>
            <a:pPr marL="247650" indent="-247650">
              <a:lnSpc>
                <a:spcPct val="90000"/>
              </a:lnSpc>
              <a:buFontTx/>
              <a:buAutoNum type="arabicParenR"/>
            </a:pPr>
            <a:r>
              <a:rPr lang="ru-RU" sz="1200" kern="1200" dirty="0">
                <a:solidFill>
                  <a:schemeClr val="tx1"/>
                </a:solidFill>
                <a:effectLst/>
                <a:latin typeface="+mn-lt"/>
                <a:ea typeface="+mn-ea"/>
                <a:cs typeface="+mn-cs"/>
              </a:rPr>
              <a:t>Если цель обращения выполняется </a:t>
            </a:r>
            <a:r>
              <a:rPr lang="ru-RU" sz="1200" b="1" kern="1200" dirty="0">
                <a:solidFill>
                  <a:schemeClr val="tx1"/>
                </a:solidFill>
                <a:effectLst/>
                <a:latin typeface="+mn-lt"/>
                <a:ea typeface="+mn-ea"/>
                <a:cs typeface="+mn-cs"/>
              </a:rPr>
              <a:t>без участия заявителя</a:t>
            </a:r>
            <a:r>
              <a:rPr lang="ru-RU" sz="1200" kern="1200" dirty="0">
                <a:solidFill>
                  <a:schemeClr val="tx1"/>
                </a:solidFill>
                <a:effectLst/>
                <a:latin typeface="+mn-lt"/>
                <a:ea typeface="+mn-ea"/>
                <a:cs typeface="+mn-cs"/>
              </a:rPr>
              <a:t>, проставьте галочку в соответствующем поле.</a:t>
            </a:r>
            <a:endParaRPr lang="ru-RU" b="1" dirty="0"/>
          </a:p>
          <a:p>
            <a:pPr marL="247650" indent="-247650">
              <a:lnSpc>
                <a:spcPct val="90000"/>
              </a:lnSpc>
              <a:buFontTx/>
              <a:buAutoNum type="arabicParenR"/>
            </a:pPr>
            <a:r>
              <a:rPr lang="ru-RU" b="1" dirty="0"/>
              <a:t>Адрес в сети Интернет. </a:t>
            </a:r>
            <a:r>
              <a:rPr lang="x-none" sz="1200" kern="1200" dirty="0">
                <a:solidFill>
                  <a:schemeClr val="tx1"/>
                </a:solidFill>
                <a:effectLst/>
                <a:latin typeface="+mn-lt"/>
                <a:ea typeface="+mn-ea"/>
                <a:cs typeface="+mn-cs"/>
              </a:rPr>
              <a:t>В случае если </a:t>
            </a:r>
            <a:r>
              <a:rPr lang="ru-RU" sz="1200" kern="1200" dirty="0">
                <a:solidFill>
                  <a:schemeClr val="tx1"/>
                </a:solidFill>
                <a:effectLst/>
                <a:latin typeface="+mn-lt"/>
                <a:ea typeface="+mn-ea"/>
                <a:cs typeface="+mn-cs"/>
              </a:rPr>
              <a:t>цель обращения выполняется</a:t>
            </a:r>
            <a:r>
              <a:rPr lang="x-none" sz="1200" kern="1200" dirty="0">
                <a:solidFill>
                  <a:schemeClr val="tx1"/>
                </a:solidFill>
                <a:effectLst/>
                <a:latin typeface="+mn-lt"/>
                <a:ea typeface="+mn-ea"/>
                <a:cs typeface="+mn-cs"/>
              </a:rPr>
              <a:t> в электронном виде в сети Интернет, в поле </a:t>
            </a:r>
            <a:r>
              <a:rPr lang="x-none" sz="1200" b="1" kern="1200" dirty="0">
                <a:solidFill>
                  <a:schemeClr val="tx1"/>
                </a:solidFill>
                <a:effectLst/>
                <a:latin typeface="+mn-lt"/>
                <a:ea typeface="+mn-ea"/>
                <a:cs typeface="+mn-cs"/>
              </a:rPr>
              <a:t>Адрес </a:t>
            </a:r>
            <a:r>
              <a:rPr lang="ru-RU" sz="1200" b="1" kern="1200" dirty="0">
                <a:solidFill>
                  <a:schemeClr val="tx1"/>
                </a:solidFill>
                <a:effectLst/>
                <a:latin typeface="+mn-lt"/>
                <a:ea typeface="+mn-ea"/>
                <a:cs typeface="+mn-cs"/>
              </a:rPr>
              <a:t>в сети Интернет </a:t>
            </a:r>
            <a:r>
              <a:rPr lang="x-none" sz="1200" kern="1200" dirty="0">
                <a:solidFill>
                  <a:schemeClr val="tx1"/>
                </a:solidFill>
                <a:effectLst/>
                <a:latin typeface="+mn-lt"/>
                <a:ea typeface="+mn-ea"/>
                <a:cs typeface="+mn-cs"/>
              </a:rPr>
              <a:t>укажите ссылку на получение этой </a:t>
            </a:r>
            <a:r>
              <a:rPr lang="ru-RU" sz="1200" kern="1200" dirty="0">
                <a:solidFill>
                  <a:schemeClr val="tx1"/>
                </a:solidFill>
                <a:effectLst/>
                <a:latin typeface="+mn-lt"/>
                <a:ea typeface="+mn-ea"/>
                <a:cs typeface="+mn-cs"/>
              </a:rPr>
              <a:t>цели обращения</a:t>
            </a:r>
            <a:r>
              <a:rPr lang="x-none" sz="1200" kern="1200" dirty="0">
                <a:solidFill>
                  <a:schemeClr val="tx1"/>
                </a:solidFill>
                <a:effectLst/>
                <a:latin typeface="+mn-lt"/>
                <a:ea typeface="+mn-ea"/>
                <a:cs typeface="+mn-cs"/>
              </a:rPr>
              <a:t>. </a:t>
            </a:r>
            <a:endParaRPr lang="ru-RU" b="1" dirty="0"/>
          </a:p>
          <a:p>
            <a:pPr marL="247650" indent="-247650">
              <a:lnSpc>
                <a:spcPct val="90000"/>
              </a:lnSpc>
              <a:buFontTx/>
              <a:buAutoNum type="arabicParenR"/>
            </a:pPr>
            <a:r>
              <a:rPr lang="ru-RU" b="1" dirty="0"/>
              <a:t>Описание</a:t>
            </a:r>
            <a:r>
              <a:rPr lang="ru-RU" dirty="0"/>
              <a:t> – поле заполняется с помощью текстового редактора</a:t>
            </a:r>
          </a:p>
          <a:p>
            <a:pPr marL="247650" indent="-247650">
              <a:lnSpc>
                <a:spcPct val="90000"/>
              </a:lnSpc>
              <a:buFontTx/>
              <a:buAutoNum type="arabicParenR"/>
            </a:pPr>
            <a:r>
              <a:rPr lang="ru-RU" sz="1200" b="1" dirty="0"/>
              <a:t>Срок предоставления </a:t>
            </a:r>
            <a:r>
              <a:rPr lang="ru-RU" sz="1200" b="0" dirty="0"/>
              <a:t>- </a:t>
            </a:r>
            <a:r>
              <a:rPr lang="ru-RU" sz="1200" dirty="0"/>
              <a:t>(</a:t>
            </a:r>
            <a:r>
              <a:rPr lang="ru-RU" sz="1200" i="1" dirty="0"/>
              <a:t>обязательное</a:t>
            </a:r>
            <a:r>
              <a:rPr lang="ru-RU" sz="1200" dirty="0"/>
              <a:t>)</a:t>
            </a:r>
            <a:r>
              <a:rPr lang="ru-RU" sz="1200" b="0" dirty="0"/>
              <a:t>. </a:t>
            </a: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Срок предоставления</a:t>
            </a:r>
            <a:r>
              <a:rPr lang="ru-RU" sz="1200" kern="1200" dirty="0">
                <a:solidFill>
                  <a:schemeClr val="tx1"/>
                </a:solidFill>
                <a:effectLst/>
                <a:latin typeface="+mn-lt"/>
                <a:ea typeface="+mn-ea"/>
                <a:cs typeface="+mn-cs"/>
              </a:rPr>
              <a:t> - указываются максимальные сроки, в течение которых цель обращения должна быть выполнена.</a:t>
            </a:r>
            <a:endParaRPr lang="ru-RU" sz="1200" b="1" dirty="0"/>
          </a:p>
          <a:p>
            <a:pPr marL="247650" indent="-247650">
              <a:lnSpc>
                <a:spcPct val="90000"/>
              </a:lnSpc>
              <a:buFontTx/>
              <a:buAutoNum type="arabicParenR"/>
            </a:pPr>
            <a:r>
              <a:rPr lang="ru-RU" sz="1200" b="1" dirty="0"/>
              <a:t>Максимальный срок ожидания в очереди - </a:t>
            </a:r>
            <a:r>
              <a:rPr lang="ru-RU" sz="1200" dirty="0"/>
              <a:t>(</a:t>
            </a:r>
            <a:r>
              <a:rPr lang="ru-RU" sz="1200" i="1" dirty="0"/>
              <a:t>обязательное</a:t>
            </a:r>
            <a:r>
              <a:rPr lang="ru-RU" sz="1200" dirty="0"/>
              <a:t>). </a:t>
            </a: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Максимальный срок ожидания в очереди</a:t>
            </a:r>
            <a:r>
              <a:rPr lang="ru-RU" sz="1200" kern="1200" dirty="0">
                <a:solidFill>
                  <a:schemeClr val="tx1"/>
                </a:solidFill>
                <a:effectLst/>
                <a:latin typeface="+mn-lt"/>
                <a:ea typeface="+mn-ea"/>
                <a:cs typeface="+mn-cs"/>
              </a:rPr>
              <a:t> - указывается максимальный срок ожидания в очереди при подаче заявления о предоставлении услуги лично.</a:t>
            </a:r>
            <a:endParaRPr lang="ru-RU" sz="1200" b="1" dirty="0"/>
          </a:p>
          <a:p>
            <a:pPr marL="247650" marR="0" lvl="0" indent="-247650" algn="l" defTabSz="914400" rtl="0" eaLnBrk="0" fontAlgn="base" latinLnBrk="0" hangingPunct="0">
              <a:lnSpc>
                <a:spcPct val="90000"/>
              </a:lnSpc>
              <a:spcBef>
                <a:spcPct val="30000"/>
              </a:spcBef>
              <a:spcAft>
                <a:spcPct val="0"/>
              </a:spcAft>
              <a:buClrTx/>
              <a:buSzTx/>
              <a:buFontTx/>
              <a:buAutoNum type="arabicParenR"/>
              <a:tabLst/>
              <a:defRPr/>
            </a:pPr>
            <a:r>
              <a:rPr lang="ru-RU" sz="1200" b="1" dirty="0"/>
              <a:t>Срок регистрации запроса </a:t>
            </a:r>
            <a:r>
              <a:rPr lang="ru-RU" sz="1200" dirty="0"/>
              <a:t>(</a:t>
            </a:r>
            <a:r>
              <a:rPr lang="ru-RU" sz="1200" i="1" dirty="0"/>
              <a:t>обязательное</a:t>
            </a:r>
            <a:r>
              <a:rPr lang="ru-RU" sz="1200" dirty="0"/>
              <a:t>). </a:t>
            </a: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Срок регистрации запроса</a:t>
            </a:r>
            <a:r>
              <a:rPr lang="ru-RU" sz="1200" kern="1200" dirty="0">
                <a:solidFill>
                  <a:schemeClr val="tx1"/>
                </a:solidFill>
                <a:effectLst/>
                <a:latin typeface="+mn-lt"/>
                <a:ea typeface="+mn-ea"/>
                <a:cs typeface="+mn-cs"/>
              </a:rPr>
              <a:t> – указывается срок, в течение которого запрос должен быть зарегистрирован.</a:t>
            </a:r>
            <a:endParaRPr lang="ru-RU" sz="1200" dirty="0"/>
          </a:p>
          <a:p>
            <a:pPr marL="247650" indent="-247650">
              <a:lnSpc>
                <a:spcPct val="90000"/>
              </a:lnSpc>
              <a:buFontTx/>
              <a:buAutoNum type="arabicParenR"/>
            </a:pPr>
            <a:r>
              <a:rPr lang="ru-RU" sz="1200" b="1" dirty="0"/>
              <a:t>Порядок регистрации запроса </a:t>
            </a:r>
            <a:r>
              <a:rPr lang="ru-RU" sz="1200" dirty="0"/>
              <a:t>(</a:t>
            </a:r>
            <a:r>
              <a:rPr lang="ru-RU" sz="1200" i="1" dirty="0"/>
              <a:t>обязательное).</a:t>
            </a:r>
            <a:endParaRPr lang="ru-RU" dirty="0"/>
          </a:p>
          <a:p>
            <a:pPr marL="457200" lvl="1" indent="0">
              <a:lnSpc>
                <a:spcPct val="90000"/>
              </a:lnSpc>
              <a:buFontTx/>
              <a:buNone/>
            </a:pPr>
            <a:endParaRPr lang="ru-RU" dirty="0"/>
          </a:p>
        </p:txBody>
      </p:sp>
    </p:spTree>
    <p:extLst>
      <p:ext uri="{BB962C8B-B14F-4D97-AF65-F5344CB8AC3E}">
        <p14:creationId xmlns:p14="http://schemas.microsoft.com/office/powerpoint/2010/main" val="87173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a:latin typeface="Arial" charset="0"/>
              </a:rPr>
              <a:t>Для каждой цели обращения можно ввести пошаговые инструкции. </a:t>
            </a:r>
          </a:p>
          <a:p>
            <a:r>
              <a:rPr lang="ru-RU" dirty="0">
                <a:latin typeface="Arial" charset="0"/>
              </a:rPr>
              <a:t>Инструкции отображаются в виде перечня. Добавить инструкцию можно с помощью кнопки </a:t>
            </a:r>
            <a:r>
              <a:rPr lang="ru-RU" b="1" dirty="0">
                <a:latin typeface="Arial" charset="0"/>
              </a:rPr>
              <a:t>Добавить</a:t>
            </a:r>
            <a:r>
              <a:rPr lang="ru-RU" dirty="0">
                <a:latin typeface="Arial" charset="0"/>
              </a:rPr>
              <a:t>. Удалить инструкцию можно воспользовавшись кнопкой </a:t>
            </a:r>
            <a:r>
              <a:rPr lang="ru-RU" b="0" dirty="0">
                <a:latin typeface="Arial" charset="0"/>
              </a:rPr>
              <a:t>в виде крестика справа от наименования</a:t>
            </a:r>
            <a:r>
              <a:rPr lang="ru-RU" dirty="0">
                <a:latin typeface="Arial" charset="0"/>
              </a:rPr>
              <a:t>.</a:t>
            </a:r>
          </a:p>
          <a:p>
            <a:endParaRPr lang="ru-RU" dirty="0">
              <a:latin typeface="Arial" charset="0"/>
            </a:endParaRPr>
          </a:p>
          <a:p>
            <a:r>
              <a:rPr lang="ru-RU" dirty="0">
                <a:latin typeface="Arial" charset="0"/>
              </a:rPr>
              <a:t>Для каждой инструкции задается наименование, номер шага. С помощью текстового редактора вводится сам текст инструкции.</a:t>
            </a:r>
          </a:p>
          <a:p>
            <a:endParaRPr lang="ru-RU" dirty="0">
              <a:latin typeface="Arial" charset="0"/>
            </a:endParaRPr>
          </a:p>
        </p:txBody>
      </p:sp>
    </p:spTree>
    <p:extLst>
      <p:ext uri="{BB962C8B-B14F-4D97-AF65-F5344CB8AC3E}">
        <p14:creationId xmlns:p14="http://schemas.microsoft.com/office/powerpoint/2010/main" val="36164835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000" dirty="0">
                <a:latin typeface="Arial" charset="0"/>
              </a:rPr>
              <a:t>Итак, следующая вкладка – «Категории получателей». </a:t>
            </a:r>
          </a:p>
          <a:p>
            <a:endParaRPr lang="ru-RU" sz="1000" dirty="0">
              <a:latin typeface="Arial" charset="0"/>
            </a:endParaRPr>
          </a:p>
          <a:p>
            <a:r>
              <a:rPr lang="ru-RU" sz="1000" dirty="0">
                <a:latin typeface="Arial" charset="0"/>
              </a:rPr>
              <a:t>Получатели услуги в целом, как правило перечисляются в первом разделе административного регламента. Перечень возможных получателей процедуры как правило или совпадает с перечнем получателей услуги в целом, или, если это указано в описании процедуры, содержит одну или несколько категорий из списка категорий получателей услуги в целом.</a:t>
            </a:r>
          </a:p>
          <a:p>
            <a:endParaRPr lang="ru-RU" sz="1000" dirty="0">
              <a:latin typeface="Arial" charset="0"/>
            </a:endParaRPr>
          </a:p>
          <a:p>
            <a:r>
              <a:rPr lang="ru-RU" sz="1000" dirty="0"/>
              <a:t>Для заполнения вкладки </a:t>
            </a:r>
            <a:r>
              <a:rPr lang="ru-RU" sz="1000" b="1" dirty="0"/>
              <a:t>Категория</a:t>
            </a:r>
            <a:r>
              <a:rPr lang="ru-RU" sz="1000" dirty="0"/>
              <a:t> </a:t>
            </a:r>
            <a:r>
              <a:rPr lang="ru-RU" sz="1000" b="1" dirty="0"/>
              <a:t>получателей</a:t>
            </a:r>
            <a:r>
              <a:rPr lang="ru-RU" sz="1000" dirty="0"/>
              <a:t> используется кнопка </a:t>
            </a:r>
            <a:r>
              <a:rPr lang="ru-RU" sz="1000" b="1" dirty="0"/>
              <a:t>Добавить. </a:t>
            </a:r>
            <a:r>
              <a:rPr lang="ru-RU" sz="1000" dirty="0"/>
              <a:t>После нажатия на неё, откроется окно </a:t>
            </a:r>
            <a:r>
              <a:rPr lang="ru-RU" sz="1000" b="1" dirty="0"/>
              <a:t>Категории получателей.</a:t>
            </a:r>
            <a:endParaRPr lang="ru-RU" sz="1000" dirty="0"/>
          </a:p>
          <a:p>
            <a:r>
              <a:rPr lang="ru-RU" sz="1000" dirty="0"/>
              <a:t>Далее следует выбрать необходимые категории, кликнув на галочке слева от названия, и нажать кнопку </a:t>
            </a:r>
            <a:r>
              <a:rPr lang="ru-RU" sz="1000" b="1" dirty="0"/>
              <a:t>Выбрать</a:t>
            </a:r>
            <a:r>
              <a:rPr lang="ru-RU" sz="1000" dirty="0"/>
              <a:t>. За одно открытие диалога вы можете выбрать несколько категорий получателей. Чтобы удалить категорию, воспользуйтесь кнопкой </a:t>
            </a:r>
            <a:r>
              <a:rPr lang="ru-RU" sz="1000" b="0" dirty="0"/>
              <a:t>в виде красного крестика справа от названия категории на вкладке цели.</a:t>
            </a:r>
          </a:p>
          <a:p>
            <a:endParaRPr lang="ru-RU" sz="1000" b="1" dirty="0"/>
          </a:p>
          <a:p>
            <a:r>
              <a:rPr lang="ru-RU" sz="1000" dirty="0"/>
              <a:t>Для каждой категории нужно указывать </a:t>
            </a:r>
            <a:r>
              <a:rPr lang="ru-RU" sz="1000" b="1" dirty="0"/>
              <a:t>Сведения о категории получателей</a:t>
            </a:r>
            <a:r>
              <a:rPr lang="ru-RU" sz="1000" dirty="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«любое» или «любой».</a:t>
            </a:r>
            <a:endParaRPr lang="ru-RU" sz="1000" dirty="0">
              <a:latin typeface="Arial" charset="0"/>
            </a:endParaRPr>
          </a:p>
          <a:p>
            <a:endParaRPr lang="ru-RU" sz="1000" dirty="0">
              <a:latin typeface="Arial" charset="0"/>
            </a:endParaRPr>
          </a:p>
          <a:p>
            <a:r>
              <a:rPr lang="ru-RU" sz="1000" dirty="0">
                <a:latin typeface="Arial" charset="0"/>
              </a:rPr>
              <a:t>Напомним, что в случае, если процедура принадлежит функции контроля или надзора, заполнение этой вкладки становится необязательным. В противном случае должна быть указана как минимум одна категория получателей.</a:t>
            </a:r>
          </a:p>
          <a:p>
            <a:endParaRPr lang="ru-RU" sz="1000" dirty="0"/>
          </a:p>
        </p:txBody>
      </p:sp>
    </p:spTree>
    <p:extLst>
      <p:ext uri="{BB962C8B-B14F-4D97-AF65-F5344CB8AC3E}">
        <p14:creationId xmlns:p14="http://schemas.microsoft.com/office/powerpoint/2010/main" val="32603941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lnSpc>
                <a:spcPct val="90000"/>
              </a:lnSpc>
            </a:pPr>
            <a:r>
              <a:rPr lang="ru-RU" dirty="0"/>
              <a:t>Классификация </a:t>
            </a:r>
            <a:r>
              <a:rPr lang="ru-RU" dirty="0">
                <a:latin typeface="Arial" charset="0"/>
              </a:rPr>
              <a:t>процедуры</a:t>
            </a:r>
            <a:r>
              <a:rPr lang="ru-RU" dirty="0"/>
              <a:t> позволяет осуществлять поиск услуги </a:t>
            </a:r>
            <a:r>
              <a:rPr lang="ru-RU" dirty="0">
                <a:latin typeface="Arial" charset="0"/>
              </a:rPr>
              <a:t>по </a:t>
            </a:r>
            <a:r>
              <a:rPr lang="ru-RU" dirty="0"/>
              <a:t>жизненным ситуациям.</a:t>
            </a:r>
          </a:p>
          <a:p>
            <a:pPr marL="228600" indent="-228600">
              <a:lnSpc>
                <a:spcPct val="90000"/>
              </a:lnSpc>
            </a:pPr>
            <a:endParaRPr lang="ru-RU" dirty="0">
              <a:latin typeface="Arial" charset="0"/>
            </a:endParaRPr>
          </a:p>
          <a:p>
            <a:pPr marL="228600" indent="-228600">
              <a:lnSpc>
                <a:spcPct val="90000"/>
              </a:lnSpc>
            </a:pPr>
            <a:r>
              <a:rPr lang="ru-RU" b="1" dirty="0"/>
              <a:t>Жизненные ситуации</a:t>
            </a:r>
            <a:r>
              <a:rPr lang="ru-RU" dirty="0">
                <a:latin typeface="Arial" charset="0"/>
              </a:rPr>
              <a:t> </a:t>
            </a:r>
            <a:r>
              <a:rPr lang="ru-RU" dirty="0"/>
              <a:t>задаются аналогично категориям получателей.</a:t>
            </a:r>
          </a:p>
          <a:p>
            <a:pPr marL="228600" indent="-228600">
              <a:lnSpc>
                <a:spcPct val="90000"/>
              </a:lnSpc>
            </a:pPr>
            <a:r>
              <a:rPr lang="ru-RU" dirty="0"/>
              <a:t>Для того, чтобы это сделать, нужно воспользоваться кнопкой </a:t>
            </a:r>
            <a:r>
              <a:rPr lang="ru-RU" b="1" dirty="0"/>
              <a:t>Добавить</a:t>
            </a:r>
            <a:r>
              <a:rPr lang="ru-RU" dirty="0"/>
              <a:t>.</a:t>
            </a:r>
            <a:r>
              <a:rPr lang="ru-RU" baseline="0" dirty="0"/>
              <a:t> На форме </a:t>
            </a:r>
            <a:r>
              <a:rPr lang="ru-RU" b="1" baseline="0" dirty="0"/>
              <a:t>Выбор жизненной ситуации </a:t>
            </a:r>
            <a:r>
              <a:rPr lang="ru-RU" baseline="0" dirty="0"/>
              <a:t>отметить галочками нужные строки и нажать на кнопку </a:t>
            </a:r>
            <a:r>
              <a:rPr lang="ru-RU" b="1" dirty="0"/>
              <a:t>Выбрать</a:t>
            </a:r>
            <a:r>
              <a:rPr lang="ru-RU" dirty="0"/>
              <a:t>. </a:t>
            </a:r>
          </a:p>
          <a:p>
            <a:pPr marL="228600" indent="-228600">
              <a:lnSpc>
                <a:spcPct val="90000"/>
              </a:lnSpc>
            </a:pPr>
            <a:endParaRPr lang="ru-RU" dirty="0"/>
          </a:p>
          <a:p>
            <a:r>
              <a:rPr lang="ru-RU" dirty="0"/>
              <a:t>Жизненные ситуации появятся на вкладке. </a:t>
            </a:r>
            <a:r>
              <a:rPr lang="ru-RU" sz="1200" dirty="0"/>
              <a:t>Для каждой ЖС нужно указывать </a:t>
            </a:r>
            <a:r>
              <a:rPr lang="ru-RU" sz="1200" b="1" dirty="0"/>
              <a:t>Сведения о жизненной ситуации</a:t>
            </a:r>
            <a:r>
              <a:rPr lang="ru-RU" sz="1200" dirty="0"/>
              <a:t>. Здесь может располагаться дополнительная информация или особые пометки. Если никакой уточняющей информации в регламенте не дается, в поле комментарий вводится значение «любая» или «любой».</a:t>
            </a:r>
            <a:endParaRPr lang="ru-RU" sz="1200" dirty="0">
              <a:latin typeface="Arial" charset="0"/>
            </a:endParaRPr>
          </a:p>
          <a:p>
            <a:endParaRPr lang="ru-RU" sz="1200" dirty="0">
              <a:latin typeface="Arial" charset="0"/>
            </a:endParaRPr>
          </a:p>
          <a:p>
            <a:pPr marL="228600" indent="-228600">
              <a:lnSpc>
                <a:spcPct val="90000"/>
              </a:lnSpc>
            </a:pPr>
            <a:endParaRPr lang="ru-RU" b="1" dirty="0"/>
          </a:p>
        </p:txBody>
      </p:sp>
    </p:spTree>
    <p:extLst>
      <p:ext uri="{BB962C8B-B14F-4D97-AF65-F5344CB8AC3E}">
        <p14:creationId xmlns:p14="http://schemas.microsoft.com/office/powerpoint/2010/main" val="2230640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ru-RU" dirty="0">
                <a:latin typeface="Arial" charset="0"/>
              </a:rPr>
              <a:t>Платность услуги и отдельных её процедур – это  очень важная информация для её получателей. </a:t>
            </a:r>
          </a:p>
          <a:p>
            <a:endParaRPr lang="ru-RU" dirty="0">
              <a:latin typeface="Arial" charset="0"/>
            </a:endParaRPr>
          </a:p>
          <a:p>
            <a:r>
              <a:rPr lang="ru-RU" dirty="0">
                <a:latin typeface="Arial" charset="0"/>
              </a:rPr>
              <a:t>Если процедура является бесплатной, следует отметить это, проставив галочку рядом с соответствующим указанием. В поле </a:t>
            </a:r>
            <a:r>
              <a:rPr lang="ru-RU" b="1" dirty="0">
                <a:latin typeface="Arial" charset="0"/>
              </a:rPr>
              <a:t>Комментарий</a:t>
            </a:r>
            <a:r>
              <a:rPr lang="ru-RU" dirty="0">
                <a:latin typeface="Arial" charset="0"/>
              </a:rPr>
              <a:t> в этом случае можно добавить некоторые пояснения.</a:t>
            </a:r>
          </a:p>
          <a:p>
            <a:endParaRPr lang="ru-RU" dirty="0">
              <a:latin typeface="Arial" charset="0"/>
            </a:endParaRPr>
          </a:p>
          <a:p>
            <a:r>
              <a:rPr lang="ru-RU" dirty="0">
                <a:latin typeface="Arial" charset="0"/>
              </a:rPr>
              <a:t>Рассмотрим случай, когда процедура требует оплаты.</a:t>
            </a:r>
          </a:p>
          <a:p>
            <a:r>
              <a:rPr lang="ru-RU" dirty="0">
                <a:latin typeface="Arial" charset="0"/>
              </a:rPr>
              <a:t>В этом случае следует создать оплату, нажав на кнопку </a:t>
            </a:r>
            <a:r>
              <a:rPr lang="ru-RU" b="1" dirty="0">
                <a:latin typeface="Arial" charset="0"/>
              </a:rPr>
              <a:t>Добавить.</a:t>
            </a:r>
            <a:r>
              <a:rPr lang="ru-RU" b="0" dirty="0">
                <a:latin typeface="Arial" charset="0"/>
              </a:rPr>
              <a:t> Введите название оплаты</a:t>
            </a:r>
            <a:r>
              <a:rPr lang="ru-RU" b="0" baseline="0" dirty="0">
                <a:latin typeface="Arial" charset="0"/>
              </a:rPr>
              <a:t> и нажмите кнопку </a:t>
            </a:r>
            <a:r>
              <a:rPr lang="ru-RU" b="1" baseline="0" dirty="0">
                <a:latin typeface="Arial" charset="0"/>
              </a:rPr>
              <a:t>Добавить.</a:t>
            </a:r>
            <a:r>
              <a:rPr lang="ru-RU" b="0" baseline="0" dirty="0">
                <a:latin typeface="Arial" charset="0"/>
              </a:rPr>
              <a:t> </a:t>
            </a:r>
          </a:p>
          <a:p>
            <a:r>
              <a:rPr lang="ru-RU" sz="1200" kern="1200" dirty="0">
                <a:solidFill>
                  <a:schemeClr val="tx1"/>
                </a:solidFill>
                <a:effectLst/>
                <a:latin typeface="+mn-lt"/>
                <a:ea typeface="+mn-ea"/>
                <a:cs typeface="+mn-cs"/>
              </a:rPr>
              <a:t>Появятся следующие  поля для ввода информации об оплате:</a:t>
            </a:r>
          </a:p>
          <a:p>
            <a:pPr marL="228600" indent="-228600">
              <a:buFont typeface="+mj-lt"/>
              <a:buAutoNum type="arabicParenR"/>
            </a:pPr>
            <a:r>
              <a:rPr lang="ru-RU" sz="1200" b="1" dirty="0"/>
              <a:t>Основание</a:t>
            </a:r>
            <a:r>
              <a:rPr lang="ru-RU" sz="1200" b="1" i="1" dirty="0"/>
              <a:t> </a:t>
            </a:r>
            <a:r>
              <a:rPr lang="ru-RU" sz="1200" b="0" i="1" dirty="0"/>
              <a:t>(обязательное)</a:t>
            </a:r>
          </a:p>
          <a:p>
            <a:pPr marL="228600" indent="-228600">
              <a:buFont typeface="+mj-lt"/>
              <a:buAutoNum type="arabicParenR"/>
            </a:pPr>
            <a:r>
              <a:rPr lang="ru-RU" sz="1200" b="1" dirty="0"/>
              <a:t>Стоимость в рублях</a:t>
            </a:r>
            <a:r>
              <a:rPr lang="ru-RU" sz="1200" b="1" i="1" dirty="0"/>
              <a:t> </a:t>
            </a:r>
            <a:r>
              <a:rPr lang="ru-RU" sz="1200" b="0" i="1" dirty="0"/>
              <a:t>(обязательное)</a:t>
            </a:r>
          </a:p>
          <a:p>
            <a:pPr marL="228600" indent="-228600">
              <a:buFont typeface="+mj-lt"/>
              <a:buAutoNum type="arabicParenR"/>
            </a:pPr>
            <a:r>
              <a:rPr lang="ru-RU" sz="1200" b="1" i="1" dirty="0"/>
              <a:t> </a:t>
            </a:r>
            <a:r>
              <a:rPr lang="ru-RU" sz="1200" b="1" i="0" dirty="0"/>
              <a:t>Тип платежа  </a:t>
            </a:r>
            <a:r>
              <a:rPr lang="ru-RU" sz="1200" b="0" i="1" dirty="0"/>
              <a:t>(обязательное)</a:t>
            </a:r>
          </a:p>
          <a:p>
            <a:pPr marL="228600" indent="-228600">
              <a:buFont typeface="+mj-lt"/>
              <a:buAutoNum type="arabicParenR"/>
            </a:pPr>
            <a:r>
              <a:rPr lang="ru-RU" sz="1200" b="1" i="1" dirty="0"/>
              <a:t> </a:t>
            </a: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КБК</a:t>
            </a:r>
            <a:r>
              <a:rPr lang="ru-RU" sz="1200" kern="1200" dirty="0">
                <a:solidFill>
                  <a:schemeClr val="tx1"/>
                </a:solidFill>
                <a:effectLst/>
                <a:latin typeface="+mn-lt"/>
                <a:ea typeface="+mn-ea"/>
                <a:cs typeface="+mn-cs"/>
              </a:rPr>
              <a:t> укажите код бюджетной классификации, по которому осуществляется оплата услуги</a:t>
            </a:r>
            <a:endParaRPr lang="ru-RU" sz="1200" b="1" i="0" dirty="0"/>
          </a:p>
          <a:p>
            <a:pPr marL="228600" indent="-228600">
              <a:buFont typeface="+mj-lt"/>
              <a:buAutoNum type="arabicParenR"/>
            </a:pPr>
            <a:r>
              <a:rPr lang="ru-RU" sz="1200" b="1" i="0" dirty="0"/>
              <a:t> Методика расчета </a:t>
            </a:r>
            <a:r>
              <a:rPr lang="ru-RU" sz="1200" b="0" i="0" dirty="0"/>
              <a:t>заполните</a:t>
            </a:r>
            <a:r>
              <a:rPr lang="ru-RU" sz="1200" b="0" i="0" baseline="0" dirty="0"/>
              <a:t> , прикрепив файл с описанием методики расчета.</a:t>
            </a:r>
            <a:endParaRPr lang="ru-RU" sz="1200" b="1" i="0" dirty="0"/>
          </a:p>
          <a:p>
            <a:pPr marL="228600" indent="-228600">
              <a:buFont typeface="+mj-lt"/>
              <a:buAutoNum type="arabicParenR"/>
            </a:pPr>
            <a:r>
              <a:rPr lang="ru-RU" sz="1200" b="1" i="0" dirty="0"/>
              <a:t> Описание методики расчета </a:t>
            </a:r>
            <a:r>
              <a:rPr lang="ru-RU" sz="1200" b="0" i="0" dirty="0"/>
              <a:t>заполните через редактор текста.</a:t>
            </a:r>
            <a:endParaRPr lang="ru-RU" sz="1200" b="1" i="0" dirty="0"/>
          </a:p>
          <a:p>
            <a:pPr marL="228600" marR="0" indent="-228600" algn="l" defTabSz="914400" rtl="0" eaLnBrk="0" fontAlgn="base" latinLnBrk="0" hangingPunct="0">
              <a:lnSpc>
                <a:spcPct val="100000"/>
              </a:lnSpc>
              <a:spcBef>
                <a:spcPct val="30000"/>
              </a:spcBef>
              <a:spcAft>
                <a:spcPct val="0"/>
              </a:spcAft>
              <a:buClrTx/>
              <a:buSzTx/>
              <a:buFont typeface="+mj-lt"/>
              <a:buAutoNum type="arabicParenR"/>
              <a:tabLst/>
              <a:defRPr/>
            </a:pPr>
            <a:r>
              <a:rPr lang="ru-RU" sz="1200" b="1" i="0" dirty="0"/>
              <a:t> НПА, регулирующие оплату</a:t>
            </a:r>
            <a:r>
              <a:rPr lang="ru-RU" sz="1200" b="1" i="1" dirty="0"/>
              <a:t> </a:t>
            </a:r>
            <a:r>
              <a:rPr lang="ru-RU" sz="1200" b="0" i="0" dirty="0"/>
              <a:t>заполните, нажав на кнопку </a:t>
            </a:r>
            <a:r>
              <a:rPr lang="ru-RU" sz="1200" b="1" i="0" dirty="0"/>
              <a:t>Добавить. </a:t>
            </a:r>
            <a:r>
              <a:rPr lang="ru-RU" sz="1200" b="0" i="0" dirty="0"/>
              <a:t> Выберите  нужные НПА и нажмите на кнопку </a:t>
            </a:r>
            <a:r>
              <a:rPr lang="ru-RU" sz="1200" b="1" i="0" dirty="0"/>
              <a:t>Выбрать.</a:t>
            </a:r>
            <a:endParaRPr lang="ru-RU" sz="1200" b="1" i="1" dirty="0"/>
          </a:p>
          <a:p>
            <a:pPr marL="228600" indent="-228600">
              <a:buFont typeface="+mj-lt"/>
              <a:buAutoNum type="arabicParenR"/>
            </a:pPr>
            <a:r>
              <a:rPr lang="ru-RU" sz="1200" b="1" i="0" dirty="0"/>
              <a:t> Платежные реквизиты органа власти</a:t>
            </a:r>
            <a:r>
              <a:rPr lang="ru-RU" sz="1200" b="0" i="0" dirty="0"/>
              <a:t> заполните, нажав на кнопку </a:t>
            </a:r>
            <a:r>
              <a:rPr lang="ru-RU" sz="1200" b="1" i="0" dirty="0"/>
              <a:t>Добавить. </a:t>
            </a:r>
            <a:r>
              <a:rPr lang="ru-RU" sz="1200" b="0" i="0" dirty="0"/>
              <a:t>Выберите нужные платежные реквизиты и нажмите на кнопку </a:t>
            </a:r>
            <a:r>
              <a:rPr lang="ru-RU" sz="1200" b="1" i="0" dirty="0"/>
              <a:t>Выбрать.</a:t>
            </a:r>
          </a:p>
          <a:p>
            <a:endParaRPr lang="ru-RU" dirty="0">
              <a:latin typeface="Arial" charset="0"/>
            </a:endParaRPr>
          </a:p>
          <a:p>
            <a:endParaRPr lang="ru-RU" dirty="0">
              <a:latin typeface="Arial" charset="0"/>
            </a:endParaRPr>
          </a:p>
        </p:txBody>
      </p:sp>
    </p:spTree>
    <p:extLst>
      <p:ext uri="{BB962C8B-B14F-4D97-AF65-F5344CB8AC3E}">
        <p14:creationId xmlns:p14="http://schemas.microsoft.com/office/powerpoint/2010/main" val="161189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a:t>Как вы уже заметили, входящие документы относятся не ко </a:t>
            </a:r>
            <a:r>
              <a:rPr lang="ru-RU" dirty="0">
                <a:latin typeface="Arial" charset="0"/>
              </a:rPr>
              <a:t>всей процедуре</a:t>
            </a:r>
            <a:r>
              <a:rPr lang="ru-RU" dirty="0"/>
              <a:t> в целом, а к целям обращения, так как в зависимости от желаемого результата, получатели</a:t>
            </a:r>
            <a:r>
              <a:rPr lang="ru-RU" dirty="0">
                <a:latin typeface="Arial" charset="0"/>
              </a:rPr>
              <a:t>, как правило,</a:t>
            </a:r>
            <a:r>
              <a:rPr lang="ru-RU" dirty="0"/>
              <a:t> </a:t>
            </a:r>
            <a:r>
              <a:rPr lang="ru-RU" dirty="0">
                <a:latin typeface="Arial" charset="0"/>
              </a:rPr>
              <a:t>должны </a:t>
            </a:r>
            <a:r>
              <a:rPr lang="ru-RU" dirty="0"/>
              <a:t>предоставлять различные пакеты документов.</a:t>
            </a:r>
          </a:p>
          <a:p>
            <a:r>
              <a:rPr lang="ru-RU" dirty="0"/>
              <a:t>Все входящие документы должны быть перечислены на закладке «Рабочие документы» услуги.</a:t>
            </a:r>
          </a:p>
          <a:p>
            <a:r>
              <a:rPr lang="ru-RU" dirty="0"/>
              <a:t>Чтобы указать входящие документы для цели, необходимо поставить указатель на строку «Входящие документы» и нажать кнопку </a:t>
            </a:r>
            <a:r>
              <a:rPr lang="ru-RU" b="1" dirty="0"/>
              <a:t>Добавить входящий документ.</a:t>
            </a:r>
            <a:endParaRPr lang="ru-RU" dirty="0"/>
          </a:p>
          <a:p>
            <a:r>
              <a:rPr lang="ru-RU" dirty="0"/>
              <a:t>После этого открывается форма для выбора входящих документов, где перечислены все документы закладки «Рабочие документы». Выбрав нужные документы, следует нажать кнопку </a:t>
            </a:r>
            <a:r>
              <a:rPr lang="ru-RU" b="1" dirty="0"/>
              <a:t>Выбрать</a:t>
            </a:r>
            <a:r>
              <a:rPr lang="ru-RU" dirty="0"/>
              <a:t>.</a:t>
            </a:r>
          </a:p>
          <a:p>
            <a:r>
              <a:rPr lang="ru-RU" dirty="0"/>
              <a:t>После этого указанные документы появляются на вкладке.</a:t>
            </a:r>
          </a:p>
          <a:p>
            <a:r>
              <a:rPr lang="ru-RU" dirty="0"/>
              <a:t>Их можно удалять кликом на крестик права от названия входящего документа.</a:t>
            </a:r>
          </a:p>
          <a:p>
            <a:r>
              <a:rPr lang="ru-RU" dirty="0"/>
              <a:t>Каждый входящий документ имеет два блока полей . В открытом</a:t>
            </a:r>
            <a:r>
              <a:rPr lang="ru-RU" baseline="0" dirty="0"/>
              <a:t> окне </a:t>
            </a:r>
            <a:r>
              <a:rPr lang="ru-RU" dirty="0"/>
              <a:t>отображаются сведения, которые вносились при описании рабочего документа услуги. Редактировать</a:t>
            </a:r>
            <a:r>
              <a:rPr lang="ru-RU" baseline="0" dirty="0"/>
              <a:t> их можно только из главного раздела Рабочие документы. </a:t>
            </a:r>
            <a:r>
              <a:rPr lang="ru-RU" dirty="0"/>
              <a:t>Слева на раскрытой вкладке</a:t>
            </a:r>
            <a:r>
              <a:rPr lang="ru-RU" baseline="0" dirty="0"/>
              <a:t> находится блок с полями, требующими заполнения. </a:t>
            </a:r>
            <a:endParaRPr lang="ru-RU" dirty="0"/>
          </a:p>
          <a:p>
            <a:r>
              <a:rPr lang="ru-RU" dirty="0"/>
              <a:t>Рассмотрим подробнее данный блок полей – параметры входящего документа.</a:t>
            </a:r>
            <a:endParaRPr lang="ru-RU" b="1" dirty="0"/>
          </a:p>
        </p:txBody>
      </p:sp>
    </p:spTree>
    <p:extLst>
      <p:ext uri="{BB962C8B-B14F-4D97-AF65-F5344CB8AC3E}">
        <p14:creationId xmlns:p14="http://schemas.microsoft.com/office/powerpoint/2010/main" val="48990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921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E8B751E-F804-436D-8757-A20D1845AE31}" type="slidenum">
              <a:rPr lang="ru-RU" sz="1200" smtClean="0"/>
              <a:pPr eaLnBrk="1" hangingPunct="1"/>
              <a:t>8</a:t>
            </a:fld>
            <a:endParaRPr lang="ru-RU" sz="1200"/>
          </a:p>
        </p:txBody>
      </p:sp>
    </p:spTree>
    <p:extLst>
      <p:ext uri="{BB962C8B-B14F-4D97-AF65-F5344CB8AC3E}">
        <p14:creationId xmlns:p14="http://schemas.microsoft.com/office/powerpoint/2010/main" val="31212271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a:t>В</a:t>
            </a:r>
            <a:r>
              <a:rPr lang="ru-RU" baseline="0" dirty="0"/>
              <a:t> блоке слева содержится </a:t>
            </a:r>
            <a:r>
              <a:rPr lang="ru-RU" dirty="0"/>
              <a:t>описание входящего документа для непосредственного использования в рамках получения результата </a:t>
            </a:r>
            <a:r>
              <a:rPr lang="ru-RU" dirty="0">
                <a:latin typeface="Arial" charset="0"/>
              </a:rPr>
              <a:t>исполнения процедуры</a:t>
            </a:r>
            <a:r>
              <a:rPr lang="ru-RU" dirty="0"/>
              <a:t>.</a:t>
            </a:r>
          </a:p>
          <a:p>
            <a:r>
              <a:rPr lang="ru-RU" dirty="0"/>
              <a:t>Здесь указывается:</a:t>
            </a:r>
          </a:p>
          <a:p>
            <a:r>
              <a:rPr lang="ru-RU" dirty="0"/>
              <a:t>Необходимое </a:t>
            </a:r>
            <a:r>
              <a:rPr lang="ru-RU" b="1" dirty="0"/>
              <a:t>количество</a:t>
            </a:r>
            <a:r>
              <a:rPr lang="ru-RU" dirty="0"/>
              <a:t> экземпляров документа</a:t>
            </a:r>
            <a:r>
              <a:rPr lang="ru-RU" dirty="0">
                <a:latin typeface="Arial" charset="0"/>
              </a:rPr>
              <a:t> (обязательное поле). Экземпляр должен быть как минимум 1.</a:t>
            </a:r>
          </a:p>
          <a:p>
            <a:r>
              <a:rPr lang="ru-RU" b="1" dirty="0"/>
              <a:t>Тип</a:t>
            </a:r>
            <a:r>
              <a:rPr lang="ru-RU" dirty="0"/>
              <a:t>, который выбирается из выпадающего списка. Согласно этому параметру, документ может быть обязательным, необязательным и таким, который можно получить в ходе оказания услуги</a:t>
            </a:r>
            <a:r>
              <a:rPr lang="ru-RU" dirty="0">
                <a:latin typeface="Arial" charset="0"/>
              </a:rPr>
              <a:t>. Это поле также обязательно для заполнения.</a:t>
            </a:r>
          </a:p>
          <a:p>
            <a:r>
              <a:rPr lang="ru-RU" b="1" dirty="0"/>
              <a:t>Варианты предоставления</a:t>
            </a:r>
            <a:r>
              <a:rPr lang="ru-RU" dirty="0"/>
              <a:t> документа</a:t>
            </a:r>
            <a:r>
              <a:rPr lang="ru-RU" dirty="0">
                <a:latin typeface="Arial" charset="0"/>
              </a:rPr>
              <a:t> (также обязательное поле)</a:t>
            </a:r>
            <a:r>
              <a:rPr lang="ru-RU" dirty="0"/>
              <a:t> включают в себя:</a:t>
            </a:r>
          </a:p>
          <a:p>
            <a:pPr>
              <a:buFontTx/>
              <a:buChar char="•"/>
            </a:pPr>
            <a:r>
              <a:rPr lang="ru-RU" dirty="0"/>
              <a:t>Предоставление с возвратом по требованию</a:t>
            </a:r>
          </a:p>
          <a:p>
            <a:pPr>
              <a:buFontTx/>
              <a:buChar char="•"/>
            </a:pPr>
            <a:r>
              <a:rPr lang="ru-RU" dirty="0"/>
              <a:t>Без возврата</a:t>
            </a:r>
          </a:p>
          <a:p>
            <a:pPr>
              <a:buFontTx/>
              <a:buChar char="•"/>
            </a:pPr>
            <a:r>
              <a:rPr lang="ru-RU" dirty="0"/>
              <a:t>Для просмотра или снятия копии</a:t>
            </a:r>
          </a:p>
          <a:p>
            <a:pPr>
              <a:buFontTx/>
              <a:buChar char="•"/>
            </a:pPr>
            <a:r>
              <a:rPr lang="ru-RU" dirty="0"/>
              <a:t>Предоставление с обязательным возвратом</a:t>
            </a:r>
          </a:p>
          <a:p>
            <a:r>
              <a:rPr lang="ru-RU" dirty="0"/>
              <a:t>Кроме того, можно добавить </a:t>
            </a:r>
            <a:r>
              <a:rPr lang="ru-RU" b="1" dirty="0"/>
              <a:t>комментарий</a:t>
            </a:r>
            <a:r>
              <a:rPr lang="ru-RU" dirty="0"/>
              <a:t>, используя редактор текста.</a:t>
            </a:r>
          </a:p>
          <a:p>
            <a:endParaRPr lang="ru-RU" dirty="0"/>
          </a:p>
        </p:txBody>
      </p:sp>
    </p:spTree>
    <p:extLst>
      <p:ext uri="{BB962C8B-B14F-4D97-AF65-F5344CB8AC3E}">
        <p14:creationId xmlns:p14="http://schemas.microsoft.com/office/powerpoint/2010/main" val="39962147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x-none" sz="1200" kern="1200" dirty="0">
                <a:solidFill>
                  <a:schemeClr val="tx1"/>
                </a:solidFill>
                <a:effectLst/>
                <a:latin typeface="+mn-lt"/>
                <a:ea typeface="+mn-ea"/>
                <a:cs typeface="+mn-cs"/>
              </a:rPr>
              <a:t>Для каждой цели обращения указывается полный конечный перечень документов (действий), выдаваемых (совершаемых) уполномоченными сотрудниками органов государственной власти (органов местного самоуправления). Каждый документ (действие) должны иметь характеристику оформления юридической значимости соответствующих документов (действий). Например: результаты экспертизы на бланке, подписанные руководителем; занесение в реестр сведений, подтвержденных выдачей выписки из реестра на бланке, подписанным уполномоченным сотрудником.</a:t>
            </a:r>
            <a:endParaRPr lang="ru-RU"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Сценарии завершения – это перечисление всех возможных вариантов завершения процедуры при обращении </a:t>
            </a:r>
            <a:r>
              <a:rPr lang="x-none" sz="1200" i="1" kern="1200" dirty="0">
                <a:solidFill>
                  <a:schemeClr val="tx1"/>
                </a:solidFill>
                <a:effectLst/>
                <a:latin typeface="+mn-lt"/>
                <a:ea typeface="+mn-ea"/>
                <a:cs typeface="+mn-cs"/>
              </a:rPr>
              <a:t>Заявителя</a:t>
            </a:r>
            <a:r>
              <a:rPr lang="x-none" sz="1200" kern="1200" dirty="0">
                <a:solidFill>
                  <a:schemeClr val="tx1"/>
                </a:solidFill>
                <a:effectLst/>
                <a:latin typeface="+mn-lt"/>
                <a:ea typeface="+mn-ea"/>
                <a:cs typeface="+mn-cs"/>
              </a:rPr>
              <a:t> за данной целью. Основной сценарий – положительный результат оказания услуги. Например, «Предоставление лицензии», «Замена паспорта», «Выдача пособия». </a:t>
            </a:r>
            <a:endParaRPr lang="ru-RU"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Но для любой услуги есть ситуации, когда </a:t>
            </a:r>
            <a:r>
              <a:rPr lang="x-none" sz="1200" i="1" kern="1200" dirty="0">
                <a:solidFill>
                  <a:schemeClr val="tx1"/>
                </a:solidFill>
                <a:effectLst/>
                <a:latin typeface="+mn-lt"/>
                <a:ea typeface="+mn-ea"/>
                <a:cs typeface="+mn-cs"/>
              </a:rPr>
              <a:t>Заявителю</a:t>
            </a:r>
            <a:r>
              <a:rPr lang="x-none" sz="1200" kern="1200" dirty="0">
                <a:solidFill>
                  <a:schemeClr val="tx1"/>
                </a:solidFill>
                <a:effectLst/>
                <a:latin typeface="+mn-lt"/>
                <a:ea typeface="+mn-ea"/>
                <a:cs typeface="+mn-cs"/>
              </a:rPr>
              <a:t> не будут предоставлены результаты, за которыми он обратился. Они тоже должны быть описаны в отдельных сценариях. Пример: «Отказ в выдаче лицензии по причине некомплектности документов», «Отказ в выдаче лицензии в связи с проведением процедуры банкротства в отношении </a:t>
            </a:r>
            <a:r>
              <a:rPr lang="x-none" sz="1200" i="1" kern="1200" dirty="0">
                <a:solidFill>
                  <a:schemeClr val="tx1"/>
                </a:solidFill>
                <a:effectLst/>
                <a:latin typeface="+mn-lt"/>
                <a:ea typeface="+mn-ea"/>
                <a:cs typeface="+mn-cs"/>
              </a:rPr>
              <a:t>Заявителя</a:t>
            </a:r>
            <a:r>
              <a:rPr lang="x-none"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В том случае, если комплект документов, предоставляемых заявителю при «неудачном» для него завершении процедуры всегда один и тот же (например, просто возвращают все документы, можно сделать один общий сценарий «неудачного» завершения – «Отказ в предоставлении услуги в связи с наличием оснований для отказа». При этом </a:t>
            </a:r>
            <a:r>
              <a:rPr lang="ru-RU" sz="1200" kern="1200" dirty="0">
                <a:solidFill>
                  <a:schemeClr val="tx1"/>
                </a:solidFill>
                <a:effectLst/>
                <a:latin typeface="+mn-lt"/>
                <a:ea typeface="+mn-ea"/>
                <a:cs typeface="+mn-cs"/>
              </a:rPr>
              <a:t>на вкладке</a:t>
            </a:r>
            <a:r>
              <a:rPr lang="x-none" sz="1200" kern="1200" dirty="0">
                <a:solidFill>
                  <a:schemeClr val="tx1"/>
                </a:solidFill>
                <a:effectLst/>
                <a:latin typeface="+mn-lt"/>
                <a:ea typeface="+mn-ea"/>
                <a:cs typeface="+mn-cs"/>
              </a:rPr>
              <a:t> «Основания для отказа</a:t>
            </a:r>
            <a:r>
              <a:rPr lang="ru-RU" sz="1200" kern="1200" dirty="0">
                <a:solidFill>
                  <a:schemeClr val="tx1"/>
                </a:solidFill>
                <a:effectLst/>
                <a:latin typeface="+mn-lt"/>
                <a:ea typeface="+mn-ea"/>
                <a:cs typeface="+mn-cs"/>
              </a:rPr>
              <a:t>/приостановления</a:t>
            </a:r>
            <a:r>
              <a:rPr lang="x-none" sz="1200" kern="1200" dirty="0">
                <a:solidFill>
                  <a:schemeClr val="tx1"/>
                </a:solidFill>
                <a:effectLst/>
                <a:latin typeface="+mn-lt"/>
                <a:ea typeface="+mn-ea"/>
                <a:cs typeface="+mn-cs"/>
              </a:rPr>
              <a:t>» должен быть исчерпывающий перечень таких оснований.</a:t>
            </a:r>
            <a:endParaRPr lang="ru-RU" sz="1200" kern="1200" dirty="0">
              <a:solidFill>
                <a:schemeClr val="tx1"/>
              </a:solidFill>
              <a:effectLst/>
              <a:latin typeface="+mn-lt"/>
              <a:ea typeface="+mn-ea"/>
              <a:cs typeface="+mn-cs"/>
            </a:endParaRPr>
          </a:p>
          <a:p>
            <a:pPr marL="228600" indent="-228600"/>
            <a:endParaRPr lang="en-US" dirty="0"/>
          </a:p>
          <a:p>
            <a:pPr marL="228600" indent="-228600"/>
            <a:r>
              <a:rPr lang="ru-RU" dirty="0"/>
              <a:t>Для добавления нового сценария, необходимо нажать кнопку </a:t>
            </a:r>
            <a:r>
              <a:rPr lang="ru-RU" b="1" dirty="0"/>
              <a:t>Добавить сценарий завершения</a:t>
            </a:r>
            <a:r>
              <a:rPr lang="ru-RU" dirty="0"/>
              <a:t>.</a:t>
            </a:r>
          </a:p>
          <a:p>
            <a:pPr marL="228600" indent="-228600"/>
            <a:endParaRPr lang="en-US" dirty="0"/>
          </a:p>
          <a:p>
            <a:pPr marL="228600" indent="-228600"/>
            <a:r>
              <a:rPr lang="ru-RU" dirty="0"/>
              <a:t>К сценарию относятся исходящие документы и юридически значимые действия.</a:t>
            </a:r>
          </a:p>
          <a:p>
            <a:pPr marL="228600" indent="-228600"/>
            <a:endParaRPr lang="ru-RU" dirty="0"/>
          </a:p>
          <a:p>
            <a:pPr marL="228600" indent="-228600"/>
            <a:r>
              <a:rPr lang="ru-RU" dirty="0"/>
              <a:t>Описание сценария включает поля:</a:t>
            </a:r>
          </a:p>
          <a:p>
            <a:pPr marL="228600" indent="-228600">
              <a:buFontTx/>
              <a:buAutoNum type="arabicPeriod"/>
            </a:pPr>
            <a:r>
              <a:rPr lang="ru-RU" b="1" dirty="0"/>
              <a:t>Наименование</a:t>
            </a:r>
            <a:r>
              <a:rPr lang="ru-RU" dirty="0">
                <a:latin typeface="Arial" charset="0"/>
              </a:rPr>
              <a:t> (обязательное)</a:t>
            </a:r>
          </a:p>
          <a:p>
            <a:pPr marL="228600" indent="-228600">
              <a:buFontTx/>
              <a:buAutoNum type="arabicPeriod"/>
            </a:pPr>
            <a:r>
              <a:rPr lang="ru-RU" b="1" dirty="0"/>
              <a:t>Тип</a:t>
            </a:r>
            <a:r>
              <a:rPr lang="ru-RU" dirty="0">
                <a:latin typeface="Arial" charset="0"/>
              </a:rPr>
              <a:t> (обязательное)</a:t>
            </a:r>
          </a:p>
          <a:p>
            <a:pPr marL="685800" lvl="1" indent="-228600">
              <a:buFontTx/>
              <a:buChar char="•"/>
            </a:pPr>
            <a:r>
              <a:rPr lang="ru-RU" dirty="0"/>
              <a:t>Положительный результат</a:t>
            </a:r>
          </a:p>
          <a:p>
            <a:pPr marL="685800" lvl="1" indent="-228600">
              <a:buFontTx/>
              <a:buChar char="•"/>
            </a:pPr>
            <a:r>
              <a:rPr lang="ru-RU" dirty="0"/>
              <a:t>Отказ</a:t>
            </a:r>
          </a:p>
          <a:p>
            <a:pPr marL="685800" lvl="1" indent="-228600">
              <a:buFontTx/>
              <a:buChar char="•"/>
            </a:pPr>
            <a:r>
              <a:rPr lang="ru-RU" dirty="0"/>
              <a:t>Приостановление</a:t>
            </a:r>
          </a:p>
          <a:p>
            <a:pPr marL="228600" indent="-228600">
              <a:buFontTx/>
              <a:buAutoNum type="arabicPeriod"/>
            </a:pPr>
            <a:r>
              <a:rPr lang="ru-RU" dirty="0"/>
              <a:t> </a:t>
            </a:r>
            <a:r>
              <a:rPr lang="ru-RU" b="1" dirty="0"/>
              <a:t>Комментарий</a:t>
            </a:r>
            <a:r>
              <a:rPr lang="ru-RU" dirty="0"/>
              <a:t>, который вводится с помощью редактора текста.</a:t>
            </a:r>
          </a:p>
          <a:p>
            <a:pPr marL="0" indent="0">
              <a:buFontTx/>
              <a:buNone/>
            </a:pPr>
            <a:endParaRPr lang="ru-RU" dirty="0"/>
          </a:p>
        </p:txBody>
      </p:sp>
    </p:spTree>
    <p:extLst>
      <p:ext uri="{BB962C8B-B14F-4D97-AF65-F5344CB8AC3E}">
        <p14:creationId xmlns:p14="http://schemas.microsoft.com/office/powerpoint/2010/main" val="7025628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sz="1200" kern="1200" dirty="0">
                <a:solidFill>
                  <a:schemeClr val="tx1"/>
                </a:solidFill>
                <a:effectLst/>
                <a:latin typeface="+mn-lt"/>
                <a:ea typeface="+mn-ea"/>
                <a:cs typeface="+mn-cs"/>
              </a:rPr>
              <a:t>Внутри сценария завершения следует добавить «Исходящие документы». На подуровне </a:t>
            </a:r>
            <a:r>
              <a:rPr lang="ru-RU" sz="1200" b="1" kern="1200" dirty="0">
                <a:solidFill>
                  <a:schemeClr val="tx1"/>
                </a:solidFill>
                <a:effectLst/>
                <a:latin typeface="+mn-lt"/>
                <a:ea typeface="+mn-ea"/>
                <a:cs typeface="+mn-cs"/>
              </a:rPr>
              <a:t>Исходящие документы</a:t>
            </a:r>
            <a:r>
              <a:rPr lang="ru-RU" sz="1200" kern="1200" dirty="0">
                <a:solidFill>
                  <a:schemeClr val="tx1"/>
                </a:solidFill>
                <a:effectLst/>
                <a:latin typeface="+mn-lt"/>
                <a:ea typeface="+mn-ea"/>
                <a:cs typeface="+mn-cs"/>
              </a:rPr>
              <a:t> следует выбрать документы, получаемые заявителем в результате предоставления данной услуги в рамках описываемой процедуры, из числа ранее добавленных на закладке «Рабочие документы».</a:t>
            </a:r>
          </a:p>
          <a:p>
            <a:endParaRPr lang="en-US" dirty="0"/>
          </a:p>
          <a:p>
            <a:r>
              <a:rPr lang="ru-RU" dirty="0"/>
              <a:t>Чтобы указать исходящие документы для сценария, необходимо поставить указатель на строку «Исходящие документы» и нажать кнопку </a:t>
            </a:r>
            <a:r>
              <a:rPr lang="ru-RU" b="1" dirty="0"/>
              <a:t>Добавить</a:t>
            </a:r>
            <a:r>
              <a:rPr lang="en-US" b="1" dirty="0"/>
              <a:t> </a:t>
            </a:r>
            <a:r>
              <a:rPr lang="ru-RU" b="1" dirty="0"/>
              <a:t>исходящий</a:t>
            </a:r>
            <a:r>
              <a:rPr lang="ru-RU" b="1" baseline="0" dirty="0"/>
              <a:t> документ</a:t>
            </a:r>
            <a:r>
              <a:rPr lang="ru-RU" b="1" dirty="0"/>
              <a:t>.</a:t>
            </a:r>
            <a:endParaRPr lang="ru-RU" dirty="0"/>
          </a:p>
          <a:p>
            <a:r>
              <a:rPr lang="ru-RU" dirty="0"/>
              <a:t>После этого открывается форма выбора, где перечислены все документы закладки «Рабочие документы». Выберите нужные документы, затем нажмите кнопку </a:t>
            </a:r>
            <a:r>
              <a:rPr lang="ru-RU" b="1" dirty="0"/>
              <a:t>Выбрать</a:t>
            </a:r>
            <a:r>
              <a:rPr lang="ru-RU" dirty="0"/>
              <a:t>. </a:t>
            </a:r>
          </a:p>
          <a:p>
            <a:r>
              <a:rPr lang="ru-RU" dirty="0"/>
              <a:t>После этого указанные документы появляются на вкладке Исходящих документов.</a:t>
            </a:r>
          </a:p>
          <a:p>
            <a:endParaRPr lang="ru-RU" dirty="0"/>
          </a:p>
          <a:p>
            <a:r>
              <a:rPr lang="ru-RU" dirty="0"/>
              <a:t> Каждый исходящий документ имеет описание, подобное входящим документам, состоящее из двух блоков информации. В форме</a:t>
            </a:r>
            <a:r>
              <a:rPr lang="ru-RU" baseline="0" dirty="0"/>
              <a:t> </a:t>
            </a:r>
            <a:r>
              <a:rPr lang="ru-RU" b="1" baseline="0" dirty="0"/>
              <a:t>Сведения о рабочем документе </a:t>
            </a:r>
            <a:r>
              <a:rPr lang="ru-RU" dirty="0"/>
              <a:t>отображаются сведения, которые вносились при описании рабочего документа из его</a:t>
            </a:r>
            <a:r>
              <a:rPr lang="ru-RU" baseline="0" dirty="0"/>
              <a:t> карточки в </a:t>
            </a:r>
            <a:r>
              <a:rPr lang="ru-RU" dirty="0"/>
              <a:t>раздела </a:t>
            </a:r>
            <a:r>
              <a:rPr lang="ru-RU" b="1" dirty="0"/>
              <a:t>Рабочие документы</a:t>
            </a:r>
            <a:r>
              <a:rPr lang="ru-RU" dirty="0"/>
              <a:t>. </a:t>
            </a:r>
          </a:p>
          <a:p>
            <a:r>
              <a:rPr lang="ru-RU" dirty="0"/>
              <a:t>Рассмотрим подробнее блок информации слева – параметры исходящего документа.</a:t>
            </a:r>
            <a:endParaRPr lang="ru-RU" b="1" dirty="0"/>
          </a:p>
          <a:p>
            <a:endParaRPr lang="ru-RU" dirty="0"/>
          </a:p>
        </p:txBody>
      </p:sp>
    </p:spTree>
    <p:extLst>
      <p:ext uri="{BB962C8B-B14F-4D97-AF65-F5344CB8AC3E}">
        <p14:creationId xmlns:p14="http://schemas.microsoft.com/office/powerpoint/2010/main" val="9730682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dirty="0"/>
              <a:t>В</a:t>
            </a:r>
            <a:r>
              <a:rPr lang="ru-RU" baseline="0" dirty="0"/>
              <a:t> блоке </a:t>
            </a:r>
            <a:r>
              <a:rPr lang="ru-RU" dirty="0"/>
              <a:t>описания исходящих документов указываются их параметры в рамках получения результата </a:t>
            </a:r>
            <a:r>
              <a:rPr lang="ru-RU" dirty="0">
                <a:latin typeface="Arial" charset="0"/>
              </a:rPr>
              <a:t>исполнения процедуры</a:t>
            </a:r>
            <a:r>
              <a:rPr lang="ru-RU" dirty="0"/>
              <a:t>.</a:t>
            </a:r>
          </a:p>
          <a:p>
            <a:r>
              <a:rPr lang="ru-RU" dirty="0"/>
              <a:t>Здесь указывается:</a:t>
            </a:r>
          </a:p>
          <a:p>
            <a:r>
              <a:rPr lang="ru-RU" b="1" dirty="0"/>
              <a:t>Количество</a:t>
            </a:r>
            <a:r>
              <a:rPr lang="ru-RU" dirty="0"/>
              <a:t> экземпляров документа на выходе</a:t>
            </a:r>
            <a:r>
              <a:rPr lang="ru-RU" dirty="0">
                <a:latin typeface="Arial" charset="0"/>
              </a:rPr>
              <a:t> (обязательное)</a:t>
            </a:r>
          </a:p>
          <a:p>
            <a:r>
              <a:rPr lang="ru-RU" b="1" dirty="0"/>
              <a:t>Тип</a:t>
            </a:r>
            <a:r>
              <a:rPr lang="ru-RU" dirty="0"/>
              <a:t>, который выбирается из выпадающего списка</a:t>
            </a:r>
            <a:r>
              <a:rPr lang="ru-RU" dirty="0">
                <a:latin typeface="Arial" charset="0"/>
              </a:rPr>
              <a:t> (обязательное), по умолчанию выбирается значение «не определено»</a:t>
            </a:r>
            <a:r>
              <a:rPr lang="ru-RU" dirty="0"/>
              <a:t>. </a:t>
            </a:r>
          </a:p>
          <a:p>
            <a:r>
              <a:rPr lang="ru-RU" b="1" dirty="0"/>
              <a:t>Варианты выдачи </a:t>
            </a:r>
            <a:r>
              <a:rPr lang="ru-RU" dirty="0"/>
              <a:t>документа</a:t>
            </a:r>
            <a:r>
              <a:rPr lang="ru-RU" dirty="0">
                <a:latin typeface="Arial" charset="0"/>
              </a:rPr>
              <a:t> (обязательное поле)</a:t>
            </a:r>
            <a:r>
              <a:rPr lang="ru-RU" dirty="0"/>
              <a:t> включают в себя выдачу документа:</a:t>
            </a:r>
          </a:p>
          <a:p>
            <a:pPr>
              <a:buFontTx/>
              <a:buChar char="•"/>
            </a:pPr>
            <a:r>
              <a:rPr lang="ru-RU" dirty="0"/>
              <a:t>В начале </a:t>
            </a:r>
            <a:r>
              <a:rPr lang="ru-RU" dirty="0">
                <a:latin typeface="Arial" charset="0"/>
              </a:rPr>
              <a:t>оказания услуги</a:t>
            </a:r>
          </a:p>
          <a:p>
            <a:pPr>
              <a:buFontTx/>
              <a:buChar char="•"/>
            </a:pPr>
            <a:r>
              <a:rPr lang="ru-RU" dirty="0"/>
              <a:t>В конце </a:t>
            </a:r>
            <a:r>
              <a:rPr lang="ru-RU" dirty="0">
                <a:latin typeface="Arial" charset="0"/>
              </a:rPr>
              <a:t>оказания услуги</a:t>
            </a:r>
            <a:endParaRPr lang="ru-RU" dirty="0"/>
          </a:p>
          <a:p>
            <a:pPr>
              <a:buFontTx/>
              <a:buChar char="•"/>
            </a:pPr>
            <a:r>
              <a:rPr lang="ru-RU" dirty="0"/>
              <a:t>В процессе </a:t>
            </a:r>
            <a:r>
              <a:rPr lang="ru-RU" dirty="0">
                <a:latin typeface="Arial" charset="0"/>
              </a:rPr>
              <a:t>оказания услуги</a:t>
            </a:r>
            <a:endParaRPr lang="ru-RU" dirty="0"/>
          </a:p>
          <a:p>
            <a:r>
              <a:rPr lang="ru-RU" dirty="0"/>
              <a:t>Кроме того, можно добавить </a:t>
            </a:r>
            <a:r>
              <a:rPr lang="ru-RU" b="1" dirty="0"/>
              <a:t>комментарий</a:t>
            </a:r>
            <a:r>
              <a:rPr lang="ru-RU" dirty="0"/>
              <a:t>, используя редактор текста,</a:t>
            </a:r>
            <a:r>
              <a:rPr lang="ru-RU" baseline="0" dirty="0"/>
              <a:t> и </a:t>
            </a:r>
            <a:r>
              <a:rPr lang="ru-RU" b="1" baseline="0" dirty="0"/>
              <a:t>Срок выдачи</a:t>
            </a:r>
            <a:r>
              <a:rPr lang="ru-RU" baseline="0" dirty="0"/>
              <a:t> документа.</a:t>
            </a:r>
            <a:endParaRPr lang="ru-RU" dirty="0"/>
          </a:p>
          <a:p>
            <a:endParaRPr lang="ru-RU" dirty="0"/>
          </a:p>
        </p:txBody>
      </p:sp>
    </p:spTree>
    <p:extLst>
      <p:ext uri="{BB962C8B-B14F-4D97-AF65-F5344CB8AC3E}">
        <p14:creationId xmlns:p14="http://schemas.microsoft.com/office/powerpoint/2010/main" val="7036473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ru-RU" sz="1200" kern="1200" dirty="0">
                <a:solidFill>
                  <a:schemeClr val="tx1"/>
                </a:solidFill>
                <a:effectLst/>
                <a:latin typeface="+mn-lt"/>
                <a:ea typeface="+mn-ea"/>
                <a:cs typeface="+mn-cs"/>
              </a:rPr>
              <a:t>Внутри сценария завершения следует добавить «Юридически значимые действия», а именно, следует указать возможные действия должностных лиц, являющиеся результатом предоставления услуги.</a:t>
            </a:r>
          </a:p>
          <a:p>
            <a:r>
              <a:rPr lang="ru-RU" sz="1200" kern="1200" dirty="0">
                <a:solidFill>
                  <a:schemeClr val="tx1"/>
                </a:solidFill>
                <a:effectLst/>
                <a:latin typeface="+mn-lt"/>
                <a:ea typeface="+mn-ea"/>
                <a:cs typeface="+mn-cs"/>
              </a:rPr>
              <a:t>Юридически значимые действия (ЮЗД) - это перечень результатов процедуры, которые не являются документами, однако влияют на положение </a:t>
            </a:r>
            <a:r>
              <a:rPr lang="ru-RU" sz="1200" i="1" kern="1200" dirty="0">
                <a:solidFill>
                  <a:schemeClr val="tx1"/>
                </a:solidFill>
                <a:effectLst/>
                <a:latin typeface="+mn-lt"/>
                <a:ea typeface="+mn-ea"/>
                <a:cs typeface="+mn-cs"/>
              </a:rPr>
              <a:t>Заявителя</a:t>
            </a:r>
            <a:r>
              <a:rPr lang="ru-RU" sz="1200" kern="1200" dirty="0">
                <a:solidFill>
                  <a:schemeClr val="tx1"/>
                </a:solidFill>
                <a:effectLst/>
                <a:latin typeface="+mn-lt"/>
                <a:ea typeface="+mn-ea"/>
                <a:cs typeface="+mn-cs"/>
              </a:rPr>
              <a:t>. Типичный пример – внесение </a:t>
            </a:r>
            <a:r>
              <a:rPr lang="ru-RU" sz="1200" i="1" kern="1200" dirty="0">
                <a:solidFill>
                  <a:schemeClr val="tx1"/>
                </a:solidFill>
                <a:effectLst/>
                <a:latin typeface="+mn-lt"/>
                <a:ea typeface="+mn-ea"/>
                <a:cs typeface="+mn-cs"/>
              </a:rPr>
              <a:t>Заявителя</a:t>
            </a:r>
            <a:r>
              <a:rPr lang="ru-RU" sz="1200" kern="1200" dirty="0">
                <a:solidFill>
                  <a:schemeClr val="tx1"/>
                </a:solidFill>
                <a:effectLst/>
                <a:latin typeface="+mn-lt"/>
                <a:ea typeface="+mn-ea"/>
                <a:cs typeface="+mn-cs"/>
              </a:rPr>
              <a:t> в любой регистр или реестр. Независимо от того, есть у </a:t>
            </a:r>
            <a:r>
              <a:rPr lang="ru-RU" sz="1200" i="1" kern="1200" dirty="0">
                <a:solidFill>
                  <a:schemeClr val="tx1"/>
                </a:solidFill>
                <a:effectLst/>
                <a:latin typeface="+mn-lt"/>
                <a:ea typeface="+mn-ea"/>
                <a:cs typeface="+mn-cs"/>
              </a:rPr>
              <a:t>Заявителя</a:t>
            </a:r>
            <a:r>
              <a:rPr lang="ru-RU" sz="1200" kern="1200" dirty="0">
                <a:solidFill>
                  <a:schemeClr val="tx1"/>
                </a:solidFill>
                <a:effectLst/>
                <a:latin typeface="+mn-lt"/>
                <a:ea typeface="+mn-ea"/>
                <a:cs typeface="+mn-cs"/>
              </a:rPr>
              <a:t> подтверждающий документ, или нет, - занесение его в реестр может оказать влияние на его будущие взаимоотношения с органами власти. </a:t>
            </a:r>
          </a:p>
          <a:p>
            <a:pPr marL="228600" indent="-228600"/>
            <a:endParaRPr lang="ru-RU" dirty="0"/>
          </a:p>
          <a:p>
            <a:pPr marL="228600" indent="-228600"/>
            <a:r>
              <a:rPr lang="ru-RU" dirty="0"/>
              <a:t>Для добавления нового ЮЗД, необходимо выделить в дереве </a:t>
            </a:r>
            <a:r>
              <a:rPr lang="ru-RU" dirty="0">
                <a:latin typeface="Arial" charset="0"/>
              </a:rPr>
              <a:t>процедур</a:t>
            </a:r>
            <a:r>
              <a:rPr lang="ru-RU" dirty="0"/>
              <a:t> строку «Юридически значимые действия» и нажать кнопку </a:t>
            </a:r>
            <a:r>
              <a:rPr lang="ru-RU" b="1" dirty="0"/>
              <a:t>Добавить юридически значимое действие</a:t>
            </a:r>
            <a:r>
              <a:rPr lang="ru-RU" dirty="0"/>
              <a:t>.</a:t>
            </a:r>
          </a:p>
          <a:p>
            <a:pPr marL="228600" indent="-228600"/>
            <a:endParaRPr lang="ru-RU" dirty="0"/>
          </a:p>
          <a:p>
            <a:pPr marL="228600" indent="-228600"/>
            <a:r>
              <a:rPr lang="ru-RU" dirty="0"/>
              <a:t>Описание ЮЗД включает поля:</a:t>
            </a:r>
          </a:p>
          <a:p>
            <a:pPr marL="228600" indent="-228600">
              <a:buFontTx/>
              <a:buAutoNum type="arabicPeriod"/>
            </a:pPr>
            <a:r>
              <a:rPr lang="ru-RU" b="1" dirty="0"/>
              <a:t>Наименование </a:t>
            </a:r>
            <a:r>
              <a:rPr lang="ru-RU" dirty="0">
                <a:latin typeface="Arial" charset="0"/>
              </a:rPr>
              <a:t>(обязательное).</a:t>
            </a:r>
            <a:r>
              <a:rPr lang="ru-RU" dirty="0"/>
              <a:t> </a:t>
            </a:r>
            <a:endParaRPr lang="ru-RU" b="1" dirty="0"/>
          </a:p>
          <a:p>
            <a:pPr marL="228600" indent="-228600">
              <a:buFontTx/>
              <a:buAutoNum type="arabicPeriod"/>
            </a:pPr>
            <a:r>
              <a:rPr lang="ru-RU" b="1" dirty="0"/>
              <a:t>Тип</a:t>
            </a:r>
            <a:r>
              <a:rPr lang="ru-RU" dirty="0">
                <a:latin typeface="Arial" charset="0"/>
              </a:rPr>
              <a:t> (обязательное)</a:t>
            </a:r>
            <a:r>
              <a:rPr lang="ru-RU" dirty="0"/>
              <a:t> – выбирается из выпадающего списка</a:t>
            </a:r>
            <a:r>
              <a:rPr lang="ru-RU" dirty="0">
                <a:latin typeface="Arial" charset="0"/>
              </a:rPr>
              <a:t> (по умолчанию выбирается значение «не определено»).</a:t>
            </a:r>
          </a:p>
          <a:p>
            <a:pPr marL="228600" indent="-228600">
              <a:buFontTx/>
              <a:buAutoNum type="arabicPeriod"/>
            </a:pPr>
            <a:r>
              <a:rPr lang="ru-RU" b="1" dirty="0"/>
              <a:t> Комментарий</a:t>
            </a:r>
            <a:r>
              <a:rPr lang="ru-RU" dirty="0"/>
              <a:t>, который вводится с помощью редактора текста.</a:t>
            </a:r>
          </a:p>
          <a:p>
            <a:pPr marL="228600" indent="-228600">
              <a:buFontTx/>
              <a:buAutoNum type="arabicPeriod"/>
            </a:pPr>
            <a:endParaRPr lang="ru-RU" dirty="0"/>
          </a:p>
        </p:txBody>
      </p:sp>
    </p:spTree>
    <p:extLst>
      <p:ext uri="{BB962C8B-B14F-4D97-AF65-F5344CB8AC3E}">
        <p14:creationId xmlns:p14="http://schemas.microsoft.com/office/powerpoint/2010/main" val="35067495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86</a:t>
            </a:fld>
            <a:endParaRPr lang="ru-RU" sz="1200"/>
          </a:p>
        </p:txBody>
      </p:sp>
    </p:spTree>
    <p:extLst>
      <p:ext uri="{BB962C8B-B14F-4D97-AF65-F5344CB8AC3E}">
        <p14:creationId xmlns:p14="http://schemas.microsoft.com/office/powerpoint/2010/main" val="27578595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a:t>Шаблон – образец заполненной услуги, которая присутствует во многих районах региона.</a:t>
            </a:r>
            <a:r>
              <a:rPr lang="ru-RU" sz="1000" baseline="0" dirty="0"/>
              <a:t> Услуга в каждом районе</a:t>
            </a:r>
            <a:r>
              <a:rPr lang="ru-RU" sz="1000" dirty="0"/>
              <a:t> предоставляется по схожим административным регламентам, утвержденным районными органами власти. Принципиален момент, что у каждой услуги района есть свой административный регламент.</a:t>
            </a:r>
          </a:p>
          <a:p>
            <a:pPr marL="228600" indent="-228600"/>
            <a:endParaRPr lang="ru-RU" sz="1000" dirty="0">
              <a:latin typeface="Arial" charset="0"/>
            </a:endParaRPr>
          </a:p>
          <a:p>
            <a:pPr marL="228600" indent="-228600"/>
            <a:r>
              <a:rPr lang="ru-RU" sz="1000" dirty="0">
                <a:latin typeface="Arial" charset="0"/>
              </a:rPr>
              <a:t>Для того, чтобы операторы могли более полно</a:t>
            </a:r>
            <a:r>
              <a:rPr lang="ru-RU" sz="1000" baseline="0" dirty="0">
                <a:latin typeface="Arial" charset="0"/>
              </a:rPr>
              <a:t> и быстро опубликовать услугу своего района, эксперт на уровне региона может создать шаблон и заполнить поля с универсальными для всех районов сведениями. </a:t>
            </a:r>
          </a:p>
          <a:p>
            <a:pPr marL="228600" indent="-228600"/>
            <a:r>
              <a:rPr lang="ru-RU" sz="1000" baseline="0" dirty="0">
                <a:latin typeface="Arial" charset="0"/>
              </a:rPr>
              <a:t>После публикации шаблон готов.</a:t>
            </a:r>
          </a:p>
          <a:p>
            <a:pPr marL="228600" indent="-228600"/>
            <a:r>
              <a:rPr lang="ru-RU" sz="1000" baseline="0" dirty="0">
                <a:latin typeface="Arial" charset="0"/>
              </a:rPr>
              <a:t>Оператор муниципального района должен выбрать в фильтре верхней панели Реестра региональный уровень, зайти в группу шаблонов услуг раздела «Услуги», в группу «Опубликованные» , выбрать нужный шаблон, зайти в него и кликнуть кнопку «Создать услугу».</a:t>
            </a:r>
          </a:p>
          <a:p>
            <a:pPr marL="228600" indent="-228600"/>
            <a:r>
              <a:rPr lang="ru-RU" sz="1000" baseline="0" dirty="0">
                <a:latin typeface="Arial" charset="0"/>
              </a:rPr>
              <a:t>Услуга будет иметь муниципальный уровень.</a:t>
            </a:r>
          </a:p>
          <a:p>
            <a:pPr marL="228600" indent="-228600"/>
            <a:r>
              <a:rPr lang="ru-RU" sz="1000" baseline="0" dirty="0">
                <a:latin typeface="Arial" charset="0"/>
              </a:rPr>
              <a:t>Оператору остается внести недостающие сведения и отправить услугу на согласование.</a:t>
            </a:r>
            <a:endParaRPr lang="ru-RU" sz="1000" dirty="0">
              <a:latin typeface="Arial" charset="0"/>
            </a:endParaRPr>
          </a:p>
        </p:txBody>
      </p:sp>
    </p:spTree>
    <p:extLst>
      <p:ext uri="{BB962C8B-B14F-4D97-AF65-F5344CB8AC3E}">
        <p14:creationId xmlns:p14="http://schemas.microsoft.com/office/powerpoint/2010/main" val="12959941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sz="1000" dirty="0">
              <a:latin typeface="Arial" charset="0"/>
            </a:endParaRPr>
          </a:p>
        </p:txBody>
      </p:sp>
    </p:spTree>
    <p:extLst>
      <p:ext uri="{BB962C8B-B14F-4D97-AF65-F5344CB8AC3E}">
        <p14:creationId xmlns:p14="http://schemas.microsoft.com/office/powerpoint/2010/main" val="28916187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r>
              <a:rPr lang="ru-RU" sz="1000" dirty="0"/>
              <a:t>Кнопка «Создать шаблон услуги» есть в разделе «Услуги», подразделе «Шаблоны услуги» и </a:t>
            </a:r>
            <a:r>
              <a:rPr lang="ru-RU" sz="1000"/>
              <a:t>в разделе «Мои задачи»</a:t>
            </a:r>
            <a:endParaRPr lang="ru-RU" sz="1000" dirty="0">
              <a:latin typeface="Arial" charset="0"/>
            </a:endParaRPr>
          </a:p>
        </p:txBody>
      </p:sp>
    </p:spTree>
    <p:extLst>
      <p:ext uri="{BB962C8B-B14F-4D97-AF65-F5344CB8AC3E}">
        <p14:creationId xmlns:p14="http://schemas.microsoft.com/office/powerpoint/2010/main" val="8081562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sz="1000" dirty="0">
              <a:latin typeface="Arial" charset="0"/>
            </a:endParaRPr>
          </a:p>
        </p:txBody>
      </p:sp>
    </p:spTree>
    <p:extLst>
      <p:ext uri="{BB962C8B-B14F-4D97-AF65-F5344CB8AC3E}">
        <p14:creationId xmlns:p14="http://schemas.microsoft.com/office/powerpoint/2010/main" val="1923752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r>
              <a:rPr lang="ru-RU" dirty="0">
                <a:latin typeface="Arial" charset="0"/>
              </a:rPr>
              <a:t>Подсистема Реестр государственных</a:t>
            </a:r>
            <a:r>
              <a:rPr lang="ru-RU" baseline="0" dirty="0">
                <a:latin typeface="Arial" charset="0"/>
              </a:rPr>
              <a:t> услуг (далее – Реестр, РГУ, Подсистема) </a:t>
            </a:r>
            <a:r>
              <a:rPr lang="ru-RU" dirty="0">
                <a:latin typeface="Arial" charset="0"/>
              </a:rPr>
              <a:t>предназначена для автоматизации процессов ведения информации о государственных услугах и функциях, предоставляемых/исполняемых органами государственной власти Российской Федерации. </a:t>
            </a:r>
          </a:p>
          <a:p>
            <a:pPr marL="228600" indent="-228600"/>
            <a:r>
              <a:rPr lang="ru-RU" dirty="0">
                <a:latin typeface="Arial" charset="0"/>
              </a:rPr>
              <a:t>Подсистема поддерживает одновременную работу нескольких пользователей с разных рабочих мест. </a:t>
            </a:r>
          </a:p>
          <a:p>
            <a:pPr marL="228600" indent="-228600"/>
            <a:r>
              <a:rPr lang="ru-RU" dirty="0">
                <a:latin typeface="Arial" charset="0"/>
              </a:rPr>
              <a:t>Реестр</a:t>
            </a:r>
            <a:r>
              <a:rPr lang="ru-RU" baseline="0" dirty="0">
                <a:latin typeface="Arial" charset="0"/>
              </a:rPr>
              <a:t> и</a:t>
            </a:r>
            <a:r>
              <a:rPr lang="ru-RU" dirty="0">
                <a:latin typeface="Arial" charset="0"/>
              </a:rPr>
              <a:t>меет следующие возможности:</a:t>
            </a:r>
          </a:p>
          <a:p>
            <a:pPr marL="228600" indent="-228600">
              <a:buFontTx/>
              <a:buChar char="•"/>
            </a:pPr>
            <a:r>
              <a:rPr lang="ru-RU" dirty="0">
                <a:latin typeface="Arial" charset="0"/>
              </a:rPr>
              <a:t>Просмотр и формирование описания государственной услуги/функции, органа власти в соответствии с заданной структурой реестра.</a:t>
            </a:r>
          </a:p>
          <a:p>
            <a:pPr marL="228600" indent="-228600">
              <a:buFontTx/>
              <a:buChar char="•"/>
            </a:pPr>
            <a:r>
              <a:rPr lang="ru-RU" dirty="0">
                <a:latin typeface="Arial" charset="0"/>
              </a:rPr>
              <a:t>Навигация по структурированному перечню государственных услуг/функций, органов власти.</a:t>
            </a:r>
          </a:p>
          <a:p>
            <a:pPr marL="228600" indent="-228600">
              <a:buFontTx/>
              <a:buChar char="•"/>
            </a:pPr>
            <a:r>
              <a:rPr lang="ru-RU" dirty="0">
                <a:latin typeface="Arial" charset="0"/>
              </a:rPr>
              <a:t>Поиск и фильтрация государственных услуг/функций, органов власти, содержащихся в реестре.</a:t>
            </a:r>
          </a:p>
          <a:p>
            <a:pPr marL="228600" indent="-228600">
              <a:buFontTx/>
              <a:buChar char="•"/>
            </a:pPr>
            <a:endParaRPr lang="ru-RU" dirty="0">
              <a:latin typeface="Arial" charset="0"/>
            </a:endParaRPr>
          </a:p>
          <a:p>
            <a:pPr marL="228600" indent="-228600"/>
            <a:r>
              <a:rPr lang="ru-RU" dirty="0">
                <a:latin typeface="Arial" charset="0"/>
              </a:rPr>
              <a:t>Реестр государственных услуг запускается из веб-браузера по указанной</a:t>
            </a:r>
            <a:r>
              <a:rPr lang="ru-RU" baseline="0" dirty="0">
                <a:latin typeface="Arial" charset="0"/>
              </a:rPr>
              <a:t> ссылке</a:t>
            </a:r>
            <a:r>
              <a:rPr lang="ru-RU" dirty="0">
                <a:latin typeface="Arial" charset="0"/>
              </a:rPr>
              <a:t>,</a:t>
            </a:r>
            <a:r>
              <a:rPr lang="ru-RU" baseline="0" dirty="0">
                <a:latin typeface="Arial" charset="0"/>
              </a:rPr>
              <a:t> п</a:t>
            </a:r>
            <a:r>
              <a:rPr lang="ru-RU" dirty="0">
                <a:latin typeface="Arial" charset="0"/>
              </a:rPr>
              <a:t>осле чего появляется окно, необходимое для прохождения процедуры авторизации и определения прав доступа пользователя. </a:t>
            </a:r>
          </a:p>
        </p:txBody>
      </p:sp>
    </p:spTree>
    <p:extLst>
      <p:ext uri="{BB962C8B-B14F-4D97-AF65-F5344CB8AC3E}">
        <p14:creationId xmlns:p14="http://schemas.microsoft.com/office/powerpoint/2010/main" val="1179942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91</a:t>
            </a:fld>
            <a:endParaRPr lang="ru-RU" sz="1200"/>
          </a:p>
        </p:txBody>
      </p:sp>
    </p:spTree>
    <p:extLst>
      <p:ext uri="{BB962C8B-B14F-4D97-AF65-F5344CB8AC3E}">
        <p14:creationId xmlns:p14="http://schemas.microsoft.com/office/powerpoint/2010/main" val="9537331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latin typeface="Arial" charset="0"/>
              </a:rPr>
              <a:t>Последнюю закладку, которую мы должны рассмотреть, называется «Сообщения от ЕПГУ». </a:t>
            </a:r>
          </a:p>
          <a:p>
            <a:pPr marL="228600" indent="-228600"/>
            <a:endParaRPr lang="ru-RU" sz="1000" dirty="0">
              <a:latin typeface="Arial" charset="0"/>
            </a:endParaRPr>
          </a:p>
          <a:p>
            <a:pPr marL="228600" indent="-228600"/>
            <a:r>
              <a:rPr lang="ru-RU" sz="1200" b="0" kern="1200" dirty="0">
                <a:solidFill>
                  <a:schemeClr val="tx1"/>
                </a:solidFill>
                <a:effectLst/>
                <a:latin typeface="+mn-lt"/>
                <a:ea typeface="+mn-ea"/>
                <a:cs typeface="+mn-cs"/>
              </a:rPr>
              <a:t>С целью улучшения качества предоставления описания государственных услуг (функций) и органов государственной власти в электронном виде в Федеральном реестре обеспечена обратная связь Федерального реестра с ЕПГУ. Под обратной связью подразумевается возможность гражданина, зашедшего на ЕПГУ и увидевшего некачественное описание услуги, сформировать сообщение с указанием ошибки в описании услуги (функции или органа власти), которое затем отобразится представителю органа власти, ответственному за качественное описание объекта Федерального реестра. Ответственный представитель органа власти в свою очередь должен исправить ошибку, зафиксировать это исправление и заново опубликовать объект Федерального реестра, в который были внесены изменения (в соответствии с жизненным циклом объекта). </a:t>
            </a:r>
          </a:p>
          <a:p>
            <a:pPr marL="228600" indent="-228600"/>
            <a:endParaRPr lang="ru-RU" sz="1200" b="0" kern="1200" dirty="0">
              <a:solidFill>
                <a:schemeClr val="tx1"/>
              </a:solidFill>
              <a:effectLst/>
              <a:latin typeface="+mn-lt"/>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200" b="0" kern="1200" dirty="0">
                <a:solidFill>
                  <a:schemeClr val="tx1"/>
                </a:solidFill>
                <a:effectLst/>
                <a:latin typeface="+mn-lt"/>
                <a:ea typeface="+mn-ea"/>
                <a:cs typeface="+mn-cs"/>
              </a:rPr>
              <a:t>В конечном итоге ошибка, найденная пользователем ЕПГУ, будет исправлена, а качество описания объекта Федерального реестра будет улучшено.</a:t>
            </a:r>
            <a:endParaRPr lang="ru-RU" sz="1200" kern="1200" dirty="0">
              <a:solidFill>
                <a:schemeClr val="tx1"/>
              </a:solidFill>
              <a:effectLst/>
              <a:latin typeface="+mn-lt"/>
              <a:ea typeface="+mn-ea"/>
              <a:cs typeface="+mn-cs"/>
            </a:endParaRPr>
          </a:p>
          <a:p>
            <a:pPr marL="228600" indent="-228600"/>
            <a:endParaRPr lang="ru-RU" sz="1000" dirty="0">
              <a:latin typeface="Arial" charset="0"/>
            </a:endParaRPr>
          </a:p>
          <a:p>
            <a:r>
              <a:rPr lang="ru-RU" sz="1200" b="0" kern="1200" dirty="0">
                <a:solidFill>
                  <a:schemeClr val="tx1"/>
                </a:solidFill>
                <a:effectLst/>
                <a:latin typeface="+mn-lt"/>
                <a:ea typeface="+mn-ea"/>
                <a:cs typeface="+mn-cs"/>
              </a:rPr>
              <a:t>Для работы с сообщениями от ЕПГУ в разделе </a:t>
            </a:r>
            <a:r>
              <a:rPr lang="ru-RU" sz="1200" b="1" kern="1200" dirty="0">
                <a:solidFill>
                  <a:schemeClr val="tx1"/>
                </a:solidFill>
                <a:effectLst/>
                <a:latin typeface="+mn-lt"/>
                <a:ea typeface="+mn-ea"/>
                <a:cs typeface="+mn-cs"/>
              </a:rPr>
              <a:t>Мои задачи</a:t>
            </a:r>
            <a:r>
              <a:rPr lang="ru-RU" sz="1200" b="0" kern="1200" dirty="0">
                <a:solidFill>
                  <a:schemeClr val="tx1"/>
                </a:solidFill>
                <a:effectLst/>
                <a:latin typeface="+mn-lt"/>
                <a:ea typeface="+mn-ea"/>
                <a:cs typeface="+mn-cs"/>
              </a:rPr>
              <a:t> содержится подраздел </a:t>
            </a:r>
            <a:r>
              <a:rPr lang="ru-RU" sz="1200" b="1" kern="1200" dirty="0">
                <a:solidFill>
                  <a:schemeClr val="tx1"/>
                </a:solidFill>
                <a:effectLst/>
                <a:latin typeface="+mn-lt"/>
                <a:ea typeface="+mn-ea"/>
                <a:cs typeface="+mn-cs"/>
              </a:rPr>
              <a:t>Сообщения от ЕПГУ</a:t>
            </a:r>
            <a:r>
              <a:rPr lang="ru-RU" sz="1200" b="0" kern="1200" dirty="0">
                <a:solidFill>
                  <a:schemeClr val="tx1"/>
                </a:solidFill>
                <a:effectLst/>
                <a:latin typeface="+mn-lt"/>
                <a:ea typeface="+mn-ea"/>
                <a:cs typeface="+mn-cs"/>
              </a:rPr>
              <a:t>. В данном подразделе имеются две группы </a:t>
            </a:r>
            <a:r>
              <a:rPr lang="ru-RU" sz="1200" b="1" kern="1200" dirty="0">
                <a:solidFill>
                  <a:schemeClr val="tx1"/>
                </a:solidFill>
                <a:effectLst/>
                <a:latin typeface="+mn-lt"/>
                <a:ea typeface="+mn-ea"/>
                <a:cs typeface="+mn-cs"/>
              </a:rPr>
              <a:t>Актуальные сообщения</a:t>
            </a:r>
            <a:r>
              <a:rPr lang="ru-RU" sz="1200" b="0" kern="1200" dirty="0">
                <a:solidFill>
                  <a:schemeClr val="tx1"/>
                </a:solidFill>
                <a:effectLst/>
                <a:latin typeface="+mn-lt"/>
                <a:ea typeface="+mn-ea"/>
                <a:cs typeface="+mn-cs"/>
              </a:rPr>
              <a:t> - поступившие от ЕПГУ и требующие обработки сообщения, и </a:t>
            </a:r>
            <a:r>
              <a:rPr lang="ru-RU" sz="1200" b="1" kern="1200" dirty="0">
                <a:solidFill>
                  <a:schemeClr val="tx1"/>
                </a:solidFill>
                <a:effectLst/>
                <a:latin typeface="+mn-lt"/>
                <a:ea typeface="+mn-ea"/>
                <a:cs typeface="+mn-cs"/>
              </a:rPr>
              <a:t>Обработанные сообщения</a:t>
            </a:r>
            <a:r>
              <a:rPr lang="ru-RU" sz="1200" b="0" kern="1200" dirty="0">
                <a:solidFill>
                  <a:schemeClr val="tx1"/>
                </a:solidFill>
                <a:effectLst/>
                <a:latin typeface="+mn-lt"/>
                <a:ea typeface="+mn-ea"/>
                <a:cs typeface="+mn-cs"/>
              </a:rPr>
              <a:t> – поступившие от ЕПГУ сообщения, по которым проведена работа по устранению ошибок описания объекта Федерального реестра и результат этой работы зафиксирован и отправлен на ЕПГУ.</a:t>
            </a:r>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Для того чтобы обработать сообщение, поступившее от ЕПГУ, выполните следующие действия:</a:t>
            </a:r>
          </a:p>
          <a:p>
            <a:pPr lvl="0"/>
            <a:r>
              <a:rPr lang="ru-RU" sz="1200" kern="1200" dirty="0">
                <a:solidFill>
                  <a:schemeClr val="tx1"/>
                </a:solidFill>
                <a:effectLst/>
                <a:latin typeface="+mn-lt"/>
                <a:ea typeface="+mn-ea"/>
                <a:cs typeface="+mn-cs"/>
              </a:rPr>
              <a:t>Перейдите к группе </a:t>
            </a:r>
            <a:r>
              <a:rPr lang="ru-RU" sz="1200" b="1" kern="1200" dirty="0">
                <a:solidFill>
                  <a:schemeClr val="tx1"/>
                </a:solidFill>
                <a:effectLst/>
                <a:latin typeface="+mn-lt"/>
                <a:ea typeface="+mn-ea"/>
                <a:cs typeface="+mn-cs"/>
              </a:rPr>
              <a:t>Мои задачи → Сообщения от ЕПГУ → Актуальные сообщения</a:t>
            </a:r>
          </a:p>
          <a:p>
            <a:pPr lvl="0"/>
            <a:endParaRPr lang="ru-RU" sz="1200" b="1"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По каждому сообщению отображается следующая информация:</a:t>
            </a:r>
            <a:endParaRPr lang="ru-RU" sz="1200" kern="1200" dirty="0">
              <a:solidFill>
                <a:schemeClr val="tx1"/>
              </a:solidFill>
              <a:effectLst/>
              <a:latin typeface="+mn-lt"/>
              <a:ea typeface="+mn-ea"/>
              <a:cs typeface="+mn-cs"/>
            </a:endParaRPr>
          </a:p>
          <a:p>
            <a:pPr lvl="0"/>
            <a:r>
              <a:rPr lang="ru-RU" sz="1200" b="1" kern="1200" dirty="0">
                <a:solidFill>
                  <a:schemeClr val="tx1"/>
                </a:solidFill>
                <a:effectLst/>
                <a:latin typeface="+mn-lt"/>
                <a:ea typeface="+mn-ea"/>
                <a:cs typeface="+mn-cs"/>
              </a:rPr>
              <a:t>Задача</a:t>
            </a:r>
            <a:r>
              <a:rPr lang="ru-RU" sz="1200" kern="1200" dirty="0">
                <a:solidFill>
                  <a:schemeClr val="tx1"/>
                </a:solidFill>
                <a:effectLst/>
                <a:latin typeface="+mn-lt"/>
                <a:ea typeface="+mn-ea"/>
                <a:cs typeface="+mn-cs"/>
              </a:rPr>
              <a:t> – наименование объекта Федерального реестра, в описании которого найдена ошибка.</a:t>
            </a:r>
          </a:p>
          <a:p>
            <a:pPr lvl="0"/>
            <a:r>
              <a:rPr lang="ru-RU" sz="1200" b="1" kern="1200" dirty="0">
                <a:solidFill>
                  <a:schemeClr val="tx1"/>
                </a:solidFill>
                <a:effectLst/>
                <a:latin typeface="+mn-lt"/>
                <a:ea typeface="+mn-ea"/>
                <a:cs typeface="+mn-cs"/>
              </a:rPr>
              <a:t>Статус</a:t>
            </a:r>
            <a:r>
              <a:rPr lang="ru-RU" sz="1200" kern="1200" dirty="0">
                <a:solidFill>
                  <a:schemeClr val="tx1"/>
                </a:solidFill>
                <a:effectLst/>
                <a:latin typeface="+mn-lt"/>
                <a:ea typeface="+mn-ea"/>
                <a:cs typeface="+mn-cs"/>
              </a:rPr>
              <a:t> – наименование статуса сообщения. При поступлении сообщения от ЕПГУ, его статус всегда имеет значение «</a:t>
            </a:r>
            <a:r>
              <a:rPr lang="ru-RU" sz="1200" i="1" kern="1200" dirty="0">
                <a:solidFill>
                  <a:schemeClr val="tx1"/>
                </a:solidFill>
                <a:effectLst/>
                <a:latin typeface="+mn-lt"/>
                <a:ea typeface="+mn-ea"/>
                <a:cs typeface="+mn-cs"/>
              </a:rPr>
              <a:t>Новое</a:t>
            </a:r>
            <a:r>
              <a:rPr lang="ru-RU" sz="1200" kern="1200" dirty="0">
                <a:solidFill>
                  <a:schemeClr val="tx1"/>
                </a:solidFill>
                <a:effectLst/>
                <a:latin typeface="+mn-lt"/>
                <a:ea typeface="+mn-ea"/>
                <a:cs typeface="+mn-cs"/>
              </a:rPr>
              <a:t>» и выделено красным цветом.</a:t>
            </a:r>
          </a:p>
          <a:p>
            <a:pPr lvl="0"/>
            <a:r>
              <a:rPr lang="ru-RU" sz="1200" b="1" kern="1200" dirty="0">
                <a:solidFill>
                  <a:schemeClr val="tx1"/>
                </a:solidFill>
                <a:effectLst/>
                <a:latin typeface="+mn-lt"/>
                <a:ea typeface="+mn-ea"/>
                <a:cs typeface="+mn-cs"/>
              </a:rPr>
              <a:t>Дата поступления</a:t>
            </a:r>
            <a:r>
              <a:rPr lang="ru-RU" sz="1200" kern="1200" dirty="0">
                <a:solidFill>
                  <a:schemeClr val="tx1"/>
                </a:solidFill>
                <a:effectLst/>
                <a:latin typeface="+mn-lt"/>
                <a:ea typeface="+mn-ea"/>
                <a:cs typeface="+mn-cs"/>
              </a:rPr>
              <a:t> – дата поступления сообщения от ЕПГУ.</a:t>
            </a:r>
          </a:p>
          <a:p>
            <a:pPr lvl="0"/>
            <a:r>
              <a:rPr lang="ru-RU" sz="1200" b="1" kern="1200" dirty="0">
                <a:solidFill>
                  <a:schemeClr val="tx1"/>
                </a:solidFill>
                <a:effectLst/>
                <a:latin typeface="+mn-lt"/>
                <a:ea typeface="+mn-ea"/>
                <a:cs typeface="+mn-cs"/>
              </a:rPr>
              <a:t>Плановый срок исправления</a:t>
            </a:r>
            <a:r>
              <a:rPr lang="ru-RU" sz="1200" kern="1200" dirty="0">
                <a:solidFill>
                  <a:schemeClr val="tx1"/>
                </a:solidFill>
                <a:effectLst/>
                <a:latin typeface="+mn-lt"/>
                <a:ea typeface="+mn-ea"/>
                <a:cs typeface="+mn-cs"/>
              </a:rPr>
              <a:t> – планируемый срок, в который ошибка должна быть исправлена.</a:t>
            </a:r>
          </a:p>
          <a:p>
            <a:pPr lvl="0"/>
            <a:endParaRPr lang="ru-RU" sz="1200" b="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В списке актуальных сообщений кликните по строке с сообщением для обработки, откроется карточка сообщения</a:t>
            </a:r>
          </a:p>
          <a:p>
            <a:pPr lvl="0"/>
            <a:endParaRPr lang="ru-RU" sz="1200" b="0" kern="1200" dirty="0">
              <a:solidFill>
                <a:schemeClr val="tx1"/>
              </a:solidFill>
              <a:effectLst/>
              <a:latin typeface="+mn-lt"/>
              <a:ea typeface="+mn-ea"/>
              <a:cs typeface="+mn-cs"/>
            </a:endParaRPr>
          </a:p>
          <a:p>
            <a:pPr lvl="0"/>
            <a:r>
              <a:rPr lang="ru-RU" sz="1200" b="0" kern="1200" dirty="0">
                <a:solidFill>
                  <a:schemeClr val="tx1"/>
                </a:solidFill>
                <a:effectLst/>
                <a:latin typeface="+mn-lt"/>
                <a:ea typeface="+mn-ea"/>
                <a:cs typeface="+mn-cs"/>
              </a:rPr>
              <a:t>Рассмотрим</a:t>
            </a:r>
            <a:r>
              <a:rPr lang="ru-RU" sz="1200" b="0" kern="1200" baseline="0" dirty="0">
                <a:solidFill>
                  <a:schemeClr val="tx1"/>
                </a:solidFill>
                <a:effectLst/>
                <a:latin typeface="+mn-lt"/>
                <a:ea typeface="+mn-ea"/>
                <a:cs typeface="+mn-cs"/>
              </a:rPr>
              <a:t> поля карточки сообщения.</a:t>
            </a:r>
            <a:endParaRPr lang="ru-RU" sz="1200" kern="1200" dirty="0">
              <a:solidFill>
                <a:schemeClr val="tx1"/>
              </a:solidFill>
              <a:effectLst/>
              <a:latin typeface="+mn-lt"/>
              <a:ea typeface="+mn-ea"/>
              <a:cs typeface="+mn-cs"/>
            </a:endParaRPr>
          </a:p>
          <a:p>
            <a:pPr marL="228600" indent="-228600"/>
            <a:endParaRPr lang="ru-RU" sz="1000" dirty="0">
              <a:latin typeface="Arial" charset="0"/>
            </a:endParaRPr>
          </a:p>
        </p:txBody>
      </p:sp>
    </p:spTree>
    <p:extLst>
      <p:ext uri="{BB962C8B-B14F-4D97-AF65-F5344CB8AC3E}">
        <p14:creationId xmlns:p14="http://schemas.microsoft.com/office/powerpoint/2010/main" val="11799321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На форме «Сообщение от ЕПГУ» находятся следующие поля:</a:t>
            </a:r>
          </a:p>
          <a:p>
            <a:pPr marL="228600" lvl="0" indent="-228600">
              <a:buFont typeface="+mj-lt"/>
              <a:buAutoNum type="arabicParenR"/>
            </a:pPr>
            <a:r>
              <a:rPr lang="ru-RU" sz="1200" b="1" kern="1200" dirty="0">
                <a:solidFill>
                  <a:schemeClr val="tx1"/>
                </a:solidFill>
                <a:effectLst/>
                <a:latin typeface="+mn-lt"/>
                <a:ea typeface="+mn-ea"/>
                <a:cs typeface="+mn-cs"/>
              </a:rPr>
              <a:t>Системный объект </a:t>
            </a:r>
            <a:r>
              <a:rPr lang="ru-RU" sz="1200" kern="1200" dirty="0">
                <a:solidFill>
                  <a:schemeClr val="tx1"/>
                </a:solidFill>
                <a:effectLst/>
                <a:latin typeface="+mn-lt"/>
                <a:ea typeface="+mn-ea"/>
                <a:cs typeface="+mn-cs"/>
              </a:rPr>
              <a:t>– объект</a:t>
            </a:r>
            <a:r>
              <a:rPr lang="ru-RU" sz="1200" kern="1200" baseline="0" dirty="0">
                <a:solidFill>
                  <a:schemeClr val="tx1"/>
                </a:solidFill>
                <a:effectLst/>
                <a:latin typeface="+mn-lt"/>
                <a:ea typeface="+mn-ea"/>
                <a:cs typeface="+mn-cs"/>
              </a:rPr>
              <a:t> реестра, в котором пользователь заметил ошибку.</a:t>
            </a:r>
          </a:p>
          <a:p>
            <a:pPr marL="228600" lvl="0" indent="-228600">
              <a:buFont typeface="+mj-lt"/>
              <a:buAutoNum type="arabicParenR"/>
            </a:pPr>
            <a:r>
              <a:rPr lang="ru-RU" sz="1200" b="1" kern="1200" baseline="0" dirty="0">
                <a:solidFill>
                  <a:schemeClr val="tx1"/>
                </a:solidFill>
                <a:effectLst/>
                <a:latin typeface="+mn-lt"/>
                <a:ea typeface="+mn-ea"/>
                <a:cs typeface="+mn-cs"/>
              </a:rPr>
              <a:t>Дата поступления сообщения из ЕПГУ</a:t>
            </a:r>
          </a:p>
          <a:p>
            <a:pPr marL="228600" lvl="0" indent="-228600">
              <a:buFont typeface="+mj-lt"/>
              <a:buAutoNum type="arabicParenR"/>
            </a:pPr>
            <a:r>
              <a:rPr lang="ru-RU" sz="1200" b="1" kern="1200" baseline="0" dirty="0">
                <a:solidFill>
                  <a:schemeClr val="tx1"/>
                </a:solidFill>
                <a:effectLst/>
                <a:latin typeface="+mn-lt"/>
                <a:ea typeface="+mn-ea"/>
                <a:cs typeface="+mn-cs"/>
              </a:rPr>
              <a:t>Плановый срок исполнения</a:t>
            </a:r>
            <a:r>
              <a:rPr lang="ru-RU" sz="1200" b="0" kern="1200" baseline="0" dirty="0">
                <a:solidFill>
                  <a:schemeClr val="tx1"/>
                </a:solidFill>
                <a:effectLst/>
                <a:latin typeface="+mn-lt"/>
                <a:ea typeface="+mn-ea"/>
                <a:cs typeface="+mn-cs"/>
              </a:rPr>
              <a:t> пользователь ЕПГУ устанавливает исходя из личных соображений.</a:t>
            </a:r>
            <a:endParaRPr lang="ru-RU" sz="1200" b="1" kern="1200" baseline="0" dirty="0">
              <a:solidFill>
                <a:schemeClr val="tx1"/>
              </a:solidFill>
              <a:effectLst/>
              <a:latin typeface="+mn-lt"/>
              <a:ea typeface="+mn-ea"/>
              <a:cs typeface="+mn-cs"/>
            </a:endParaRPr>
          </a:p>
          <a:p>
            <a:pPr marL="228600" lvl="0" indent="-228600">
              <a:buFont typeface="+mj-lt"/>
              <a:buAutoNum type="arabicParenR"/>
            </a:pP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Текст сообщения</a:t>
            </a:r>
            <a:r>
              <a:rPr lang="ru-RU" sz="1200" kern="1200" dirty="0">
                <a:solidFill>
                  <a:schemeClr val="tx1"/>
                </a:solidFill>
                <a:effectLst/>
                <a:latin typeface="+mn-lt"/>
                <a:ea typeface="+mn-ea"/>
                <a:cs typeface="+mn-cs"/>
              </a:rPr>
              <a:t> отображается текст, который ввел пользователь ЕПГУ. </a:t>
            </a:r>
          </a:p>
          <a:p>
            <a:pPr marL="228600" lvl="0" indent="-228600">
              <a:buFont typeface="+mj-lt"/>
              <a:buAutoNum type="arabicParenR"/>
            </a:pP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Приложенные к сообщению файлы</a:t>
            </a:r>
            <a:r>
              <a:rPr lang="ru-RU" sz="1200" kern="1200" dirty="0">
                <a:solidFill>
                  <a:schemeClr val="tx1"/>
                </a:solidFill>
                <a:effectLst/>
                <a:latin typeface="+mn-lt"/>
                <a:ea typeface="+mn-ea"/>
                <a:cs typeface="+mn-cs"/>
              </a:rPr>
              <a:t> отображаются названия файлов, которые приложил пользователь ЕПГУ. Для просмотра присоединенного файла кликните по названию файла, после чего появится возможность просмотра файла либо его сохранения на жестком диске компьютера.</a:t>
            </a:r>
          </a:p>
          <a:p>
            <a:pPr marL="0" lvl="0" indent="0">
              <a:buFont typeface="+mj-lt"/>
              <a:buNone/>
            </a:pPr>
            <a:r>
              <a:rPr lang="ru-RU" sz="1200" kern="1200" dirty="0">
                <a:solidFill>
                  <a:schemeClr val="tx1"/>
                </a:solidFill>
                <a:effectLst/>
                <a:latin typeface="+mn-lt"/>
                <a:ea typeface="+mn-ea"/>
                <a:cs typeface="+mn-cs"/>
              </a:rPr>
              <a:t>Остальные поля заполняются из формы Фиксации результата.</a:t>
            </a:r>
          </a:p>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Выполните действия по исправлению ошибки, после чего необходимо зафиксировать результат.</a:t>
            </a:r>
          </a:p>
          <a:p>
            <a:r>
              <a:rPr lang="ru-RU" sz="1200" kern="1200" dirty="0">
                <a:solidFill>
                  <a:schemeClr val="tx1"/>
                </a:solidFill>
                <a:effectLst/>
                <a:latin typeface="+mn-lt"/>
                <a:ea typeface="+mn-ea"/>
                <a:cs typeface="+mn-cs"/>
              </a:rPr>
              <a:t>Кликните по кнопке </a:t>
            </a:r>
            <a:r>
              <a:rPr lang="ru-RU" sz="1200" b="1" kern="1200" dirty="0">
                <a:solidFill>
                  <a:schemeClr val="tx1"/>
                </a:solidFill>
                <a:effectLst/>
                <a:latin typeface="+mn-lt"/>
                <a:ea typeface="+mn-ea"/>
                <a:cs typeface="+mn-cs"/>
              </a:rPr>
              <a:t>Фиксация обработки сообщения</a:t>
            </a:r>
            <a:r>
              <a:rPr lang="ru-RU" sz="1200" kern="1200" dirty="0">
                <a:solidFill>
                  <a:schemeClr val="tx1"/>
                </a:solidFill>
                <a:effectLst/>
                <a:latin typeface="+mn-lt"/>
                <a:ea typeface="+mn-ea"/>
                <a:cs typeface="+mn-cs"/>
              </a:rPr>
              <a:t>, расположенной в нижней части карточки, откроется окно для фиксации результата.</a:t>
            </a:r>
          </a:p>
          <a:p>
            <a:endParaRPr lang="ru-RU" sz="1200" kern="1200" dirty="0">
              <a:solidFill>
                <a:schemeClr val="tx1"/>
              </a:solidFill>
              <a:effectLst/>
              <a:latin typeface="+mn-lt"/>
              <a:ea typeface="+mn-ea"/>
              <a:cs typeface="+mn-cs"/>
            </a:endParaRPr>
          </a:p>
          <a:p>
            <a:r>
              <a:rPr lang="ru-RU" sz="1000" dirty="0">
                <a:latin typeface="Arial" charset="0"/>
              </a:rPr>
              <a:t>Перейдем к полям формы Фиксации результата.</a:t>
            </a:r>
          </a:p>
          <a:p>
            <a:pPr marL="228600" indent="-228600"/>
            <a:endParaRPr lang="ru-RU" sz="1000" dirty="0">
              <a:latin typeface="Arial" charset="0"/>
            </a:endParaRPr>
          </a:p>
        </p:txBody>
      </p:sp>
    </p:spTree>
    <p:extLst>
      <p:ext uri="{BB962C8B-B14F-4D97-AF65-F5344CB8AC3E}">
        <p14:creationId xmlns:p14="http://schemas.microsoft.com/office/powerpoint/2010/main" val="32506424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endParaRPr lang="ru-RU" sz="1000" dirty="0">
              <a:latin typeface="Arial" charset="0"/>
            </a:endParaRPr>
          </a:p>
          <a:p>
            <a:pPr marL="228600" indent="-228600"/>
            <a:endParaRPr lang="ru-RU" sz="1000" dirty="0">
              <a:latin typeface="Arial" charset="0"/>
            </a:endParaRPr>
          </a:p>
          <a:p>
            <a:pPr marL="228600" lvl="0" indent="-228600">
              <a:buFont typeface="+mj-lt"/>
              <a:buAutoNum type="arabicParenR"/>
            </a:pP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Фактический срок исправления</a:t>
            </a:r>
            <a:r>
              <a:rPr lang="ru-RU" sz="1200" kern="1200" dirty="0">
                <a:solidFill>
                  <a:schemeClr val="tx1"/>
                </a:solidFill>
                <a:effectLst/>
                <a:latin typeface="+mn-lt"/>
                <a:ea typeface="+mn-ea"/>
                <a:cs typeface="+mn-cs"/>
              </a:rPr>
              <a:t> отображается текущая дата, недоступная для изменения.</a:t>
            </a:r>
          </a:p>
          <a:p>
            <a:pPr marL="228600" lvl="0" indent="-228600">
              <a:buFont typeface="+mj-lt"/>
              <a:buAutoNum type="arabicParenR"/>
            </a:pPr>
            <a:r>
              <a:rPr lang="ru-RU" sz="1200" kern="1200" dirty="0">
                <a:solidFill>
                  <a:schemeClr val="tx1"/>
                </a:solidFill>
                <a:effectLst/>
                <a:latin typeface="+mn-lt"/>
                <a:ea typeface="+mn-ea"/>
                <a:cs typeface="+mn-cs"/>
              </a:rPr>
              <a:t>В поле </a:t>
            </a:r>
            <a:r>
              <a:rPr lang="ru-RU" sz="1200" b="1" kern="1200" dirty="0">
                <a:solidFill>
                  <a:schemeClr val="tx1"/>
                </a:solidFill>
                <a:effectLst/>
                <a:latin typeface="+mn-lt"/>
                <a:ea typeface="+mn-ea"/>
                <a:cs typeface="+mn-cs"/>
              </a:rPr>
              <a:t>Резолюция по сообщению</a:t>
            </a:r>
            <a:r>
              <a:rPr lang="ru-RU" sz="1200" kern="1200" dirty="0">
                <a:solidFill>
                  <a:schemeClr val="tx1"/>
                </a:solidFill>
                <a:effectLst/>
                <a:latin typeface="+mn-lt"/>
                <a:ea typeface="+mn-ea"/>
                <a:cs typeface="+mn-cs"/>
              </a:rPr>
              <a:t> выберите один из двух вариантов:</a:t>
            </a:r>
          </a:p>
          <a:p>
            <a:pPr lvl="0"/>
            <a:r>
              <a:rPr lang="ru-RU" sz="1200" i="1" kern="1200" dirty="0">
                <a:solidFill>
                  <a:schemeClr val="tx1"/>
                </a:solidFill>
                <a:effectLst/>
                <a:latin typeface="+mn-lt"/>
                <a:ea typeface="+mn-ea"/>
                <a:cs typeface="+mn-cs"/>
              </a:rPr>
              <a:t>Обработано с исправлением ошибки</a:t>
            </a:r>
            <a:r>
              <a:rPr lang="ru-RU" sz="1200" kern="1200" dirty="0">
                <a:solidFill>
                  <a:schemeClr val="tx1"/>
                </a:solidFill>
                <a:effectLst/>
                <a:latin typeface="+mn-lt"/>
                <a:ea typeface="+mn-ea"/>
                <a:cs typeface="+mn-cs"/>
              </a:rPr>
              <a:t> – если ошибка была исправлена.</a:t>
            </a:r>
          </a:p>
          <a:p>
            <a:pPr lvl="0"/>
            <a:r>
              <a:rPr lang="ru-RU" sz="1200" i="1" kern="1200" dirty="0">
                <a:solidFill>
                  <a:schemeClr val="tx1"/>
                </a:solidFill>
                <a:effectLst/>
                <a:latin typeface="+mn-lt"/>
                <a:ea typeface="+mn-ea"/>
                <a:cs typeface="+mn-cs"/>
              </a:rPr>
              <a:t>Обработано без исправления ошибки</a:t>
            </a:r>
            <a:r>
              <a:rPr lang="ru-RU" sz="1200" kern="1200" dirty="0">
                <a:solidFill>
                  <a:schemeClr val="tx1"/>
                </a:solidFill>
                <a:effectLst/>
                <a:latin typeface="+mn-lt"/>
                <a:ea typeface="+mn-ea"/>
                <a:cs typeface="+mn-cs"/>
              </a:rPr>
              <a:t> – если ошибка не была исправлена. В данном случае в поле </a:t>
            </a:r>
            <a:r>
              <a:rPr lang="ru-RU" sz="1200" b="1" kern="1200" dirty="0">
                <a:solidFill>
                  <a:schemeClr val="tx1"/>
                </a:solidFill>
                <a:effectLst/>
                <a:latin typeface="+mn-lt"/>
                <a:ea typeface="+mn-ea"/>
                <a:cs typeface="+mn-cs"/>
              </a:rPr>
              <a:t>Комментарий</a:t>
            </a:r>
            <a:r>
              <a:rPr lang="ru-RU" sz="1200" kern="1200" dirty="0">
                <a:solidFill>
                  <a:schemeClr val="tx1"/>
                </a:solidFill>
                <a:effectLst/>
                <a:latin typeface="+mn-lt"/>
                <a:ea typeface="+mn-ea"/>
                <a:cs typeface="+mn-cs"/>
              </a:rPr>
              <a:t> следует указать причину, по которой ошибка не была исправлена.</a:t>
            </a:r>
          </a:p>
          <a:p>
            <a:pPr marL="0" lvl="0" indent="0">
              <a:buFont typeface="+mj-lt"/>
              <a:buNone/>
            </a:pPr>
            <a:r>
              <a:rPr lang="ru-RU" sz="1200" kern="1200" dirty="0">
                <a:solidFill>
                  <a:schemeClr val="tx1"/>
                </a:solidFill>
                <a:effectLst/>
                <a:latin typeface="+mn-lt"/>
                <a:ea typeface="+mn-ea"/>
                <a:cs typeface="+mn-cs"/>
              </a:rPr>
              <a:t>3)   </a:t>
            </a:r>
            <a:r>
              <a:rPr lang="x-none" sz="1200" kern="1200" dirty="0">
                <a:solidFill>
                  <a:schemeClr val="tx1"/>
                </a:solidFill>
                <a:effectLst/>
                <a:latin typeface="+mn-lt"/>
                <a:ea typeface="+mn-ea"/>
                <a:cs typeface="+mn-cs"/>
              </a:rPr>
              <a:t>В поле </a:t>
            </a:r>
            <a:r>
              <a:rPr lang="x-none" sz="1200" b="1" kern="1200" dirty="0">
                <a:solidFill>
                  <a:schemeClr val="tx1"/>
                </a:solidFill>
                <a:effectLst/>
                <a:latin typeface="+mn-lt"/>
                <a:ea typeface="+mn-ea"/>
                <a:cs typeface="+mn-cs"/>
              </a:rPr>
              <a:t>Комментарий</a:t>
            </a:r>
            <a:r>
              <a:rPr lang="x-none" sz="1200" kern="1200" dirty="0">
                <a:solidFill>
                  <a:schemeClr val="tx1"/>
                </a:solidFill>
                <a:effectLst/>
                <a:latin typeface="+mn-lt"/>
                <a:ea typeface="+mn-ea"/>
                <a:cs typeface="+mn-cs"/>
              </a:rPr>
              <a:t> введите причину, по которой ошибка не была исправлена (в случае не исправления ошибки) либо дополнительную информацию в случае, если ошибка была исправлена. Поле необязательное для заполнения.</a:t>
            </a:r>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4)  </a:t>
            </a:r>
            <a:r>
              <a:rPr lang="x-none" sz="1200" kern="1200" dirty="0">
                <a:solidFill>
                  <a:schemeClr val="tx1"/>
                </a:solidFill>
                <a:effectLst/>
                <a:latin typeface="+mn-lt"/>
                <a:ea typeface="+mn-ea"/>
                <a:cs typeface="+mn-cs"/>
              </a:rPr>
              <a:t>При необходимости в поле </a:t>
            </a:r>
            <a:r>
              <a:rPr lang="x-none" sz="1200" b="1" kern="1200" dirty="0">
                <a:solidFill>
                  <a:schemeClr val="tx1"/>
                </a:solidFill>
                <a:effectLst/>
                <a:latin typeface="+mn-lt"/>
                <a:ea typeface="+mn-ea"/>
                <a:cs typeface="+mn-cs"/>
              </a:rPr>
              <a:t>Прикрепленные документы</a:t>
            </a:r>
            <a:r>
              <a:rPr lang="x-none" sz="1200" kern="1200" dirty="0">
                <a:solidFill>
                  <a:schemeClr val="tx1"/>
                </a:solidFill>
                <a:effectLst/>
                <a:latin typeface="+mn-lt"/>
                <a:ea typeface="+mn-ea"/>
                <a:cs typeface="+mn-cs"/>
              </a:rPr>
              <a:t> присоедините файл, содержащий сведения об ошибке или о результатах её обработки.</a:t>
            </a:r>
            <a:endParaRPr lang="ru-RU" sz="1200" kern="1200" dirty="0">
              <a:solidFill>
                <a:schemeClr val="tx1"/>
              </a:solidFill>
              <a:effectLst/>
              <a:latin typeface="+mn-lt"/>
              <a:ea typeface="+mn-ea"/>
              <a:cs typeface="+mn-cs"/>
            </a:endParaRPr>
          </a:p>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Нажмите кнопку </a:t>
            </a:r>
            <a:r>
              <a:rPr lang="ru-RU" sz="1200" b="1" kern="1200" dirty="0">
                <a:solidFill>
                  <a:schemeClr val="tx1"/>
                </a:solidFill>
                <a:effectLst/>
                <a:latin typeface="+mn-lt"/>
                <a:ea typeface="+mn-ea"/>
                <a:cs typeface="+mn-cs"/>
              </a:rPr>
              <a:t>Сохранить</a:t>
            </a:r>
            <a:r>
              <a:rPr lang="ru-RU" sz="1200" kern="1200" dirty="0">
                <a:solidFill>
                  <a:schemeClr val="tx1"/>
                </a:solidFill>
                <a:effectLst/>
                <a:latin typeface="+mn-lt"/>
                <a:ea typeface="+mn-ea"/>
                <a:cs typeface="+mn-cs"/>
              </a:rPr>
              <a:t>, при этом сообщение от ЕПГУ изменит статус на «</a:t>
            </a:r>
            <a:r>
              <a:rPr lang="ru-RU" sz="1200" i="1" kern="1200" dirty="0">
                <a:solidFill>
                  <a:schemeClr val="tx1"/>
                </a:solidFill>
                <a:effectLst/>
                <a:latin typeface="+mn-lt"/>
                <a:ea typeface="+mn-ea"/>
                <a:cs typeface="+mn-cs"/>
              </a:rPr>
              <a:t>Обработано с исправлением ошибки</a:t>
            </a:r>
            <a:r>
              <a:rPr lang="ru-RU" sz="1200" kern="1200" dirty="0">
                <a:solidFill>
                  <a:schemeClr val="tx1"/>
                </a:solidFill>
                <a:effectLst/>
                <a:latin typeface="+mn-lt"/>
                <a:ea typeface="+mn-ea"/>
                <a:cs typeface="+mn-cs"/>
              </a:rPr>
              <a:t>» или «</a:t>
            </a:r>
            <a:r>
              <a:rPr lang="ru-RU" sz="1200" i="1" kern="1200" dirty="0">
                <a:solidFill>
                  <a:schemeClr val="tx1"/>
                </a:solidFill>
                <a:effectLst/>
                <a:latin typeface="+mn-lt"/>
                <a:ea typeface="+mn-ea"/>
                <a:cs typeface="+mn-cs"/>
              </a:rPr>
              <a:t>Обработано без исправления ошибки</a:t>
            </a:r>
            <a:r>
              <a:rPr lang="ru-RU" sz="1200" kern="1200" dirty="0">
                <a:solidFill>
                  <a:schemeClr val="tx1"/>
                </a:solidFill>
                <a:effectLst/>
                <a:latin typeface="+mn-lt"/>
                <a:ea typeface="+mn-ea"/>
                <a:cs typeface="+mn-cs"/>
              </a:rPr>
              <a:t>» в зависимости от результата обработки ошибки.</a:t>
            </a:r>
          </a:p>
          <a:p>
            <a:pPr marL="228600" indent="-228600"/>
            <a:endParaRPr lang="ru-RU" sz="1000" dirty="0">
              <a:latin typeface="Arial" charset="0"/>
            </a:endParaRPr>
          </a:p>
          <a:p>
            <a:pPr marL="228600" indent="-228600"/>
            <a:endParaRPr lang="ru-RU" sz="1000" dirty="0">
              <a:latin typeface="Arial" charset="0"/>
            </a:endParaRPr>
          </a:p>
          <a:p>
            <a:pPr marL="228600" indent="-228600"/>
            <a:endParaRPr lang="ru-RU" sz="1000" dirty="0">
              <a:latin typeface="Arial" charset="0"/>
            </a:endParaRPr>
          </a:p>
        </p:txBody>
      </p:sp>
    </p:spTree>
    <p:extLst>
      <p:ext uri="{BB962C8B-B14F-4D97-AF65-F5344CB8AC3E}">
        <p14:creationId xmlns:p14="http://schemas.microsoft.com/office/powerpoint/2010/main" val="8606155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1000" dirty="0">
                <a:latin typeface="Arial" charset="0"/>
              </a:rPr>
              <a:t>Чтобы создать новую услугу, нужно зайти на закладку</a:t>
            </a:r>
            <a:r>
              <a:rPr lang="ru-RU" sz="1000" baseline="0" dirty="0">
                <a:latin typeface="Arial" charset="0"/>
              </a:rPr>
              <a:t> </a:t>
            </a:r>
            <a:r>
              <a:rPr lang="ru-RU" sz="1000" b="1" baseline="0" dirty="0">
                <a:latin typeface="Arial" charset="0"/>
              </a:rPr>
              <a:t>Услуги</a:t>
            </a:r>
            <a:r>
              <a:rPr lang="ru-RU" sz="1000" dirty="0">
                <a:latin typeface="Arial" charset="0"/>
              </a:rPr>
              <a:t> и нажать на кнопку</a:t>
            </a:r>
            <a:r>
              <a:rPr lang="ru-RU" sz="1000" b="1" dirty="0">
                <a:latin typeface="Arial" charset="0"/>
              </a:rPr>
              <a:t>  Создать новую услугу</a:t>
            </a:r>
            <a:r>
              <a:rPr lang="ru-RU" sz="1000" dirty="0">
                <a:latin typeface="Arial" charset="0"/>
              </a:rPr>
              <a:t>. После выполнения этих действий перед вами откроется карточка</a:t>
            </a:r>
            <a:r>
              <a:rPr lang="ru-RU" sz="1000" b="1" dirty="0">
                <a:latin typeface="Arial" charset="0"/>
              </a:rPr>
              <a:t> </a:t>
            </a:r>
            <a:r>
              <a:rPr lang="ru-RU" sz="1000" b="1" dirty="0" err="1">
                <a:latin typeface="Arial" charset="0"/>
              </a:rPr>
              <a:t>госуслуги</a:t>
            </a:r>
            <a:r>
              <a:rPr lang="ru-RU" sz="1000" b="1" dirty="0">
                <a:latin typeface="Arial" charset="0"/>
              </a:rPr>
              <a:t>.</a:t>
            </a:r>
          </a:p>
          <a:p>
            <a:pPr marL="228600" indent="-228600">
              <a:lnSpc>
                <a:spcPct val="80000"/>
              </a:lnSpc>
            </a:pPr>
            <a:endParaRPr lang="ru-RU" sz="1000" dirty="0">
              <a:latin typeface="Arial" charset="0"/>
            </a:endParaRPr>
          </a:p>
        </p:txBody>
      </p:sp>
    </p:spTree>
    <p:extLst>
      <p:ext uri="{BB962C8B-B14F-4D97-AF65-F5344CB8AC3E}">
        <p14:creationId xmlns:p14="http://schemas.microsoft.com/office/powerpoint/2010/main" val="14598837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indent="-228600">
              <a:lnSpc>
                <a:spcPct val="80000"/>
              </a:lnSpc>
            </a:pPr>
            <a:r>
              <a:rPr lang="ru-RU" sz="1000" dirty="0">
                <a:latin typeface="Arial" charset="0"/>
              </a:rPr>
              <a:t>Услуга имеет следующие закладки:</a:t>
            </a:r>
          </a:p>
          <a:p>
            <a:pPr marL="228600" indent="-228600">
              <a:lnSpc>
                <a:spcPct val="80000"/>
              </a:lnSpc>
              <a:buFontTx/>
              <a:buAutoNum type="arabicParenR"/>
            </a:pPr>
            <a:r>
              <a:rPr lang="ru-RU" sz="1000" b="1" dirty="0">
                <a:latin typeface="Arial" charset="0"/>
              </a:rPr>
              <a:t>Основные сведения</a:t>
            </a:r>
            <a:r>
              <a:rPr lang="ru-RU" sz="1000" dirty="0">
                <a:latin typeface="Arial" charset="0"/>
              </a:rPr>
              <a:t>. В этом блоке располагается основная информация о функции.</a:t>
            </a:r>
          </a:p>
          <a:p>
            <a:pPr marL="228600" indent="-228600">
              <a:lnSpc>
                <a:spcPct val="80000"/>
              </a:lnSpc>
              <a:buFontTx/>
              <a:buAutoNum type="arabicParenR"/>
            </a:pPr>
            <a:r>
              <a:rPr lang="ru-RU" sz="1000" b="1" dirty="0">
                <a:latin typeface="Arial" charset="0"/>
              </a:rPr>
              <a:t>Сведения о консультировании</a:t>
            </a:r>
            <a:r>
              <a:rPr lang="ru-RU" sz="1000" b="0" dirty="0">
                <a:latin typeface="Arial" charset="0"/>
              </a:rPr>
              <a:t>. В этом блоке содержится информация об электронном и почтовом адресах,</a:t>
            </a:r>
            <a:r>
              <a:rPr lang="ru-RU" sz="1000" b="0" baseline="0" dirty="0">
                <a:latin typeface="Arial" charset="0"/>
              </a:rPr>
              <a:t> телефонах</a:t>
            </a:r>
            <a:r>
              <a:rPr lang="ru-RU" sz="1000" b="0" dirty="0">
                <a:latin typeface="Arial" charset="0"/>
              </a:rPr>
              <a:t> консультирования.</a:t>
            </a:r>
            <a:endParaRPr lang="ru-RU" sz="1000" b="1" dirty="0">
              <a:latin typeface="Arial" charset="0"/>
            </a:endParaRPr>
          </a:p>
          <a:p>
            <a:pPr marL="228600" indent="-228600">
              <a:lnSpc>
                <a:spcPct val="80000"/>
              </a:lnSpc>
              <a:buFontTx/>
              <a:buAutoNum type="arabicParenR"/>
            </a:pPr>
            <a:r>
              <a:rPr lang="ru-RU" sz="1000" b="1" dirty="0">
                <a:latin typeface="Arial" charset="0"/>
              </a:rPr>
              <a:t>Досудебное</a:t>
            </a:r>
            <a:r>
              <a:rPr lang="ru-RU" sz="1000" b="1" baseline="0" dirty="0">
                <a:latin typeface="Arial" charset="0"/>
              </a:rPr>
              <a:t> обжалование</a:t>
            </a:r>
            <a:r>
              <a:rPr lang="ru-RU" sz="1000" b="0" dirty="0">
                <a:latin typeface="Arial" charset="0"/>
              </a:rPr>
              <a:t>. В этом блоке лежит информация по досудебному обжалованию.</a:t>
            </a:r>
            <a:endParaRPr lang="ru-RU" sz="1000" b="1" dirty="0">
              <a:latin typeface="Arial" charset="0"/>
            </a:endParaRPr>
          </a:p>
          <a:p>
            <a:pPr marL="228600" indent="-228600">
              <a:lnSpc>
                <a:spcPct val="80000"/>
              </a:lnSpc>
              <a:buFontTx/>
              <a:buAutoNum type="arabicParenR"/>
            </a:pPr>
            <a:r>
              <a:rPr lang="ru-RU" sz="1000" b="1" dirty="0">
                <a:latin typeface="Arial" charset="0"/>
              </a:rPr>
              <a:t>Участники и </a:t>
            </a:r>
            <a:r>
              <a:rPr lang="ru-RU" sz="1000" b="1" dirty="0" err="1">
                <a:latin typeface="Arial" charset="0"/>
              </a:rPr>
              <a:t>межведомственность</a:t>
            </a:r>
            <a:r>
              <a:rPr lang="ru-RU" sz="1000" b="1" dirty="0">
                <a:latin typeface="Arial" charset="0"/>
              </a:rPr>
              <a:t>. </a:t>
            </a:r>
            <a:r>
              <a:rPr lang="ru-RU" sz="1000" b="0" dirty="0">
                <a:latin typeface="Arial" charset="0"/>
              </a:rPr>
              <a:t>В этом блоке содержатся</a:t>
            </a:r>
            <a:r>
              <a:rPr lang="ru-RU" sz="1000" b="0" baseline="0" dirty="0">
                <a:latin typeface="Arial" charset="0"/>
              </a:rPr>
              <a:t> сведения и  типы межведомственного взаимодействия, а также перечень организаций, участвующих в межведомственном взаимодействии. </a:t>
            </a:r>
            <a:endParaRPr lang="ru-RU" sz="1000" b="0" dirty="0">
              <a:latin typeface="Arial" charset="0"/>
            </a:endParaRPr>
          </a:p>
          <a:p>
            <a:pPr marL="228600" indent="-228600">
              <a:lnSpc>
                <a:spcPct val="80000"/>
              </a:lnSpc>
              <a:buFontTx/>
              <a:buAutoNum type="arabicParenR"/>
            </a:pPr>
            <a:r>
              <a:rPr lang="ru-RU" sz="1000" b="1" dirty="0">
                <a:latin typeface="Arial" charset="0"/>
              </a:rPr>
              <a:t>НПА. </a:t>
            </a:r>
            <a:r>
              <a:rPr lang="ru-RU" sz="1000" b="0" dirty="0">
                <a:latin typeface="Arial" charset="0"/>
              </a:rPr>
              <a:t>В этом блоке находится перечень</a:t>
            </a:r>
            <a:r>
              <a:rPr lang="ru-RU" sz="1000" b="0" baseline="0" dirty="0">
                <a:latin typeface="Arial" charset="0"/>
              </a:rPr>
              <a:t> НПА, на основании которых исполняется функция.</a:t>
            </a:r>
          </a:p>
          <a:p>
            <a:pPr marL="228600" indent="-228600">
              <a:lnSpc>
                <a:spcPct val="80000"/>
              </a:lnSpc>
              <a:buFontTx/>
              <a:buAutoNum type="arabicParenR"/>
            </a:pPr>
            <a:r>
              <a:rPr lang="ru-RU" sz="1000" b="1" baseline="0" dirty="0">
                <a:latin typeface="Arial" charset="0"/>
              </a:rPr>
              <a:t>Рабочие документы. </a:t>
            </a:r>
            <a:r>
              <a:rPr lang="ru-RU" sz="1000" b="0" baseline="0" dirty="0">
                <a:latin typeface="Arial" charset="0"/>
              </a:rPr>
              <a:t>В этом блоке перечислен список рабочих документов, являющихся входящими, исходящими по ходу исполнения функции.</a:t>
            </a:r>
          </a:p>
          <a:p>
            <a:pPr marL="228600" indent="-228600">
              <a:lnSpc>
                <a:spcPct val="80000"/>
              </a:lnSpc>
              <a:buFontTx/>
              <a:buAutoNum type="arabicParenR"/>
            </a:pPr>
            <a:r>
              <a:rPr lang="ru-RU" sz="1000" b="1" baseline="0" dirty="0">
                <a:latin typeface="Arial" charset="0"/>
              </a:rPr>
              <a:t>Критерии принятия решений. </a:t>
            </a:r>
            <a:r>
              <a:rPr lang="ru-RU" sz="1000" b="0" baseline="0" dirty="0">
                <a:latin typeface="Arial" charset="0"/>
              </a:rPr>
              <a:t>В этом блоке содержится перечень критериев для принятия решений.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Административные процедуры. </a:t>
            </a:r>
            <a:r>
              <a:rPr lang="ru-RU" sz="1000" b="0" baseline="0" dirty="0">
                <a:latin typeface="Arial" charset="0"/>
              </a:rPr>
              <a:t>В этом блоке содержится перечень административных процедур, участвующих в процедурах исполнения функции.</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Процедуры проведения проверок. </a:t>
            </a:r>
            <a:r>
              <a:rPr lang="ru-RU" sz="1000" b="0" baseline="0" dirty="0">
                <a:latin typeface="Arial" charset="0"/>
              </a:rPr>
              <a:t>В этом блоке лежит описание процедур, участвующих в исполняемой функции.</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Формы контроля. </a:t>
            </a:r>
            <a:r>
              <a:rPr lang="ru-RU" sz="1000" b="0" baseline="0" dirty="0">
                <a:latin typeface="Arial" charset="0"/>
              </a:rPr>
              <a:t>В этом блоке содержится перечень форм контроля.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Требования к местам исполнения. </a:t>
            </a:r>
            <a:r>
              <a:rPr lang="ru-RU" sz="1000" b="0" baseline="0" dirty="0">
                <a:latin typeface="Arial" charset="0"/>
              </a:rPr>
              <a:t>В этом блоке содержится описания требований.</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r>
              <a:rPr lang="ru-RU" sz="1000" b="1" baseline="0" dirty="0">
                <a:latin typeface="Arial" charset="0"/>
              </a:rPr>
              <a:t>Административный регламент. </a:t>
            </a:r>
            <a:r>
              <a:rPr lang="ru-RU" sz="1000" b="0" baseline="0" dirty="0">
                <a:latin typeface="Arial" charset="0"/>
              </a:rPr>
              <a:t>В этом блоке лежит описание административного регламента с датой утверждения.</a:t>
            </a:r>
          </a:p>
          <a:p>
            <a:pPr marL="228600" marR="0" indent="-228600" algn="l" defTabSz="914400" rtl="0" eaLnBrk="0" fontAlgn="base" latinLnBrk="0" hangingPunct="0">
              <a:lnSpc>
                <a:spcPct val="80000"/>
              </a:lnSpc>
              <a:spcBef>
                <a:spcPct val="30000"/>
              </a:spcBef>
              <a:spcAft>
                <a:spcPct val="0"/>
              </a:spcAft>
              <a:buClrTx/>
              <a:buSzTx/>
              <a:buFontTx/>
              <a:buAutoNum type="arabicParenR"/>
              <a:tabLst/>
              <a:defRPr/>
            </a:pPr>
            <a:endParaRPr lang="ru-RU" sz="1000" b="0" baseline="0" dirty="0">
              <a:latin typeface="Arial" charset="0"/>
            </a:endParaRPr>
          </a:p>
          <a:p>
            <a:pPr marL="0" indent="0">
              <a:lnSpc>
                <a:spcPct val="80000"/>
              </a:lnSpc>
              <a:buFontTx/>
              <a:buNone/>
            </a:pPr>
            <a:endParaRPr lang="ru-RU" sz="1000" b="0" dirty="0">
              <a:latin typeface="Arial" charset="0"/>
            </a:endParaRPr>
          </a:p>
          <a:p>
            <a:pPr marL="228600" indent="-228600">
              <a:lnSpc>
                <a:spcPct val="80000"/>
              </a:lnSpc>
            </a:pPr>
            <a:r>
              <a:rPr lang="ru-RU" sz="1000" dirty="0">
                <a:latin typeface="Arial" charset="0"/>
              </a:rPr>
              <a:t>На нижней панели окна функции прописан его текущий статус. «Статус: » для новой несохраненной</a:t>
            </a:r>
            <a:r>
              <a:rPr lang="ru-RU" sz="1000" baseline="0" dirty="0">
                <a:latin typeface="Arial" charset="0"/>
              </a:rPr>
              <a:t> услуги. После сохранения статус изменится на «Статус: Новый».</a:t>
            </a:r>
            <a:endParaRPr lang="ru-RU" sz="1000" dirty="0">
              <a:latin typeface="Arial" charset="0"/>
            </a:endParaRPr>
          </a:p>
        </p:txBody>
      </p:sp>
    </p:spTree>
    <p:extLst>
      <p:ext uri="{BB962C8B-B14F-4D97-AF65-F5344CB8AC3E}">
        <p14:creationId xmlns:p14="http://schemas.microsoft.com/office/powerpoint/2010/main" val="6326904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t>По сравнению с одноименной закладкой услуги, для функции не заполняются: </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t>1. Ответственная организация (учреждение);</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t>2. Категория услуги</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t>3. Текущий этап оказания услуги в электронной форме</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t>4. Целевой этап оказания услуги в электронной форме</a:t>
            </a:r>
          </a:p>
          <a:p>
            <a:pPr marL="228600" marR="0" indent="-228600" algn="l" defTabSz="914400" rtl="0" eaLnBrk="0" fontAlgn="base" latinLnBrk="0" hangingPunct="0">
              <a:lnSpc>
                <a:spcPct val="100000"/>
              </a:lnSpc>
              <a:spcBef>
                <a:spcPct val="30000"/>
              </a:spcBef>
              <a:spcAft>
                <a:spcPct val="0"/>
              </a:spcAft>
              <a:buClrTx/>
              <a:buSzTx/>
              <a:buFontTx/>
              <a:buNone/>
              <a:tabLst/>
              <a:defRPr/>
            </a:pPr>
            <a:r>
              <a:rPr lang="ru-RU" sz="1000" dirty="0"/>
              <a:t>5. Количество взаимодействий заявителя с  должностными лицами</a:t>
            </a:r>
          </a:p>
          <a:p>
            <a:pPr marL="228600" indent="-228600"/>
            <a:r>
              <a:rPr lang="ru-RU" sz="1000" dirty="0">
                <a:latin typeface="Arial" charset="0"/>
              </a:rPr>
              <a:t>Все остальные поля</a:t>
            </a:r>
            <a:r>
              <a:rPr lang="ru-RU" sz="1000" baseline="0" dirty="0">
                <a:latin typeface="Arial" charset="0"/>
              </a:rPr>
              <a:t> идентичные поля одноименной закладки описания услуги и заполняются аналогично.</a:t>
            </a:r>
            <a:r>
              <a:rPr lang="ru-RU" sz="1000" dirty="0">
                <a:latin typeface="Arial" charset="0"/>
              </a:rPr>
              <a:t> </a:t>
            </a:r>
          </a:p>
          <a:p>
            <a:pPr marL="0" indent="0">
              <a:buFont typeface="Wingdings" pitchFamily="2" charset="2"/>
              <a:buNone/>
            </a:pPr>
            <a:r>
              <a:rPr lang="ru-RU" sz="1000" dirty="0"/>
              <a:t>Рассмотрим закладку «Сведения о консультировании»</a:t>
            </a:r>
          </a:p>
        </p:txBody>
      </p:sp>
    </p:spTree>
    <p:extLst>
      <p:ext uri="{BB962C8B-B14F-4D97-AF65-F5344CB8AC3E}">
        <p14:creationId xmlns:p14="http://schemas.microsoft.com/office/powerpoint/2010/main" val="22294206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pPr marL="12700" indent="-12700"/>
            <a:r>
              <a:rPr lang="ru-RU" sz="1200" dirty="0"/>
              <a:t>По сравнению с одноименной закладкой услуги, для функции заполняются следующие дополнительные сведения: </a:t>
            </a:r>
          </a:p>
          <a:p>
            <a:r>
              <a:rPr lang="ru-RU" sz="1200" dirty="0"/>
              <a:t>1. </a:t>
            </a:r>
            <a:r>
              <a:rPr lang="ru-RU" sz="1200" b="1" dirty="0"/>
              <a:t>Права и обязанности должностных лиц, осуществляющих контроль) -</a:t>
            </a:r>
            <a:r>
              <a:rPr lang="ru-RU" sz="1200" b="1" baseline="0" dirty="0"/>
              <a:t> </a:t>
            </a:r>
            <a:r>
              <a:rPr lang="ru-RU" sz="1200" b="0" baseline="0" dirty="0"/>
              <a:t>описание прав и обязанностей должностных лиц, осуществляющих предмет функции</a:t>
            </a:r>
            <a:endParaRPr lang="ru-RU" sz="1200" b="0" dirty="0"/>
          </a:p>
          <a:p>
            <a:endParaRPr lang="ru-RU" sz="1200" dirty="0"/>
          </a:p>
          <a:p>
            <a:r>
              <a:rPr lang="ru-RU" sz="1200" dirty="0"/>
              <a:t>2. </a:t>
            </a:r>
            <a:r>
              <a:rPr lang="ru-RU" sz="1200" b="1" dirty="0"/>
              <a:t>Права и обязанности лиц, в отношении которых осуществляется контроль - </a:t>
            </a:r>
            <a:r>
              <a:rPr lang="ru-RU" sz="1200" b="0" dirty="0"/>
              <a:t>описание прав и обязанностей лиц, в отношении которых осуществляется функция</a:t>
            </a:r>
          </a:p>
          <a:p>
            <a:pPr marL="12700" indent="-12700"/>
            <a:endParaRPr lang="ru-RU" sz="1200" dirty="0"/>
          </a:p>
        </p:txBody>
      </p:sp>
      <p:sp>
        <p:nvSpPr>
          <p:cNvPr id="4" name="Номер слайда 3"/>
          <p:cNvSpPr>
            <a:spLocks noGrp="1"/>
          </p:cNvSpPr>
          <p:nvPr>
            <p:ph type="sldNum" sz="quarter" idx="10"/>
          </p:nvPr>
        </p:nvSpPr>
        <p:spPr/>
        <p:txBody>
          <a:bodyPr/>
          <a:lstStyle/>
          <a:p>
            <a:pPr>
              <a:defRPr/>
            </a:pPr>
            <a:fld id="{9E506037-FBB5-413C-8F67-B82CA07B4307}" type="slidenum">
              <a:rPr lang="ru-RU" smtClean="0"/>
              <a:pPr>
                <a:defRPr/>
              </a:pPr>
              <a:t>99</a:t>
            </a:fld>
            <a:endParaRPr lang="ru-RU"/>
          </a:p>
        </p:txBody>
      </p:sp>
    </p:spTree>
    <p:extLst>
      <p:ext uri="{BB962C8B-B14F-4D97-AF65-F5344CB8AC3E}">
        <p14:creationId xmlns:p14="http://schemas.microsoft.com/office/powerpoint/2010/main" val="140678979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
        <p:nvSpPr>
          <p:cNvPr id="16896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F99FB074-A206-4D5A-93BB-543BEC0B3D39}" type="slidenum">
              <a:rPr lang="ru-RU" sz="1200" smtClean="0"/>
              <a:pPr eaLnBrk="1" hangingPunct="1"/>
              <a:t>102</a:t>
            </a:fld>
            <a:endParaRPr lang="ru-RU" sz="1200"/>
          </a:p>
        </p:txBody>
      </p:sp>
    </p:spTree>
    <p:extLst>
      <p:ext uri="{BB962C8B-B14F-4D97-AF65-F5344CB8AC3E}">
        <p14:creationId xmlns:p14="http://schemas.microsoft.com/office/powerpoint/2010/main" val="31688155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47650" indent="-247650"/>
            <a:r>
              <a:rPr lang="ru-RU"/>
              <a:t>В реестре есть 2 основных типа объектов (услуг и организаций) – новые, которые еще ни разу не публиковались на портале, и опубликованные – те, информация о которых уже имеется на портале. Процедуры согласования изменений (жизненный цикл) для этих типов объектов во многом схожи, однако имеются различия в удалении объектов. Новый объект может быть достаточно просто удален до публикации, а для опубликованного объекта требуется дополнительное согласование, поскольку он уже имеется на официальном информационном ресурсе - портале.</a:t>
            </a:r>
            <a:endParaRPr lang="ru-RU">
              <a:latin typeface="Arial" charset="0"/>
            </a:endParaRPr>
          </a:p>
        </p:txBody>
      </p:sp>
    </p:spTree>
    <p:extLst>
      <p:ext uri="{BB962C8B-B14F-4D97-AF65-F5344CB8AC3E}">
        <p14:creationId xmlns:p14="http://schemas.microsoft.com/office/powerpoint/2010/main" val="4271799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84F06499-A55A-408B-A71A-C82FE3CE32CF}" type="slidenum">
              <a:rPr lang="ru-RU" smtClean="0"/>
              <a:pPr>
                <a:defRPr/>
              </a:pPr>
              <a:t>‹#›</a:t>
            </a:fld>
            <a:endParaRPr lang="ru-RU"/>
          </a:p>
        </p:txBody>
      </p:sp>
    </p:spTree>
    <p:extLst>
      <p:ext uri="{BB962C8B-B14F-4D97-AF65-F5344CB8AC3E}">
        <p14:creationId xmlns:p14="http://schemas.microsoft.com/office/powerpoint/2010/main" val="127386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7710B51-DA3C-4363-83EE-6861B8816CD2}" type="slidenum">
              <a:rPr lang="ru-RU" smtClean="0"/>
              <a:pPr>
                <a:defRPr/>
              </a:pPr>
              <a:t>‹#›</a:t>
            </a:fld>
            <a:endParaRPr lang="ru-RU"/>
          </a:p>
        </p:txBody>
      </p:sp>
    </p:spTree>
    <p:extLst>
      <p:ext uri="{BB962C8B-B14F-4D97-AF65-F5344CB8AC3E}">
        <p14:creationId xmlns:p14="http://schemas.microsoft.com/office/powerpoint/2010/main" val="260762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DADFFE8C-0572-4A48-9C5C-B8CCD6A08EF1}" type="slidenum">
              <a:rPr lang="ru-RU" smtClean="0"/>
              <a:pPr>
                <a:defRPr/>
              </a:pPr>
              <a:t>‹#›</a:t>
            </a:fld>
            <a:endParaRPr lang="ru-RU"/>
          </a:p>
        </p:txBody>
      </p:sp>
    </p:spTree>
    <p:extLst>
      <p:ext uri="{BB962C8B-B14F-4D97-AF65-F5344CB8AC3E}">
        <p14:creationId xmlns:p14="http://schemas.microsoft.com/office/powerpoint/2010/main" val="1859895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1609725" y="485775"/>
            <a:ext cx="7354888" cy="56403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1BC21C8B-08AF-4BCC-9ADA-C63260DE56E1}" type="slidenum">
              <a:rPr lang="ru-RU"/>
              <a:pPr>
                <a:defRPr/>
              </a:pPr>
              <a:t>‹#›</a:t>
            </a:fld>
            <a:endParaRPr lang="ru-RU"/>
          </a:p>
        </p:txBody>
      </p:sp>
    </p:spTree>
    <p:extLst>
      <p:ext uri="{BB962C8B-B14F-4D97-AF65-F5344CB8AC3E}">
        <p14:creationId xmlns:p14="http://schemas.microsoft.com/office/powerpoint/2010/main" val="306514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45040E7C-637F-40F9-9AAE-6F957ED76841}" type="slidenum">
              <a:rPr lang="ru-RU" smtClean="0"/>
              <a:pPr>
                <a:defRPr/>
              </a:pPr>
              <a:t>‹#›</a:t>
            </a:fld>
            <a:endParaRPr lang="ru-RU"/>
          </a:p>
        </p:txBody>
      </p:sp>
    </p:spTree>
    <p:extLst>
      <p:ext uri="{BB962C8B-B14F-4D97-AF65-F5344CB8AC3E}">
        <p14:creationId xmlns:p14="http://schemas.microsoft.com/office/powerpoint/2010/main" val="3582322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808B4C49-5031-47AD-9306-F5FD0C76C29F}" type="slidenum">
              <a:rPr lang="ru-RU" smtClean="0"/>
              <a:pPr>
                <a:defRPr/>
              </a:pPr>
              <a:t>‹#›</a:t>
            </a:fld>
            <a:endParaRPr lang="ru-RU"/>
          </a:p>
        </p:txBody>
      </p:sp>
    </p:spTree>
    <p:extLst>
      <p:ext uri="{BB962C8B-B14F-4D97-AF65-F5344CB8AC3E}">
        <p14:creationId xmlns:p14="http://schemas.microsoft.com/office/powerpoint/2010/main" val="4256781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B256358-48D3-4045-9A32-F4884936016F}" type="slidenum">
              <a:rPr lang="ru-RU" smtClean="0"/>
              <a:pPr>
                <a:defRPr/>
              </a:pPr>
              <a:t>‹#›</a:t>
            </a:fld>
            <a:endParaRPr lang="ru-RU"/>
          </a:p>
        </p:txBody>
      </p:sp>
    </p:spTree>
    <p:extLst>
      <p:ext uri="{BB962C8B-B14F-4D97-AF65-F5344CB8AC3E}">
        <p14:creationId xmlns:p14="http://schemas.microsoft.com/office/powerpoint/2010/main" val="977916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B3870C08-24FE-4104-B060-91A745C6B8F1}" type="slidenum">
              <a:rPr lang="ru-RU" smtClean="0"/>
              <a:pPr>
                <a:defRPr/>
              </a:pPr>
              <a:t>‹#›</a:t>
            </a:fld>
            <a:endParaRPr lang="ru-RU"/>
          </a:p>
        </p:txBody>
      </p:sp>
    </p:spTree>
    <p:extLst>
      <p:ext uri="{BB962C8B-B14F-4D97-AF65-F5344CB8AC3E}">
        <p14:creationId xmlns:p14="http://schemas.microsoft.com/office/powerpoint/2010/main" val="91724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975009BB-3EC5-4DDF-8A8B-E5259B7AF2BC}" type="slidenum">
              <a:rPr lang="ru-RU" smtClean="0"/>
              <a:pPr>
                <a:defRPr/>
              </a:pPr>
              <a:t>‹#›</a:t>
            </a:fld>
            <a:endParaRPr lang="ru-RU"/>
          </a:p>
        </p:txBody>
      </p:sp>
    </p:spTree>
    <p:extLst>
      <p:ext uri="{BB962C8B-B14F-4D97-AF65-F5344CB8AC3E}">
        <p14:creationId xmlns:p14="http://schemas.microsoft.com/office/powerpoint/2010/main" val="85383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a:t>
            </a:fld>
            <a:endParaRPr lang="ru-RU"/>
          </a:p>
        </p:txBody>
      </p:sp>
    </p:spTree>
    <p:extLst>
      <p:ext uri="{BB962C8B-B14F-4D97-AF65-F5344CB8AC3E}">
        <p14:creationId xmlns:p14="http://schemas.microsoft.com/office/powerpoint/2010/main" val="233212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0FCA2A1E-9DEA-42E0-9D27-7BF166064777}" type="slidenum">
              <a:rPr lang="ru-RU" smtClean="0"/>
              <a:pPr>
                <a:defRPr/>
              </a:pPr>
              <a:t>‹#›</a:t>
            </a:fld>
            <a:endParaRPr lang="ru-RU"/>
          </a:p>
        </p:txBody>
      </p:sp>
    </p:spTree>
    <p:extLst>
      <p:ext uri="{BB962C8B-B14F-4D97-AF65-F5344CB8AC3E}">
        <p14:creationId xmlns:p14="http://schemas.microsoft.com/office/powerpoint/2010/main" val="100266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392D5094-EB2D-4348-B1F2-308B153CF4A3}" type="slidenum">
              <a:rPr lang="ru-RU" smtClean="0"/>
              <a:pPr>
                <a:defRPr/>
              </a:pPr>
              <a:t>‹#›</a:t>
            </a:fld>
            <a:endParaRPr lang="ru-RU"/>
          </a:p>
        </p:txBody>
      </p:sp>
    </p:spTree>
    <p:extLst>
      <p:ext uri="{BB962C8B-B14F-4D97-AF65-F5344CB8AC3E}">
        <p14:creationId xmlns:p14="http://schemas.microsoft.com/office/powerpoint/2010/main" val="349944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BD7BC5C-F0F0-4C74-B299-1E0A500EA5C6}" type="slidenum">
              <a:rPr lang="ru-RU" smtClean="0"/>
              <a:pPr>
                <a:defRPr/>
              </a:pPr>
              <a:t>‹#›</a:t>
            </a:fld>
            <a:endParaRPr lang="ru-RU"/>
          </a:p>
        </p:txBody>
      </p:sp>
    </p:spTree>
    <p:extLst>
      <p:ext uri="{BB962C8B-B14F-4D97-AF65-F5344CB8AC3E}">
        <p14:creationId xmlns:p14="http://schemas.microsoft.com/office/powerpoint/2010/main" val="339663396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mailto:yashkin@lanit.ru" TargetMode="External"/><Relationship Id="rId2" Type="http://schemas.openxmlformats.org/officeDocument/2006/relationships/notesSlide" Target="../notesSlides/notesSlide109.xml"/><Relationship Id="rId1" Type="http://schemas.openxmlformats.org/officeDocument/2006/relationships/slideLayout" Target="../slideLayouts/slideLayout7.xml"/><Relationship Id="rId5" Type="http://schemas.openxmlformats.org/officeDocument/2006/relationships/hyperlink" Target="http://www.pgu-support.ru/web/spgu/files" TargetMode="External"/><Relationship Id="rId4" Type="http://schemas.openxmlformats.org/officeDocument/2006/relationships/hyperlink" Target="mailto:HelpDesk@pgu-support.r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8.jp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image" Target="../media/image60.jp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61.jpg"/><Relationship Id="rId4" Type="http://schemas.openxmlformats.org/officeDocument/2006/relationships/image" Target="../media/image97.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98.emf"/><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6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04.jpg"/></Relationships>
</file>

<file path=ppt/slides/_rels/slide7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112.jpg"/></Relationships>
</file>

<file path=ppt/slides/_rels/slide7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4.jpg"/></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16.jp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22.jpg"/></Relationships>
</file>

<file path=ppt/slides/_rels/slide8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25.jpg"/><Relationship Id="rId4" Type="http://schemas.openxmlformats.org/officeDocument/2006/relationships/image" Target="../media/image124.jpg"/></Relationships>
</file>

<file path=ppt/slides/_rels/slide8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20.jpg"/><Relationship Id="rId4" Type="http://schemas.openxmlformats.org/officeDocument/2006/relationships/image" Target="../media/image127.jpeg"/></Relationships>
</file>

<file path=ppt/slides/_rels/slide8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8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g"/><Relationship Id="rId4" Type="http://schemas.openxmlformats.org/officeDocument/2006/relationships/image" Target="../media/image133.jpeg"/></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40.jpg"/></Relationships>
</file>

<file path=ppt/slides/_rels/slide9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227" y="4797152"/>
            <a:ext cx="7961312" cy="44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2800" i="1" dirty="0"/>
              <a:t>Теория</a:t>
            </a:r>
          </a:p>
        </p:txBody>
      </p:sp>
      <p:sp>
        <p:nvSpPr>
          <p:cNvPr id="2051" name="Rectangle 2"/>
          <p:cNvSpPr>
            <a:spLocks noChangeArrowheads="1"/>
          </p:cNvSpPr>
          <p:nvPr/>
        </p:nvSpPr>
        <p:spPr bwMode="auto">
          <a:xfrm>
            <a:off x="640227" y="2949773"/>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3200" b="1" dirty="0"/>
              <a:t>Курс пользователя </a:t>
            </a:r>
            <a:r>
              <a:rPr lang="en-US" sz="3200" b="1" dirty="0"/>
              <a:t/>
            </a:r>
            <a:br>
              <a:rPr lang="en-US" sz="3200" b="1" dirty="0"/>
            </a:br>
            <a:r>
              <a:rPr lang="ru-RU" sz="3200" b="1" dirty="0"/>
              <a:t>реестра государственных услуг</a:t>
            </a:r>
          </a:p>
        </p:txBody>
      </p:sp>
      <p:sp>
        <p:nvSpPr>
          <p:cNvPr id="9" name="Rectangle 2"/>
          <p:cNvSpPr>
            <a:spLocks noChangeArrowheads="1"/>
          </p:cNvSpPr>
          <p:nvPr/>
        </p:nvSpPr>
        <p:spPr bwMode="auto">
          <a:xfrm>
            <a:off x="2820683" y="1414593"/>
            <a:ext cx="3600400" cy="39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r>
              <a:rPr lang="ru-RU" sz="1200" b="1">
                <a:solidFill>
                  <a:srgbClr val="464648"/>
                </a:solidFill>
              </a:rPr>
              <a:t>Министерство экономического развития</a:t>
            </a:r>
          </a:p>
          <a:p>
            <a:pPr algn="ctr"/>
            <a:r>
              <a:rPr lang="ru-RU" sz="1200" b="1">
                <a:solidFill>
                  <a:srgbClr val="464648"/>
                </a:solidFill>
              </a:rPr>
              <a:t>Российской Федерации</a:t>
            </a:r>
            <a:endParaRPr lang="ru-RU" sz="1200" b="1" dirty="0">
              <a:solidFill>
                <a:srgbClr val="464648"/>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365" y="686166"/>
            <a:ext cx="569035" cy="629286"/>
          </a:xfrm>
          <a:prstGeom prst="rect">
            <a:avLst/>
          </a:prstGeom>
        </p:spPr>
      </p:pic>
      <p:grpSp>
        <p:nvGrpSpPr>
          <p:cNvPr id="7" name="Группа 6"/>
          <p:cNvGrpSpPr/>
          <p:nvPr/>
        </p:nvGrpSpPr>
        <p:grpSpPr>
          <a:xfrm>
            <a:off x="1416527" y="4076961"/>
            <a:ext cx="6408712" cy="45719"/>
            <a:chOff x="1403648" y="3860938"/>
            <a:chExt cx="6048672" cy="43536"/>
          </a:xfrm>
        </p:grpSpPr>
        <p:sp>
          <p:nvSpPr>
            <p:cNvPr id="5" name="Прямоугольник 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9" name="Rectangle 13"/>
          <p:cNvSpPr>
            <a:spLocks noChangeArrowheads="1"/>
          </p:cNvSpPr>
          <p:nvPr/>
        </p:nvSpPr>
        <p:spPr bwMode="auto">
          <a:xfrm>
            <a:off x="1170504" y="5888614"/>
            <a:ext cx="5687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ru-RU" sz="1400" i="1" dirty="0"/>
              <a:t>При успешной авторизации, по умолчанию произойдет переход в основную часть реестра государственных услуг.</a:t>
            </a:r>
          </a:p>
        </p:txBody>
      </p:sp>
      <p:pic>
        <p:nvPicPr>
          <p:cNvPr id="13"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71031" y="1309167"/>
            <a:ext cx="3201937" cy="229902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Группа 18"/>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p:cNvGrpSpPr/>
          <p:nvPr/>
        </p:nvGrpSpPr>
        <p:grpSpPr>
          <a:xfrm>
            <a:off x="1170505" y="4152943"/>
            <a:ext cx="6984775" cy="1130659"/>
            <a:chOff x="1403648" y="4524244"/>
            <a:chExt cx="6984775" cy="1130659"/>
          </a:xfrm>
        </p:grpSpPr>
        <p:sp>
          <p:nvSpPr>
            <p:cNvPr id="14" name="Rectangle 17"/>
            <p:cNvSpPr>
              <a:spLocks noChangeArrowheads="1"/>
            </p:cNvSpPr>
            <p:nvPr/>
          </p:nvSpPr>
          <p:spPr bwMode="auto">
            <a:xfrm>
              <a:off x="1403648" y="4524244"/>
              <a:ext cx="6984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a:t> В поле </a:t>
              </a:r>
              <a:r>
                <a:rPr lang="ru-RU" sz="1600" b="1"/>
                <a:t>Логин</a:t>
              </a:r>
              <a:r>
                <a:rPr lang="ru-RU" sz="1600"/>
                <a:t> вводится уникальное имя пользователя в подсистеме</a:t>
              </a:r>
            </a:p>
          </p:txBody>
        </p:sp>
        <p:sp>
          <p:nvSpPr>
            <p:cNvPr id="16" name="Rectangle 30"/>
            <p:cNvSpPr>
              <a:spLocks noChangeArrowheads="1"/>
            </p:cNvSpPr>
            <p:nvPr/>
          </p:nvSpPr>
          <p:spPr bwMode="auto">
            <a:xfrm>
              <a:off x="1403648" y="4920297"/>
              <a:ext cx="6984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a:t> В поле </a:t>
              </a:r>
              <a:r>
                <a:rPr lang="ru-RU" sz="1600" b="1"/>
                <a:t>Пароль</a:t>
              </a:r>
              <a:r>
                <a:rPr lang="ru-RU" sz="1600"/>
                <a:t> вводится персональный пароль пользователя</a:t>
              </a:r>
              <a:endParaRPr lang="ru-RU" sz="1600" u="sng" dirty="0">
                <a:solidFill>
                  <a:srgbClr val="0070C0"/>
                </a:solidFill>
              </a:endParaRPr>
            </a:p>
          </p:txBody>
        </p:sp>
        <p:sp>
          <p:nvSpPr>
            <p:cNvPr id="24" name="Rectangle 30"/>
            <p:cNvSpPr>
              <a:spLocks noChangeArrowheads="1"/>
            </p:cNvSpPr>
            <p:nvPr/>
          </p:nvSpPr>
          <p:spPr bwMode="auto">
            <a:xfrm>
              <a:off x="1403648" y="5316349"/>
              <a:ext cx="6984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a:t> Для входа в подсистему нажмите кнопку </a:t>
              </a:r>
              <a:r>
                <a:rPr lang="ru-RU" sz="1600" b="1"/>
                <a:t>Войти</a:t>
              </a:r>
            </a:p>
          </p:txBody>
        </p:sp>
      </p:grpSp>
      <p:sp>
        <p:nvSpPr>
          <p:cNvPr id="3" name="Скругленный прямоугольник 2"/>
          <p:cNvSpPr/>
          <p:nvPr/>
        </p:nvSpPr>
        <p:spPr>
          <a:xfrm>
            <a:off x="3131840" y="3119490"/>
            <a:ext cx="432048"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Rectangle 2"/>
          <p:cNvSpPr>
            <a:spLocks noChangeArrowheads="1"/>
          </p:cNvSpPr>
          <p:nvPr/>
        </p:nvSpPr>
        <p:spPr bwMode="auto">
          <a:xfrm>
            <a:off x="591344" y="404664"/>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Простой вход в подсистему</a:t>
            </a:r>
          </a:p>
        </p:txBody>
      </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10</a:t>
            </a:fld>
            <a:endParaRPr lang="ru-RU"/>
          </a:p>
        </p:txBody>
      </p:sp>
    </p:spTree>
    <p:extLst>
      <p:ext uri="{BB962C8B-B14F-4D97-AF65-F5344CB8AC3E}">
        <p14:creationId xmlns:p14="http://schemas.microsoft.com/office/powerpoint/2010/main" val="491566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130057" y="1268760"/>
            <a:ext cx="6883887" cy="5416868"/>
          </a:xfrm>
          <a:prstGeom prst="rect">
            <a:avLst/>
          </a:prstGeom>
        </p:spPr>
        <p:txBody>
          <a:bodyPr wrap="square">
            <a:spAutoFit/>
          </a:bodyPr>
          <a:lstStyle/>
          <a:p>
            <a:pPr marL="12700" indent="-12700" algn="ctr"/>
            <a:r>
              <a:rPr lang="ru-RU" sz="1400" dirty="0"/>
              <a:t>Состав полей на остальных закладках, заполняемых в рамках описания функции, полностью идентичен составу полей соответствующих закладок описания услуги. В </a:t>
            </a:r>
            <a:r>
              <a:rPr lang="ru-RU" sz="1400"/>
              <a:t>частности</a:t>
            </a:r>
            <a:r>
              <a:rPr lang="ru-RU" sz="1400" smtClean="0"/>
              <a:t>:</a:t>
            </a:r>
          </a:p>
          <a:p>
            <a:pPr marL="12700" indent="-12700"/>
            <a:endParaRPr lang="ru-RU" sz="1400" dirty="0"/>
          </a:p>
          <a:p>
            <a:r>
              <a:rPr lang="ru-RU" sz="1600" b="1" i="1"/>
              <a:t>Досудебное </a:t>
            </a:r>
            <a:r>
              <a:rPr lang="ru-RU" sz="1600" b="1" i="1" smtClean="0"/>
              <a:t>обжалование</a:t>
            </a:r>
            <a:r>
              <a:rPr lang="ru-RU" sz="1400" smtClean="0"/>
              <a:t>:</a:t>
            </a:r>
          </a:p>
          <a:p>
            <a:r>
              <a:rPr lang="ru-RU" sz="1400" smtClean="0"/>
              <a:t>заполняется </a:t>
            </a:r>
            <a:r>
              <a:rPr lang="ru-RU" sz="1400" dirty="0"/>
              <a:t>по аналогии с закладкой «Досудебное </a:t>
            </a:r>
            <a:r>
              <a:rPr lang="ru-RU" sz="1400"/>
              <a:t>обжалование</a:t>
            </a:r>
            <a:r>
              <a:rPr lang="ru-RU" sz="1400" smtClean="0"/>
              <a:t>»</a:t>
            </a:r>
          </a:p>
          <a:p>
            <a:r>
              <a:rPr lang="ru-RU" sz="1400" smtClean="0"/>
              <a:t>описания </a:t>
            </a:r>
            <a:r>
              <a:rPr lang="ru-RU" sz="1400" dirty="0"/>
              <a:t>услуги (состав полей </a:t>
            </a:r>
            <a:r>
              <a:rPr lang="ru-RU" sz="1400"/>
              <a:t>идентичен</a:t>
            </a:r>
            <a:r>
              <a:rPr lang="ru-RU" sz="1400" smtClean="0"/>
              <a:t>)</a:t>
            </a:r>
          </a:p>
          <a:p>
            <a:endParaRPr lang="ru-RU" sz="1400" dirty="0"/>
          </a:p>
          <a:p>
            <a:r>
              <a:rPr lang="ru-RU" sz="1600" b="1" i="1" dirty="0"/>
              <a:t>Участники </a:t>
            </a:r>
            <a:r>
              <a:rPr lang="ru-RU" sz="1600" b="1" i="1"/>
              <a:t>и </a:t>
            </a:r>
            <a:r>
              <a:rPr lang="ru-RU" sz="1600" b="1" i="1" smtClean="0"/>
              <a:t>межведомственность:</a:t>
            </a:r>
          </a:p>
          <a:p>
            <a:r>
              <a:rPr lang="ru-RU" sz="1400" smtClean="0"/>
              <a:t>заполняется </a:t>
            </a:r>
            <a:r>
              <a:rPr lang="ru-RU" sz="1400" dirty="0"/>
              <a:t>по аналогии с закладкой «Участники и </a:t>
            </a:r>
            <a:r>
              <a:rPr lang="ru-RU" sz="1400" err="1"/>
              <a:t>межведомственность</a:t>
            </a:r>
            <a:r>
              <a:rPr lang="ru-RU" sz="1400" smtClean="0"/>
              <a:t>»</a:t>
            </a:r>
          </a:p>
          <a:p>
            <a:r>
              <a:rPr lang="ru-RU" sz="1400" smtClean="0"/>
              <a:t>описания </a:t>
            </a:r>
            <a:r>
              <a:rPr lang="ru-RU" sz="1400" dirty="0"/>
              <a:t>услуги (состав полей </a:t>
            </a:r>
            <a:r>
              <a:rPr lang="ru-RU" sz="1400"/>
              <a:t>идентичен</a:t>
            </a:r>
            <a:r>
              <a:rPr lang="ru-RU" sz="1400" smtClean="0"/>
              <a:t>)</a:t>
            </a:r>
          </a:p>
          <a:p>
            <a:endParaRPr lang="ru-RU" sz="1400" dirty="0"/>
          </a:p>
          <a:p>
            <a:r>
              <a:rPr lang="ru-RU" sz="1600" b="1" i="1" smtClean="0"/>
              <a:t>НПА</a:t>
            </a:r>
            <a:r>
              <a:rPr lang="ru-RU" sz="1600" smtClean="0"/>
              <a:t>:</a:t>
            </a:r>
          </a:p>
          <a:p>
            <a:r>
              <a:rPr lang="ru-RU" sz="1400" smtClean="0"/>
              <a:t>заполняется </a:t>
            </a:r>
            <a:r>
              <a:rPr lang="ru-RU" sz="1400" dirty="0"/>
              <a:t>по аналогии с закладкой «НПА» </a:t>
            </a:r>
            <a:r>
              <a:rPr lang="ru-RU" sz="1400"/>
              <a:t>описания </a:t>
            </a:r>
            <a:r>
              <a:rPr lang="ru-RU" sz="1400" smtClean="0"/>
              <a:t>услуги</a:t>
            </a:r>
          </a:p>
          <a:p>
            <a:r>
              <a:rPr lang="ru-RU" sz="1400" smtClean="0"/>
              <a:t>(</a:t>
            </a:r>
            <a:r>
              <a:rPr lang="ru-RU" sz="1400" dirty="0"/>
              <a:t>состав полей </a:t>
            </a:r>
            <a:r>
              <a:rPr lang="ru-RU" sz="1400"/>
              <a:t>идентичен</a:t>
            </a:r>
            <a:r>
              <a:rPr lang="ru-RU" sz="1400" smtClean="0"/>
              <a:t>)</a:t>
            </a:r>
          </a:p>
          <a:p>
            <a:endParaRPr lang="ru-RU" sz="1400" dirty="0"/>
          </a:p>
          <a:p>
            <a:r>
              <a:rPr lang="ru-RU" sz="1600" b="1" i="1"/>
              <a:t>Рабочие</a:t>
            </a:r>
            <a:r>
              <a:rPr lang="ru-RU" sz="1600"/>
              <a:t> </a:t>
            </a:r>
            <a:r>
              <a:rPr lang="ru-RU" sz="1600" b="1" i="1" smtClean="0"/>
              <a:t>документы</a:t>
            </a:r>
            <a:r>
              <a:rPr lang="ru-RU" sz="1600" smtClean="0"/>
              <a:t>:</a:t>
            </a:r>
          </a:p>
          <a:p>
            <a:r>
              <a:rPr lang="ru-RU" sz="1400" smtClean="0"/>
              <a:t>заполняется </a:t>
            </a:r>
            <a:r>
              <a:rPr lang="ru-RU" sz="1400" dirty="0"/>
              <a:t>по аналогии с закладкой «Рабочие </a:t>
            </a:r>
            <a:r>
              <a:rPr lang="ru-RU" sz="1400"/>
              <a:t>документы</a:t>
            </a:r>
            <a:r>
              <a:rPr lang="ru-RU" sz="1400" smtClean="0"/>
              <a:t>»</a:t>
            </a:r>
          </a:p>
          <a:p>
            <a:r>
              <a:rPr lang="ru-RU" sz="1400" smtClean="0"/>
              <a:t>описания </a:t>
            </a:r>
            <a:r>
              <a:rPr lang="ru-RU" sz="1400" dirty="0"/>
              <a:t>услуги (состав полей </a:t>
            </a:r>
            <a:r>
              <a:rPr lang="ru-RU" sz="1400"/>
              <a:t>идентичен</a:t>
            </a:r>
            <a:r>
              <a:rPr lang="ru-RU" sz="1400" smtClean="0"/>
              <a:t>)</a:t>
            </a:r>
          </a:p>
          <a:p>
            <a:endParaRPr lang="ru-RU" sz="1400" dirty="0"/>
          </a:p>
          <a:p>
            <a:r>
              <a:rPr lang="ru-RU" sz="1600" b="1" i="1" dirty="0"/>
              <a:t>Критерии</a:t>
            </a:r>
            <a:r>
              <a:rPr lang="ru-RU" sz="1600" dirty="0"/>
              <a:t> </a:t>
            </a:r>
            <a:r>
              <a:rPr lang="ru-RU" sz="1600" b="1" i="1"/>
              <a:t>принятия</a:t>
            </a:r>
            <a:r>
              <a:rPr lang="ru-RU" sz="1600"/>
              <a:t> </a:t>
            </a:r>
            <a:r>
              <a:rPr lang="ru-RU" sz="1600" b="1" i="1" smtClean="0"/>
              <a:t>решений</a:t>
            </a:r>
            <a:r>
              <a:rPr lang="ru-RU" sz="1600" smtClean="0"/>
              <a:t>:</a:t>
            </a:r>
          </a:p>
          <a:p>
            <a:r>
              <a:rPr lang="ru-RU" sz="1400" smtClean="0"/>
              <a:t>заполняется </a:t>
            </a:r>
            <a:r>
              <a:rPr lang="ru-RU" sz="1400" dirty="0"/>
              <a:t>по аналогии с закладкой «Критерии принятия </a:t>
            </a:r>
            <a:r>
              <a:rPr lang="ru-RU" sz="1400"/>
              <a:t>решений</a:t>
            </a:r>
            <a:r>
              <a:rPr lang="ru-RU" sz="1400" smtClean="0"/>
              <a:t>»</a:t>
            </a:r>
          </a:p>
          <a:p>
            <a:r>
              <a:rPr lang="ru-RU" sz="1400" smtClean="0"/>
              <a:t>описания </a:t>
            </a:r>
            <a:r>
              <a:rPr lang="ru-RU" sz="1400" dirty="0"/>
              <a:t>услуги (состав полей идентичен);</a:t>
            </a:r>
          </a:p>
          <a:p>
            <a:pPr marL="342900" indent="-342900">
              <a:buFont typeface="Arial" panose="020B0604020202020204" pitchFamily="34" charset="0"/>
              <a:buChar char="•"/>
            </a:pPr>
            <a:endParaRPr lang="ru-RU" sz="1400" b="1" i="1" dirty="0"/>
          </a:p>
        </p:txBody>
      </p:sp>
      <p:grpSp>
        <p:nvGrpSpPr>
          <p:cNvPr id="11" name="Группа 10"/>
          <p:cNvGrpSpPr/>
          <p:nvPr/>
        </p:nvGrpSpPr>
        <p:grpSpPr>
          <a:xfrm>
            <a:off x="0" y="6812282"/>
            <a:ext cx="9143999"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Ввод </a:t>
            </a:r>
            <a:r>
              <a:rPr lang="ru-RU" sz="2400" b="1"/>
              <a:t>основной </a:t>
            </a:r>
            <a:r>
              <a:rPr lang="ru-RU" sz="2400" b="1" smtClean="0"/>
              <a:t>информации</a:t>
            </a:r>
          </a:p>
          <a:p>
            <a:pPr algn="ctr">
              <a:lnSpc>
                <a:spcPts val="2500"/>
              </a:lnSpc>
            </a:pPr>
            <a:r>
              <a:rPr lang="ru-RU" sz="2400" b="1" smtClean="0"/>
              <a:t>о </a:t>
            </a:r>
            <a:r>
              <a:rPr lang="ru-RU" sz="2400" b="1"/>
              <a:t>государственной услуге</a:t>
            </a:r>
          </a:p>
        </p:txBody>
      </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100</a:t>
            </a:fld>
            <a:endParaRPr lang="ru-RU"/>
          </a:p>
        </p:txBody>
      </p:sp>
    </p:spTree>
    <p:extLst>
      <p:ext uri="{BB962C8B-B14F-4D97-AF65-F5344CB8AC3E}">
        <p14:creationId xmlns:p14="http://schemas.microsoft.com/office/powerpoint/2010/main" val="35227398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6812282"/>
            <a:ext cx="9143999"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Ввод </a:t>
            </a:r>
            <a:r>
              <a:rPr lang="ru-RU" sz="2400" b="1"/>
              <a:t>основной </a:t>
            </a:r>
            <a:r>
              <a:rPr lang="ru-RU" sz="2400" b="1" smtClean="0"/>
              <a:t>информации</a:t>
            </a:r>
          </a:p>
          <a:p>
            <a:pPr algn="ctr">
              <a:lnSpc>
                <a:spcPts val="2500"/>
              </a:lnSpc>
            </a:pPr>
            <a:r>
              <a:rPr lang="ru-RU" sz="2400" b="1" smtClean="0"/>
              <a:t>о </a:t>
            </a:r>
            <a:r>
              <a:rPr lang="ru-RU" sz="2400" b="1"/>
              <a:t>государственной услуге</a:t>
            </a:r>
          </a:p>
        </p:txBody>
      </p:sp>
      <p:sp>
        <p:nvSpPr>
          <p:cNvPr id="9" name="Прямоугольник 8"/>
          <p:cNvSpPr/>
          <p:nvPr/>
        </p:nvSpPr>
        <p:spPr>
          <a:xfrm>
            <a:off x="1130057" y="1268760"/>
            <a:ext cx="6883887" cy="5447645"/>
          </a:xfrm>
          <a:prstGeom prst="rect">
            <a:avLst/>
          </a:prstGeom>
        </p:spPr>
        <p:txBody>
          <a:bodyPr wrap="square">
            <a:spAutoFit/>
          </a:bodyPr>
          <a:lstStyle/>
          <a:p>
            <a:pPr marL="12700" indent="-12700" algn="ctr"/>
            <a:r>
              <a:rPr lang="ru-RU" sz="1400" dirty="0"/>
              <a:t>Состав полей на остальных закладках, заполняемых в рамках описания функции, полностью идентичен составу полей соответствующих закладок описания услуги. В </a:t>
            </a:r>
            <a:r>
              <a:rPr lang="ru-RU" sz="1400"/>
              <a:t>частности</a:t>
            </a:r>
            <a:r>
              <a:rPr lang="ru-RU" sz="1400" smtClean="0"/>
              <a:t>:</a:t>
            </a:r>
          </a:p>
          <a:p>
            <a:pPr marL="12700" indent="-12700"/>
            <a:endParaRPr lang="ru-RU" sz="1400" dirty="0"/>
          </a:p>
          <a:p>
            <a:r>
              <a:rPr lang="ru-RU" sz="1600" b="1" i="1"/>
              <a:t>Административные </a:t>
            </a:r>
            <a:r>
              <a:rPr lang="ru-RU" sz="1600" b="1" i="1" smtClean="0"/>
              <a:t>процедуры:</a:t>
            </a:r>
          </a:p>
          <a:p>
            <a:r>
              <a:rPr lang="ru-RU" sz="1400" smtClean="0"/>
              <a:t>заполняется </a:t>
            </a:r>
            <a:r>
              <a:rPr lang="ru-RU" sz="1400"/>
              <a:t>по аналогии с закладкой «Административные процедуры » описания услуги (состав полей </a:t>
            </a:r>
            <a:r>
              <a:rPr lang="ru-RU" sz="1400"/>
              <a:t>идентичен</a:t>
            </a:r>
            <a:r>
              <a:rPr lang="ru-RU" sz="1400" smtClean="0"/>
              <a:t>)</a:t>
            </a:r>
          </a:p>
          <a:p>
            <a:endParaRPr lang="ru-RU" sz="1400" b="1" i="1"/>
          </a:p>
          <a:p>
            <a:r>
              <a:rPr lang="ru-RU" sz="1600" b="1" i="1"/>
              <a:t>Процедуры </a:t>
            </a:r>
            <a:r>
              <a:rPr lang="ru-RU" sz="1600" b="1" i="1"/>
              <a:t>проведения </a:t>
            </a:r>
            <a:r>
              <a:rPr lang="ru-RU" sz="1600" b="1" i="1" smtClean="0"/>
              <a:t>проверок:</a:t>
            </a:r>
          </a:p>
          <a:p>
            <a:r>
              <a:rPr lang="ru-RU" sz="1400" smtClean="0"/>
              <a:t>заполняется </a:t>
            </a:r>
            <a:r>
              <a:rPr lang="ru-RU" sz="1400"/>
              <a:t>по аналогии с закладкой «</a:t>
            </a:r>
            <a:r>
              <a:rPr lang="ru-RU" sz="1400"/>
              <a:t>Процедуры </a:t>
            </a:r>
            <a:r>
              <a:rPr lang="ru-RU" sz="1400" smtClean="0"/>
              <a:t>взаимодействия</a:t>
            </a:r>
          </a:p>
          <a:p>
            <a:r>
              <a:rPr lang="ru-RU" sz="1400" smtClean="0"/>
              <a:t>с </a:t>
            </a:r>
            <a:r>
              <a:rPr lang="ru-RU" sz="1400"/>
              <a:t>заявителями» описания услуги (состав полей </a:t>
            </a:r>
            <a:r>
              <a:rPr lang="ru-RU" sz="1400"/>
              <a:t>идентичен</a:t>
            </a:r>
            <a:r>
              <a:rPr lang="ru-RU" sz="1400" smtClean="0"/>
              <a:t>)</a:t>
            </a:r>
          </a:p>
          <a:p>
            <a:endParaRPr lang="ru-RU" sz="1400" b="1" i="1"/>
          </a:p>
          <a:p>
            <a:r>
              <a:rPr lang="ru-RU" sz="1600" b="1" i="1"/>
              <a:t>Формы </a:t>
            </a:r>
            <a:r>
              <a:rPr lang="ru-RU" sz="1600" b="1" i="1" smtClean="0"/>
              <a:t>контроля:</a:t>
            </a:r>
          </a:p>
          <a:p>
            <a:r>
              <a:rPr lang="ru-RU" sz="1400" smtClean="0"/>
              <a:t>заполняется </a:t>
            </a:r>
            <a:r>
              <a:rPr lang="ru-RU" sz="1400"/>
              <a:t>по аналогии с закладкой «Формы </a:t>
            </a:r>
            <a:r>
              <a:rPr lang="ru-RU" sz="1400"/>
              <a:t>контроля</a:t>
            </a:r>
            <a:r>
              <a:rPr lang="ru-RU" sz="1400" smtClean="0"/>
              <a:t>»</a:t>
            </a:r>
          </a:p>
          <a:p>
            <a:r>
              <a:rPr lang="ru-RU" sz="1400" smtClean="0"/>
              <a:t>описания </a:t>
            </a:r>
            <a:r>
              <a:rPr lang="ru-RU" sz="1400"/>
              <a:t>услуги (состав полей </a:t>
            </a:r>
            <a:r>
              <a:rPr lang="ru-RU" sz="1400"/>
              <a:t>идентичен</a:t>
            </a:r>
            <a:r>
              <a:rPr lang="ru-RU" sz="1400" smtClean="0"/>
              <a:t>)</a:t>
            </a:r>
          </a:p>
          <a:p>
            <a:endParaRPr lang="ru-RU" sz="1400" b="1" i="1"/>
          </a:p>
          <a:p>
            <a:r>
              <a:rPr lang="ru-RU" sz="1600" b="1" i="1"/>
              <a:t>Требования к </a:t>
            </a:r>
            <a:r>
              <a:rPr lang="ru-RU" sz="1600" b="1" i="1"/>
              <a:t>местам </a:t>
            </a:r>
            <a:r>
              <a:rPr lang="ru-RU" sz="1600" b="1" i="1" smtClean="0"/>
              <a:t>исполнения:</a:t>
            </a:r>
          </a:p>
          <a:p>
            <a:r>
              <a:rPr lang="ru-RU" sz="1400" smtClean="0"/>
              <a:t>заполняется </a:t>
            </a:r>
            <a:r>
              <a:rPr lang="ru-RU" sz="1400"/>
              <a:t>по аналогии с закладкой «Требования к местам предоставления» описания услуги (состав полей </a:t>
            </a:r>
            <a:r>
              <a:rPr lang="ru-RU" sz="1400"/>
              <a:t>идентичен</a:t>
            </a:r>
            <a:r>
              <a:rPr lang="ru-RU" sz="1400" smtClean="0"/>
              <a:t>)</a:t>
            </a:r>
          </a:p>
          <a:p>
            <a:endParaRPr lang="ru-RU" sz="1400" b="1" i="1"/>
          </a:p>
          <a:p>
            <a:r>
              <a:rPr lang="ru-RU" sz="1600" b="1" i="1"/>
              <a:t>Административный </a:t>
            </a:r>
            <a:r>
              <a:rPr lang="ru-RU" sz="1600" b="1" i="1" smtClean="0"/>
              <a:t>регламент:</a:t>
            </a:r>
          </a:p>
          <a:p>
            <a:r>
              <a:rPr lang="ru-RU" sz="1400" smtClean="0"/>
              <a:t>заполняется </a:t>
            </a:r>
            <a:r>
              <a:rPr lang="ru-RU" sz="1400"/>
              <a:t>по аналогии с закладкой «Административный регламент» описания услуги (состав полей идентичен);</a:t>
            </a:r>
            <a:endParaRPr lang="ru-RU" sz="1400" b="1" i="1"/>
          </a:p>
          <a:p>
            <a:endParaRPr lang="ru-RU" sz="1600" b="1" i="1" dirty="0"/>
          </a:p>
        </p:txBody>
      </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101</a:t>
            </a:fld>
            <a:endParaRPr lang="ru-RU"/>
          </a:p>
        </p:txBody>
      </p:sp>
    </p:spTree>
    <p:extLst>
      <p:ext uri="{BB962C8B-B14F-4D97-AF65-F5344CB8AC3E}">
        <p14:creationId xmlns:p14="http://schemas.microsoft.com/office/powerpoint/2010/main" val="32401008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122056" y="1988840"/>
            <a:ext cx="6899889"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
            </a:r>
            <a:br>
              <a:rPr lang="ru-RU" sz="2400" b="1"/>
            </a:br>
            <a:r>
              <a:rPr lang="ru-RU" sz="2400" b="1"/>
              <a:t>Модель </a:t>
            </a:r>
            <a:r>
              <a:rPr lang="ru-RU" sz="2400" b="1"/>
              <a:t>жизненного </a:t>
            </a:r>
            <a:r>
              <a:rPr lang="ru-RU" sz="2400" b="1" smtClean="0"/>
              <a:t>цикла</a:t>
            </a:r>
          </a:p>
          <a:p>
            <a:pPr algn="ctr">
              <a:lnSpc>
                <a:spcPts val="2500"/>
              </a:lnSpc>
            </a:pPr>
            <a:r>
              <a:rPr lang="ru-RU" sz="1800" b="1" smtClean="0"/>
              <a:t>(</a:t>
            </a:r>
            <a:r>
              <a:rPr lang="ru-RU" sz="1800" b="1"/>
              <a:t>включая размещение сведений в Федеральном реестре)</a:t>
            </a:r>
          </a:p>
        </p:txBody>
      </p:sp>
      <p:grpSp>
        <p:nvGrpSpPr>
          <p:cNvPr id="11" name="Группа 10"/>
          <p:cNvGrpSpPr/>
          <p:nvPr/>
        </p:nvGrpSpPr>
        <p:grpSpPr>
          <a:xfrm>
            <a:off x="1416527" y="3082500"/>
            <a:ext cx="6408712"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102</a:t>
            </a:fld>
            <a:endParaRPr lang="ru-RU"/>
          </a:p>
        </p:txBody>
      </p:sp>
    </p:spTree>
    <p:extLst>
      <p:ext uri="{BB962C8B-B14F-4D97-AF65-F5344CB8AC3E}">
        <p14:creationId xmlns:p14="http://schemas.microsoft.com/office/powerpoint/2010/main" val="2972602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6" name="Rectangle 8"/>
          <p:cNvSpPr>
            <a:spLocks noChangeArrowheads="1"/>
          </p:cNvSpPr>
          <p:nvPr/>
        </p:nvSpPr>
        <p:spPr bwMode="auto">
          <a:xfrm>
            <a:off x="647564" y="1516650"/>
            <a:ext cx="784887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600" b="1" dirty="0"/>
              <a:t>Жизненный цикл объекта</a:t>
            </a:r>
            <a:r>
              <a:rPr lang="ru-RU" sz="1600" dirty="0"/>
              <a:t> (услуг, организаций) – последовательность процедур от создания и редактирования объекта, его </a:t>
            </a:r>
            <a:r>
              <a:rPr lang="ru-RU" sz="1600"/>
              <a:t>согласования</a:t>
            </a:r>
            <a:r>
              <a:rPr lang="ru-RU" sz="1600" smtClean="0"/>
              <a:t>,</a:t>
            </a:r>
          </a:p>
          <a:p>
            <a:r>
              <a:rPr lang="ru-RU" sz="1600" smtClean="0"/>
              <a:t>и </a:t>
            </a:r>
            <a:r>
              <a:rPr lang="ru-RU" sz="1600" dirty="0"/>
              <a:t>до его публикации на Портале или удаления.</a:t>
            </a:r>
          </a:p>
          <a:p>
            <a:endParaRPr lang="ru-RU" sz="1600" dirty="0"/>
          </a:p>
          <a:p>
            <a:r>
              <a:rPr lang="ru-RU" sz="1600" dirty="0"/>
              <a:t>Типы объектов в реестре с точки зрения жизненного цикла: </a:t>
            </a:r>
          </a:p>
          <a:p>
            <a:pPr lvl="1">
              <a:buFontTx/>
              <a:buChar char="•"/>
            </a:pPr>
            <a:r>
              <a:rPr lang="ru-RU" sz="1600" dirty="0"/>
              <a:t> Новые (ни разу не публиковались на </a:t>
            </a:r>
            <a:r>
              <a:rPr lang="ru-RU" sz="1600"/>
              <a:t>портале</a:t>
            </a:r>
            <a:r>
              <a:rPr lang="ru-RU" sz="1600" smtClean="0"/>
              <a:t>)</a:t>
            </a:r>
            <a:endParaRPr lang="ru-RU" sz="1600" dirty="0"/>
          </a:p>
          <a:p>
            <a:pPr lvl="1">
              <a:buFontTx/>
              <a:buChar char="•"/>
            </a:pPr>
            <a:r>
              <a:rPr lang="ru-RU" sz="1600" dirty="0"/>
              <a:t> Опубликованные (на портале есть информация об этих </a:t>
            </a:r>
            <a:r>
              <a:rPr lang="ru-RU" sz="1600"/>
              <a:t>объектах</a:t>
            </a:r>
            <a:r>
              <a:rPr lang="ru-RU" sz="1600" smtClean="0"/>
              <a:t>)</a:t>
            </a:r>
            <a:endParaRPr lang="ru-RU" sz="1600" dirty="0"/>
          </a:p>
          <a:p>
            <a:pPr>
              <a:buFontTx/>
              <a:buChar char="•"/>
            </a:pPr>
            <a:endParaRPr lang="ru-RU" sz="1600" dirty="0"/>
          </a:p>
          <a:p>
            <a:r>
              <a:rPr lang="ru-RU" sz="1600" dirty="0"/>
              <a:t>Новый объект создается Оператором реестра. В дальнейшем он должен пройти согласование Редактора, и Согласующего редактора, а затем – получить допуск Публикатора к публикации на портале. При этом возможно несколько итераций согласования и изменения </a:t>
            </a:r>
            <a:r>
              <a:rPr lang="ru-RU" sz="1600"/>
              <a:t>объекта</a:t>
            </a:r>
            <a:r>
              <a:rPr lang="ru-RU" sz="1600" smtClean="0"/>
              <a:t>.</a:t>
            </a:r>
          </a:p>
          <a:p>
            <a:endParaRPr lang="ru-RU" sz="1600" dirty="0"/>
          </a:p>
          <a:p>
            <a:r>
              <a:rPr lang="ru-RU" sz="1600" dirty="0"/>
              <a:t>Если возникает необходимость изменить описание уже опубликованного объекта, то эта процедура инициируется Редактором реестра.</a:t>
            </a:r>
          </a:p>
          <a:p>
            <a:endParaRPr lang="ru-RU" sz="1600" dirty="0"/>
          </a:p>
          <a:p>
            <a:r>
              <a:rPr lang="ru-RU" sz="1600" dirty="0"/>
              <a:t>Любые изменения объекта отображаются на портале только после одобрения Публикатором (публикации </a:t>
            </a:r>
            <a:r>
              <a:rPr lang="ru-RU" sz="1600"/>
              <a:t>объекта</a:t>
            </a:r>
            <a:r>
              <a:rPr lang="ru-RU" sz="1600" smtClean="0"/>
              <a:t>).</a:t>
            </a:r>
            <a:endParaRPr lang="ru-RU" sz="1600" dirty="0"/>
          </a:p>
        </p:txBody>
      </p:sp>
      <p:grpSp>
        <p:nvGrpSpPr>
          <p:cNvPr id="10" name="Группа 9"/>
          <p:cNvGrpSpPr/>
          <p:nvPr/>
        </p:nvGrpSpPr>
        <p:grpSpPr>
          <a:xfrm>
            <a:off x="0" y="6812282"/>
            <a:ext cx="9143999" cy="45719"/>
            <a:chOff x="1403648" y="3860938"/>
            <a:chExt cx="6048672" cy="43536"/>
          </a:xfrm>
        </p:grpSpPr>
        <p:sp>
          <p:nvSpPr>
            <p:cNvPr id="11" name="Прямоугольник 1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smtClean="0"/>
              <a:t>Общее </a:t>
            </a:r>
            <a:r>
              <a:rPr lang="ru-RU" sz="2400" b="1"/>
              <a:t>описание</a:t>
            </a:r>
          </a:p>
          <a:p>
            <a:pPr algn="ctr">
              <a:lnSpc>
                <a:spcPts val="2500"/>
              </a:lnSpc>
            </a:pPr>
            <a:endParaRPr lang="ru-RU" sz="2400" b="1"/>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103</a:t>
            </a:fld>
            <a:endParaRPr lang="ru-RU"/>
          </a:p>
        </p:txBody>
      </p:sp>
    </p:spTree>
    <p:extLst>
      <p:ext uri="{BB962C8B-B14F-4D97-AF65-F5344CB8AC3E}">
        <p14:creationId xmlns:p14="http://schemas.microsoft.com/office/powerpoint/2010/main" val="25373796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a:spLocks noChangeArrowheads="1"/>
          </p:cNvSpPr>
          <p:nvPr/>
        </p:nvSpPr>
        <p:spPr bwMode="auto">
          <a:xfrm>
            <a:off x="899592" y="5841731"/>
            <a:ext cx="73448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400" dirty="0"/>
              <a:t>В столбцах указаны роли пользователей реестра и доступные для них </a:t>
            </a:r>
            <a:r>
              <a:rPr lang="ru-RU" sz="1400"/>
              <a:t>действия</a:t>
            </a:r>
            <a:r>
              <a:rPr lang="ru-RU" sz="1400" smtClean="0"/>
              <a:t>,</a:t>
            </a:r>
          </a:p>
          <a:p>
            <a:r>
              <a:rPr lang="ru-RU" sz="1400" smtClean="0"/>
              <a:t>а </a:t>
            </a:r>
            <a:r>
              <a:rPr lang="ru-RU" sz="1400" dirty="0"/>
              <a:t>в строках – статусы объектов. Стрелками указано, в результате </a:t>
            </a:r>
            <a:r>
              <a:rPr lang="ru-RU" sz="1400"/>
              <a:t>какого </a:t>
            </a:r>
            <a:r>
              <a:rPr lang="ru-RU" sz="1400" smtClean="0"/>
              <a:t>действия</a:t>
            </a:r>
          </a:p>
          <a:p>
            <a:r>
              <a:rPr lang="ru-RU" sz="1400" smtClean="0"/>
              <a:t>и </a:t>
            </a:r>
            <a:r>
              <a:rPr lang="ru-RU" sz="1400" dirty="0"/>
              <a:t>как меняется статус объекта.</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40815" y="1323085"/>
            <a:ext cx="6062369" cy="43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Группа 12"/>
          <p:cNvGrpSpPr/>
          <p:nvPr/>
        </p:nvGrpSpPr>
        <p:grpSpPr>
          <a:xfrm>
            <a:off x="0" y="6812282"/>
            <a:ext cx="9143999" cy="45719"/>
            <a:chOff x="1403648" y="3860938"/>
            <a:chExt cx="6048672" cy="43536"/>
          </a:xfrm>
        </p:grpSpPr>
        <p:sp>
          <p:nvSpPr>
            <p:cNvPr id="14" name="Прямоугольник 1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Жизненный цикл </a:t>
            </a:r>
            <a:r>
              <a:rPr lang="ru-RU" sz="2400" b="1"/>
              <a:t>нового </a:t>
            </a:r>
            <a:r>
              <a:rPr lang="ru-RU" sz="2400" b="1" smtClean="0"/>
              <a:t>объекта</a:t>
            </a:r>
            <a:endParaRPr lang="ru-RU" sz="2400" b="1"/>
          </a:p>
        </p:txBody>
      </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104</a:t>
            </a:fld>
            <a:endParaRPr lang="ru-RU"/>
          </a:p>
        </p:txBody>
      </p:sp>
    </p:spTree>
    <p:extLst>
      <p:ext uri="{BB962C8B-B14F-4D97-AF65-F5344CB8AC3E}">
        <p14:creationId xmlns:p14="http://schemas.microsoft.com/office/powerpoint/2010/main" val="32205271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2434263" y="1700808"/>
            <a:ext cx="42754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600" b="1" smtClean="0"/>
              <a:t>Объект </a:t>
            </a:r>
            <a:r>
              <a:rPr lang="ru-RU" sz="1600"/>
              <a:t>создается оператором (</a:t>
            </a:r>
            <a:r>
              <a:rPr lang="ru-RU" sz="1600"/>
              <a:t>Новый</a:t>
            </a:r>
            <a:r>
              <a:rPr lang="ru-RU" sz="1600" smtClean="0"/>
              <a:t>)</a:t>
            </a:r>
          </a:p>
          <a:p>
            <a:endParaRPr lang="ru-RU" sz="1600"/>
          </a:p>
          <a:p>
            <a:endParaRPr lang="ru-RU" sz="1600"/>
          </a:p>
          <a:p>
            <a:r>
              <a:rPr lang="ru-RU" sz="1600" b="1" smtClean="0"/>
              <a:t>Оператор</a:t>
            </a:r>
            <a:r>
              <a:rPr lang="ru-RU" sz="1600" smtClean="0"/>
              <a:t> </a:t>
            </a:r>
            <a:r>
              <a:rPr lang="ru-RU" sz="1600"/>
              <a:t>работает </a:t>
            </a:r>
            <a:r>
              <a:rPr lang="ru-RU" sz="1600"/>
              <a:t>с </a:t>
            </a:r>
            <a:r>
              <a:rPr lang="ru-RU" sz="1600" smtClean="0"/>
              <a:t>объектами:</a:t>
            </a:r>
          </a:p>
          <a:p>
            <a:pPr marL="285750" indent="-285750">
              <a:buFont typeface="Arial" panose="020B0604020202020204" pitchFamily="34" charset="0"/>
              <a:buChar char="•"/>
            </a:pPr>
            <a:r>
              <a:rPr lang="ru-RU" sz="1600" smtClean="0"/>
              <a:t>«</a:t>
            </a:r>
            <a:r>
              <a:rPr lang="ru-RU" sz="1600"/>
              <a:t>Новый</a:t>
            </a:r>
            <a:r>
              <a:rPr lang="ru-RU" sz="1600" smtClean="0"/>
              <a:t>»,</a:t>
            </a:r>
          </a:p>
          <a:p>
            <a:pPr marL="285750" indent="-285750">
              <a:buFont typeface="Arial" panose="020B0604020202020204" pitchFamily="34" charset="0"/>
              <a:buChar char="•"/>
            </a:pPr>
            <a:r>
              <a:rPr lang="ru-RU" sz="1600" smtClean="0"/>
              <a:t>«</a:t>
            </a:r>
            <a:r>
              <a:rPr lang="ru-RU" sz="1600"/>
              <a:t>Восстановлен</a:t>
            </a:r>
            <a:r>
              <a:rPr lang="ru-RU" sz="1600" smtClean="0"/>
              <a:t>»,</a:t>
            </a:r>
          </a:p>
          <a:p>
            <a:pPr marL="285750" indent="-285750">
              <a:buFont typeface="Arial" panose="020B0604020202020204" pitchFamily="34" charset="0"/>
              <a:buChar char="•"/>
            </a:pPr>
            <a:r>
              <a:rPr lang="ru-RU" sz="1600" smtClean="0"/>
              <a:t>«</a:t>
            </a:r>
            <a:r>
              <a:rPr lang="ru-RU" sz="1600"/>
              <a:t>Не </a:t>
            </a:r>
            <a:r>
              <a:rPr lang="ru-RU" sz="1600"/>
              <a:t>согласован</a:t>
            </a:r>
            <a:r>
              <a:rPr lang="ru-RU" sz="1600" smtClean="0"/>
              <a:t>»,</a:t>
            </a:r>
          </a:p>
          <a:p>
            <a:pPr marL="285750" indent="-285750">
              <a:buFont typeface="Arial" panose="020B0604020202020204" pitchFamily="34" charset="0"/>
              <a:buChar char="•"/>
            </a:pPr>
            <a:r>
              <a:rPr lang="ru-RU" sz="1600" smtClean="0"/>
              <a:t>«</a:t>
            </a:r>
            <a:r>
              <a:rPr lang="ru-RU" sz="1600"/>
              <a:t>Не </a:t>
            </a:r>
            <a:r>
              <a:rPr lang="ru-RU" sz="1600" smtClean="0"/>
              <a:t>согласован</a:t>
            </a:r>
          </a:p>
          <a:p>
            <a:r>
              <a:rPr lang="ru-RU" sz="1600" smtClean="0"/>
              <a:t>      в </a:t>
            </a:r>
            <a:r>
              <a:rPr lang="ru-RU" sz="1600"/>
              <a:t>вышестоящем </a:t>
            </a:r>
            <a:r>
              <a:rPr lang="ru-RU" sz="1600"/>
              <a:t>ведомстве</a:t>
            </a:r>
            <a:r>
              <a:rPr lang="ru-RU" sz="1600" smtClean="0"/>
              <a:t>»,</a:t>
            </a:r>
          </a:p>
          <a:p>
            <a:pPr marL="285750" indent="-285750">
              <a:buFont typeface="Arial" panose="020B0604020202020204" pitchFamily="34" charset="0"/>
              <a:buChar char="•"/>
            </a:pPr>
            <a:r>
              <a:rPr lang="ru-RU" sz="1600" smtClean="0"/>
              <a:t>«</a:t>
            </a:r>
            <a:r>
              <a:rPr lang="ru-RU" sz="1600"/>
              <a:t>Отказ в </a:t>
            </a:r>
            <a:r>
              <a:rPr lang="ru-RU" sz="1600"/>
              <a:t>публикации</a:t>
            </a:r>
            <a:r>
              <a:rPr lang="ru-RU" sz="1600" smtClean="0"/>
              <a:t>»,</a:t>
            </a:r>
          </a:p>
          <a:p>
            <a:pPr marL="285750" indent="-285750">
              <a:buFont typeface="Arial" panose="020B0604020202020204" pitchFamily="34" charset="0"/>
              <a:buChar char="•"/>
            </a:pPr>
            <a:r>
              <a:rPr lang="ru-RU" sz="1600" smtClean="0"/>
              <a:t>«</a:t>
            </a:r>
            <a:r>
              <a:rPr lang="ru-RU" sz="1600"/>
              <a:t>Опубликован, вносятся </a:t>
            </a:r>
            <a:r>
              <a:rPr lang="ru-RU" sz="1600"/>
              <a:t>изменения</a:t>
            </a:r>
            <a:r>
              <a:rPr lang="ru-RU" sz="1600" smtClean="0"/>
              <a:t>»,</a:t>
            </a:r>
          </a:p>
          <a:p>
            <a:pPr marL="285750" indent="-285750">
              <a:buFont typeface="Arial" panose="020B0604020202020204" pitchFamily="34" charset="0"/>
              <a:buChar char="•"/>
            </a:pPr>
            <a:r>
              <a:rPr lang="ru-RU" sz="1600" smtClean="0"/>
              <a:t>«</a:t>
            </a:r>
            <a:r>
              <a:rPr lang="ru-RU" sz="1600"/>
              <a:t>Опубликован, изменения </a:t>
            </a:r>
            <a:r>
              <a:rPr lang="ru-RU" sz="1600"/>
              <a:t>отклонены</a:t>
            </a:r>
            <a:r>
              <a:rPr lang="ru-RU" sz="1600" smtClean="0"/>
              <a:t>»,</a:t>
            </a:r>
          </a:p>
          <a:p>
            <a:pPr marL="285750" indent="-285750">
              <a:buFont typeface="Arial" panose="020B0604020202020204" pitchFamily="34" charset="0"/>
              <a:buChar char="•"/>
            </a:pPr>
            <a:r>
              <a:rPr lang="ru-RU" sz="1600" smtClean="0"/>
              <a:t>«</a:t>
            </a:r>
            <a:r>
              <a:rPr lang="ru-RU" sz="1600"/>
              <a:t>Опубликован, </a:t>
            </a:r>
            <a:r>
              <a:rPr lang="ru-RU" sz="1600"/>
              <a:t>изменения </a:t>
            </a:r>
            <a:r>
              <a:rPr lang="ru-RU" sz="1600" smtClean="0"/>
              <a:t>отклонены</a:t>
            </a:r>
          </a:p>
          <a:p>
            <a:r>
              <a:rPr lang="ru-RU" sz="1600" smtClean="0"/>
              <a:t>      в </a:t>
            </a:r>
            <a:r>
              <a:rPr lang="ru-RU" sz="1600"/>
              <a:t>вышестоящем </a:t>
            </a:r>
            <a:r>
              <a:rPr lang="ru-RU" sz="1600"/>
              <a:t>ведомстве</a:t>
            </a:r>
            <a:r>
              <a:rPr lang="ru-RU" sz="1600" smtClean="0"/>
              <a:t>»,</a:t>
            </a:r>
          </a:p>
          <a:p>
            <a:pPr marL="285750" indent="-285750">
              <a:buFont typeface="Arial" panose="020B0604020202020204" pitchFamily="34" charset="0"/>
              <a:buChar char="•"/>
            </a:pPr>
            <a:r>
              <a:rPr lang="ru-RU" sz="1600" smtClean="0"/>
              <a:t>«</a:t>
            </a:r>
            <a:r>
              <a:rPr lang="ru-RU" sz="1600"/>
              <a:t>Отказ в публикации </a:t>
            </a:r>
            <a:r>
              <a:rPr lang="ru-RU" sz="1600"/>
              <a:t>изменений</a:t>
            </a:r>
            <a:r>
              <a:rPr lang="ru-RU" sz="1600" smtClean="0"/>
              <a:t>»,</a:t>
            </a:r>
          </a:p>
          <a:p>
            <a:pPr marL="285750" indent="-285750">
              <a:buFont typeface="Arial" panose="020B0604020202020204" pitchFamily="34" charset="0"/>
              <a:buChar char="•"/>
            </a:pPr>
            <a:r>
              <a:rPr lang="ru-RU" sz="1600" smtClean="0"/>
              <a:t>«</a:t>
            </a:r>
            <a:r>
              <a:rPr lang="ru-RU" sz="1600"/>
              <a:t>Снять с публикации</a:t>
            </a:r>
            <a:r>
              <a:rPr lang="ru-RU" sz="1600"/>
              <a:t>». </a:t>
            </a:r>
            <a:endParaRPr lang="ru-RU" sz="1600" smtClean="0"/>
          </a:p>
        </p:txBody>
      </p:sp>
      <p:grpSp>
        <p:nvGrpSpPr>
          <p:cNvPr id="12" name="Группа 11"/>
          <p:cNvGrpSpPr/>
          <p:nvPr/>
        </p:nvGrpSpPr>
        <p:grpSpPr>
          <a:xfrm>
            <a:off x="0" y="6812282"/>
            <a:ext cx="9143999" cy="45719"/>
            <a:chOff x="1403648" y="3860938"/>
            <a:chExt cx="6048672" cy="43536"/>
          </a:xfrm>
        </p:grpSpPr>
        <p:sp>
          <p:nvSpPr>
            <p:cNvPr id="13" name="Прямоугольник 1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smtClean="0"/>
              <a:t>оператора</a:t>
            </a:r>
            <a:endParaRPr lang="ru-RU" sz="2400" b="1"/>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105</a:t>
            </a:fld>
            <a:endParaRPr lang="ru-RU"/>
          </a:p>
        </p:txBody>
      </p:sp>
    </p:spTree>
    <p:extLst>
      <p:ext uri="{BB962C8B-B14F-4D97-AF65-F5344CB8AC3E}">
        <p14:creationId xmlns:p14="http://schemas.microsoft.com/office/powerpoint/2010/main" val="34997996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80701" y="1412776"/>
            <a:ext cx="538259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smtClean="0"/>
              <a:t>Оператор </a:t>
            </a:r>
            <a:r>
              <a:rPr lang="ru-RU" b="1"/>
              <a:t>может</a:t>
            </a:r>
            <a:r>
              <a:rPr lang="ru-RU" b="1" smtClean="0"/>
              <a:t>:</a:t>
            </a:r>
          </a:p>
          <a:p>
            <a:endParaRPr lang="ru-RU" sz="1600" b="1"/>
          </a:p>
          <a:p>
            <a:pPr lvl="1" indent="-277813">
              <a:buFontTx/>
              <a:buChar char="•"/>
            </a:pPr>
            <a:r>
              <a:rPr lang="ru-RU" sz="1600" b="1"/>
              <a:t> Для объектов в статусе «</a:t>
            </a:r>
            <a:r>
              <a:rPr lang="ru-RU" sz="1600" b="1"/>
              <a:t>Новый</a:t>
            </a:r>
            <a:r>
              <a:rPr lang="ru-RU" sz="1600" b="1" smtClean="0"/>
              <a:t>»:</a:t>
            </a:r>
            <a:endParaRPr lang="en-US" sz="1600" b="1"/>
          </a:p>
          <a:p>
            <a:pPr marL="742950" lvl="1" indent="-285750">
              <a:buFont typeface="Arial" panose="020B0604020202020204" pitchFamily="34" charset="0"/>
              <a:buChar char="•"/>
            </a:pPr>
            <a:r>
              <a:rPr lang="ru-RU" sz="1600" smtClean="0"/>
              <a:t>Редактировать </a:t>
            </a:r>
            <a:r>
              <a:rPr lang="ru-RU" sz="1600"/>
              <a:t>и сохранить объект </a:t>
            </a:r>
            <a:r>
              <a:rPr lang="ru-RU" sz="1200" i="1"/>
              <a:t>(</a:t>
            </a:r>
            <a:r>
              <a:rPr lang="ru-RU" sz="1200" i="1"/>
              <a:t>Новый</a:t>
            </a:r>
            <a:r>
              <a:rPr lang="ru-RU" sz="1200" i="1" smtClean="0"/>
              <a:t>)</a:t>
            </a:r>
            <a:endParaRPr lang="en-US" sz="1200" i="1"/>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smtClean="0"/>
              <a:t>(На внутреннем согласовании)</a:t>
            </a:r>
            <a:endParaRPr lang="ru-RU" sz="1600" i="1"/>
          </a:p>
          <a:p>
            <a:pPr marL="742950" lvl="1" indent="-285750">
              <a:buFont typeface="Arial" panose="020B0604020202020204" pitchFamily="34" charset="0"/>
              <a:buChar char="•"/>
            </a:pPr>
            <a:r>
              <a:rPr lang="ru-RU" sz="1600" smtClean="0"/>
              <a:t>Удалить </a:t>
            </a:r>
            <a:r>
              <a:rPr lang="ru-RU" sz="1600"/>
              <a:t>объект </a:t>
            </a:r>
            <a:r>
              <a:rPr lang="ru-RU" sz="1200" i="1"/>
              <a:t>(Удален </a:t>
            </a:r>
            <a:r>
              <a:rPr lang="ru-RU" sz="1200" i="1"/>
              <a:t>новый</a:t>
            </a:r>
            <a:r>
              <a:rPr lang="ru-RU" sz="1200" i="1" smtClean="0"/>
              <a:t>)</a:t>
            </a:r>
          </a:p>
          <a:p>
            <a:pPr marL="742950" lvl="1" indent="-285750">
              <a:buFont typeface="Arial" panose="020B0604020202020204" pitchFamily="34" charset="0"/>
              <a:buChar char="•"/>
            </a:pPr>
            <a:endParaRPr lang="ru-RU" sz="1600"/>
          </a:p>
          <a:p>
            <a:pPr lvl="1" indent="-277813">
              <a:buFontTx/>
              <a:buChar char="•"/>
            </a:pPr>
            <a:r>
              <a:rPr lang="ru-RU" sz="1600" b="1"/>
              <a:t>Для объектов в статусе «Восстановлен»:</a:t>
            </a:r>
            <a:endParaRPr lang="en-US" sz="1600" b="1"/>
          </a:p>
          <a:p>
            <a:pPr marL="742950" lvl="1" indent="-285750">
              <a:buFont typeface="Arial" panose="020B0604020202020204" pitchFamily="34" charset="0"/>
              <a:buChar char="•"/>
            </a:pPr>
            <a:r>
              <a:rPr lang="ru-RU" sz="1600" smtClean="0"/>
              <a:t>Редактировать </a:t>
            </a:r>
            <a:r>
              <a:rPr lang="ru-RU" sz="1600"/>
              <a:t>и сохранить объект </a:t>
            </a:r>
            <a:r>
              <a:rPr lang="ru-RU" sz="1200" i="1"/>
              <a:t>(</a:t>
            </a:r>
            <a:r>
              <a:rPr lang="ru-RU" sz="1200" i="1"/>
              <a:t>Новый</a:t>
            </a:r>
            <a:r>
              <a:rPr lang="ru-RU" sz="1200" i="1" smtClean="0"/>
              <a:t>)</a:t>
            </a:r>
            <a:endParaRPr lang="en-US" sz="1200" i="1"/>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smtClean="0"/>
              <a:t>(</a:t>
            </a:r>
            <a:r>
              <a:rPr lang="ru-RU" sz="1200" i="1"/>
              <a:t>На внутреннем </a:t>
            </a:r>
            <a:r>
              <a:rPr lang="ru-RU" sz="1200" i="1"/>
              <a:t>согласовании</a:t>
            </a:r>
            <a:r>
              <a:rPr lang="ru-RU" sz="1200" i="1" smtClean="0"/>
              <a:t>)</a:t>
            </a:r>
            <a:endParaRPr lang="ru-RU" sz="1200" i="1"/>
          </a:p>
          <a:p>
            <a:pPr marL="742950" lvl="1" indent="-285750">
              <a:buFont typeface="Arial" panose="020B0604020202020204" pitchFamily="34" charset="0"/>
              <a:buChar char="•"/>
            </a:pPr>
            <a:r>
              <a:rPr lang="ru-RU" sz="1600" smtClean="0"/>
              <a:t>Удалить </a:t>
            </a:r>
            <a:r>
              <a:rPr lang="ru-RU" sz="1600"/>
              <a:t>объект </a:t>
            </a:r>
            <a:r>
              <a:rPr lang="ru-RU" sz="1200" i="1"/>
              <a:t>(</a:t>
            </a:r>
            <a:r>
              <a:rPr lang="ru-RU" sz="1200" i="1"/>
              <a:t>Удален</a:t>
            </a:r>
            <a:r>
              <a:rPr lang="ru-RU" sz="1200" i="1" smtClean="0"/>
              <a:t>)</a:t>
            </a:r>
          </a:p>
          <a:p>
            <a:pPr marL="742950" lvl="1" indent="-285750">
              <a:buFont typeface="Arial" panose="020B0604020202020204" pitchFamily="34" charset="0"/>
              <a:buChar char="•"/>
            </a:pPr>
            <a:endParaRPr lang="ru-RU" sz="1200" i="1"/>
          </a:p>
          <a:p>
            <a:pPr lvl="1" indent="-277813">
              <a:buFontTx/>
              <a:buChar char="•"/>
            </a:pPr>
            <a:r>
              <a:rPr lang="ru-RU" sz="1600" b="1"/>
              <a:t>Для объектов в статусе «Не согласован»:</a:t>
            </a:r>
            <a:endParaRPr lang="en-US" sz="1600" b="1"/>
          </a:p>
          <a:p>
            <a:pPr marL="742950" lvl="1" indent="-285750">
              <a:buFont typeface="Arial" panose="020B0604020202020204" pitchFamily="34" charset="0"/>
              <a:buChar char="•"/>
            </a:pPr>
            <a:r>
              <a:rPr lang="ru-RU" sz="1600"/>
              <a:t>Редактировать и </a:t>
            </a:r>
            <a:r>
              <a:rPr lang="ru-RU" sz="1600"/>
              <a:t>сохранить </a:t>
            </a:r>
            <a:r>
              <a:rPr lang="ru-RU" sz="1600" smtClean="0"/>
              <a:t>объект</a:t>
            </a:r>
          </a:p>
          <a:p>
            <a:pPr lvl="1"/>
            <a:r>
              <a:rPr lang="ru-RU" sz="1600" i="1"/>
              <a:t> </a:t>
            </a:r>
            <a:r>
              <a:rPr lang="ru-RU" sz="1600" i="1" smtClean="0"/>
              <a:t>    </a:t>
            </a:r>
            <a:r>
              <a:rPr lang="ru-RU" sz="1200" i="1" smtClean="0"/>
              <a:t>(</a:t>
            </a:r>
            <a:r>
              <a:rPr lang="ru-RU" sz="1200" i="1"/>
              <a:t>Не согласован)</a:t>
            </a:r>
            <a:endParaRPr lang="en-US" sz="1200" i="1"/>
          </a:p>
          <a:p>
            <a:pPr marL="742950" lvl="1" indent="-285750">
              <a:buFont typeface="Arial" panose="020B0604020202020204" pitchFamily="34" charset="0"/>
              <a:buChar char="•"/>
            </a:pPr>
            <a:r>
              <a:rPr lang="ru-RU" sz="1600"/>
              <a:t>Отправить объект на согласование редактору</a:t>
            </a:r>
          </a:p>
          <a:p>
            <a:pPr lvl="1">
              <a:lnSpc>
                <a:spcPts val="1600"/>
              </a:lnSpc>
            </a:pPr>
            <a:r>
              <a:rPr lang="ru-RU" sz="1600" i="1"/>
              <a:t>     </a:t>
            </a:r>
            <a:r>
              <a:rPr lang="ru-RU" sz="1200" i="1"/>
              <a:t>(На внутреннем согласовании)</a:t>
            </a:r>
            <a:endParaRPr lang="ru-RU" sz="1600" i="1"/>
          </a:p>
          <a:p>
            <a:pPr marL="742950" lvl="1" indent="-285750">
              <a:buFont typeface="Arial" panose="020B0604020202020204" pitchFamily="34" charset="0"/>
              <a:buChar char="•"/>
            </a:pPr>
            <a:r>
              <a:rPr lang="ru-RU" sz="1600"/>
              <a:t>Удалить объект </a:t>
            </a:r>
            <a:r>
              <a:rPr lang="ru-RU" sz="1200" i="1"/>
              <a:t>(Удален новый)</a:t>
            </a:r>
          </a:p>
          <a:p>
            <a:pPr lvl="1"/>
            <a:endParaRPr lang="en-US" sz="1600" dirty="0"/>
          </a:p>
        </p:txBody>
      </p:sp>
      <p:grpSp>
        <p:nvGrpSpPr>
          <p:cNvPr id="12" name="Группа 11"/>
          <p:cNvGrpSpPr/>
          <p:nvPr/>
        </p:nvGrpSpPr>
        <p:grpSpPr>
          <a:xfrm>
            <a:off x="0" y="6812282"/>
            <a:ext cx="9143999" cy="45719"/>
            <a:chOff x="1403648" y="3860938"/>
            <a:chExt cx="6048672" cy="43536"/>
          </a:xfrm>
        </p:grpSpPr>
        <p:sp>
          <p:nvSpPr>
            <p:cNvPr id="13" name="Прямоугольник 1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smtClean="0"/>
              <a:t>оператора</a:t>
            </a:r>
            <a:endParaRPr lang="ru-RU" sz="2400" b="1"/>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106</a:t>
            </a:fld>
            <a:endParaRPr lang="ru-RU"/>
          </a:p>
        </p:txBody>
      </p:sp>
    </p:spTree>
    <p:extLst>
      <p:ext uri="{BB962C8B-B14F-4D97-AF65-F5344CB8AC3E}">
        <p14:creationId xmlns:p14="http://schemas.microsoft.com/office/powerpoint/2010/main" val="38349359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1880700" y="1773803"/>
            <a:ext cx="5499611" cy="401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smtClean="0"/>
              <a:t>Оператор может:</a:t>
            </a:r>
          </a:p>
          <a:p>
            <a:endParaRPr lang="ru-RU" sz="1600" b="1" smtClean="0"/>
          </a:p>
          <a:p>
            <a:pPr lvl="1" indent="-277813">
              <a:buFontTx/>
              <a:buChar char="•"/>
            </a:pPr>
            <a:r>
              <a:rPr lang="ru-RU" sz="1600" b="1" smtClean="0"/>
              <a:t> </a:t>
            </a:r>
            <a:r>
              <a:rPr lang="ru-RU" sz="1600" b="1"/>
              <a:t>Для объектов </a:t>
            </a:r>
            <a:r>
              <a:rPr lang="ru-RU" sz="1600" b="1"/>
              <a:t>в </a:t>
            </a:r>
            <a:r>
              <a:rPr lang="ru-RU" sz="1600" b="1" smtClean="0"/>
              <a:t>статусе</a:t>
            </a:r>
          </a:p>
          <a:p>
            <a:pPr marL="179387" lvl="1"/>
            <a:r>
              <a:rPr lang="ru-RU" sz="1600" b="1" smtClean="0"/>
              <a:t>     «Не согласован в </a:t>
            </a:r>
            <a:r>
              <a:rPr lang="ru-RU" sz="1600" b="1"/>
              <a:t>вышестоящем </a:t>
            </a:r>
            <a:r>
              <a:rPr lang="ru-RU" sz="1600" b="1"/>
              <a:t>ведомстве</a:t>
            </a:r>
            <a:r>
              <a:rPr lang="ru-RU" sz="1600" b="1" smtClean="0"/>
              <a:t>»:</a:t>
            </a:r>
            <a:endParaRPr lang="en-US" sz="1600" b="1"/>
          </a:p>
          <a:p>
            <a:pPr marL="742950" lvl="1" indent="-285750">
              <a:buFont typeface="Arial" panose="020B0604020202020204" pitchFamily="34" charset="0"/>
              <a:buChar char="•"/>
            </a:pPr>
            <a:r>
              <a:rPr lang="ru-RU" sz="1600" smtClean="0"/>
              <a:t>Редактировать </a:t>
            </a:r>
            <a:r>
              <a:rPr lang="ru-RU" sz="1600"/>
              <a:t>и </a:t>
            </a:r>
            <a:r>
              <a:rPr lang="ru-RU" sz="1600"/>
              <a:t>сохранить </a:t>
            </a:r>
            <a:r>
              <a:rPr lang="ru-RU" sz="1600" smtClean="0"/>
              <a:t>объект</a:t>
            </a:r>
          </a:p>
          <a:p>
            <a:pPr lvl="1"/>
            <a:r>
              <a:rPr lang="ru-RU" sz="1600" i="1"/>
              <a:t> </a:t>
            </a:r>
            <a:r>
              <a:rPr lang="ru-RU" sz="1600" i="1" smtClean="0"/>
              <a:t>    </a:t>
            </a:r>
            <a:r>
              <a:rPr lang="ru-RU" sz="1200" i="1" smtClean="0"/>
              <a:t>(</a:t>
            </a:r>
            <a:r>
              <a:rPr lang="ru-RU" sz="1200" i="1"/>
              <a:t>Не согласован в вышестоящем ведомстве)</a:t>
            </a:r>
            <a:endParaRPr lang="en-US" sz="1200" i="1"/>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smtClean="0"/>
              <a:t>(На внутреннем согласовании)</a:t>
            </a:r>
            <a:endParaRPr lang="ru-RU" sz="1600" i="1"/>
          </a:p>
          <a:p>
            <a:pPr marL="742950" lvl="1" indent="-285750">
              <a:buFont typeface="Arial" panose="020B0604020202020204" pitchFamily="34" charset="0"/>
              <a:buChar char="•"/>
            </a:pPr>
            <a:r>
              <a:rPr lang="ru-RU" sz="1600" smtClean="0"/>
              <a:t>Удалить </a:t>
            </a:r>
            <a:r>
              <a:rPr lang="ru-RU" sz="1600"/>
              <a:t>объект </a:t>
            </a:r>
            <a:r>
              <a:rPr lang="ru-RU" sz="1200" i="1"/>
              <a:t>(Удален </a:t>
            </a:r>
            <a:r>
              <a:rPr lang="ru-RU" sz="1200" i="1"/>
              <a:t>новый</a:t>
            </a:r>
            <a:r>
              <a:rPr lang="ru-RU" sz="1200" i="1" smtClean="0"/>
              <a:t>)</a:t>
            </a:r>
          </a:p>
          <a:p>
            <a:pPr marL="742950" lvl="1" indent="-285750">
              <a:buFont typeface="Arial" panose="020B0604020202020204" pitchFamily="34" charset="0"/>
              <a:buChar char="•"/>
            </a:pPr>
            <a:endParaRPr lang="ru-RU" sz="1600"/>
          </a:p>
          <a:p>
            <a:pPr lvl="1" indent="-277813">
              <a:buFontTx/>
              <a:buChar char="•"/>
            </a:pPr>
            <a:r>
              <a:rPr lang="ru-RU" sz="1600" b="1"/>
              <a:t>Для объектов в статусе «Отказ в </a:t>
            </a:r>
            <a:r>
              <a:rPr lang="ru-RU" sz="1600" b="1"/>
              <a:t>публикации</a:t>
            </a:r>
            <a:r>
              <a:rPr lang="ru-RU" sz="1600" b="1" smtClean="0"/>
              <a:t>»:</a:t>
            </a:r>
            <a:endParaRPr lang="en-US" sz="1600" b="1"/>
          </a:p>
          <a:p>
            <a:pPr marL="742950" lvl="1" indent="-285750">
              <a:buFont typeface="Arial" panose="020B0604020202020204" pitchFamily="34" charset="0"/>
              <a:buChar char="•"/>
            </a:pPr>
            <a:r>
              <a:rPr lang="ru-RU" sz="1600" smtClean="0"/>
              <a:t>Редактировать </a:t>
            </a:r>
            <a:r>
              <a:rPr lang="ru-RU" sz="1600"/>
              <a:t>и </a:t>
            </a:r>
            <a:r>
              <a:rPr lang="ru-RU" sz="1600"/>
              <a:t>сохранить </a:t>
            </a:r>
            <a:r>
              <a:rPr lang="ru-RU" sz="1600" smtClean="0"/>
              <a:t>объект</a:t>
            </a:r>
          </a:p>
          <a:p>
            <a:pPr lvl="1"/>
            <a:r>
              <a:rPr lang="ru-RU" sz="1600" i="1"/>
              <a:t> </a:t>
            </a:r>
            <a:r>
              <a:rPr lang="ru-RU" sz="1600" i="1" smtClean="0"/>
              <a:t>    </a:t>
            </a:r>
            <a:r>
              <a:rPr lang="ru-RU" sz="1200" i="1" smtClean="0"/>
              <a:t>(</a:t>
            </a:r>
            <a:r>
              <a:rPr lang="ru-RU" sz="1200" i="1"/>
              <a:t>Отказ в публикации)</a:t>
            </a:r>
            <a:endParaRPr lang="en-US" sz="1200" i="1"/>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smtClean="0"/>
              <a:t>(</a:t>
            </a:r>
            <a:r>
              <a:rPr lang="ru-RU" sz="1200" i="1"/>
              <a:t>На внутреннем </a:t>
            </a:r>
            <a:r>
              <a:rPr lang="ru-RU" sz="1200" i="1"/>
              <a:t>согласовании</a:t>
            </a:r>
            <a:r>
              <a:rPr lang="ru-RU" sz="1200" i="1" smtClean="0"/>
              <a:t>)</a:t>
            </a:r>
            <a:endParaRPr lang="ru-RU" sz="1200" i="1"/>
          </a:p>
          <a:p>
            <a:pPr marL="742950" lvl="1" indent="-285750">
              <a:buFont typeface="Arial" panose="020B0604020202020204" pitchFamily="34" charset="0"/>
              <a:buChar char="•"/>
            </a:pPr>
            <a:r>
              <a:rPr lang="ru-RU" sz="1600" smtClean="0"/>
              <a:t>Удалить </a:t>
            </a:r>
            <a:r>
              <a:rPr lang="ru-RU" sz="1600"/>
              <a:t>объект </a:t>
            </a:r>
            <a:r>
              <a:rPr lang="ru-RU" sz="1200" i="1"/>
              <a:t>(</a:t>
            </a:r>
            <a:r>
              <a:rPr lang="ru-RU" sz="1200" i="1" smtClean="0"/>
              <a:t>Удален новый)</a:t>
            </a:r>
          </a:p>
        </p:txBody>
      </p:sp>
      <p:grpSp>
        <p:nvGrpSpPr>
          <p:cNvPr id="12" name="Группа 11"/>
          <p:cNvGrpSpPr/>
          <p:nvPr/>
        </p:nvGrpSpPr>
        <p:grpSpPr>
          <a:xfrm>
            <a:off x="0" y="6812282"/>
            <a:ext cx="9143999" cy="45719"/>
            <a:chOff x="1403648" y="3860938"/>
            <a:chExt cx="6048672" cy="43536"/>
          </a:xfrm>
        </p:grpSpPr>
        <p:sp>
          <p:nvSpPr>
            <p:cNvPr id="13" name="Прямоугольник 1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smtClean="0"/>
              <a:t>оператора</a:t>
            </a:r>
            <a:endParaRPr lang="ru-RU" sz="2400" b="1"/>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107</a:t>
            </a:fld>
            <a:endParaRPr lang="ru-RU"/>
          </a:p>
        </p:txBody>
      </p:sp>
    </p:spTree>
    <p:extLst>
      <p:ext uri="{BB962C8B-B14F-4D97-AF65-F5344CB8AC3E}">
        <p14:creationId xmlns:p14="http://schemas.microsoft.com/office/powerpoint/2010/main" val="353926537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p:cNvSpPr>
            <a:spLocks noChangeArrowheads="1"/>
          </p:cNvSpPr>
          <p:nvPr/>
        </p:nvSpPr>
        <p:spPr bwMode="auto">
          <a:xfrm>
            <a:off x="1880700" y="1765569"/>
            <a:ext cx="5499611" cy="425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smtClean="0"/>
              <a:t>Оператор может:</a:t>
            </a:r>
          </a:p>
          <a:p>
            <a:endParaRPr lang="ru-RU" sz="1600" b="1" smtClean="0"/>
          </a:p>
          <a:p>
            <a:pPr lvl="1" indent="-277813">
              <a:buFontTx/>
              <a:buChar char="•"/>
            </a:pPr>
            <a:r>
              <a:rPr lang="ru-RU" sz="1600" b="1"/>
              <a:t> Для объектов </a:t>
            </a:r>
            <a:r>
              <a:rPr lang="ru-RU" sz="1600" b="1"/>
              <a:t>в </a:t>
            </a:r>
            <a:r>
              <a:rPr lang="ru-RU" sz="1600" b="1" smtClean="0"/>
              <a:t>статусе</a:t>
            </a:r>
          </a:p>
          <a:p>
            <a:pPr marL="179387" lvl="1"/>
            <a:r>
              <a:rPr lang="ru-RU" sz="1600" b="1"/>
              <a:t> </a:t>
            </a:r>
            <a:r>
              <a:rPr lang="ru-RU" sz="1600" b="1" smtClean="0"/>
              <a:t>    «</a:t>
            </a:r>
            <a:r>
              <a:rPr lang="ru-RU" sz="1600" b="1"/>
              <a:t>Опубликован, </a:t>
            </a:r>
            <a:r>
              <a:rPr lang="ru-RU" sz="1600" b="1"/>
              <a:t>вносятся </a:t>
            </a:r>
            <a:r>
              <a:rPr lang="ru-RU" sz="1600" b="1" smtClean="0"/>
              <a:t>изменения»:</a:t>
            </a:r>
            <a:endParaRPr lang="en-US" sz="1600" b="1"/>
          </a:p>
          <a:p>
            <a:pPr marL="742950" lvl="1" indent="-285750">
              <a:buFont typeface="Arial" panose="020B0604020202020204" pitchFamily="34" charset="0"/>
              <a:buChar char="•"/>
            </a:pPr>
            <a:r>
              <a:rPr lang="ru-RU" sz="1600" smtClean="0"/>
              <a:t>Редактировать </a:t>
            </a:r>
            <a:r>
              <a:rPr lang="ru-RU" sz="1600"/>
              <a:t>и </a:t>
            </a:r>
            <a:r>
              <a:rPr lang="ru-RU" sz="1600"/>
              <a:t>сохранить </a:t>
            </a:r>
            <a:r>
              <a:rPr lang="ru-RU" sz="1600" smtClean="0"/>
              <a:t>объект</a:t>
            </a:r>
          </a:p>
          <a:p>
            <a:pPr lvl="1"/>
            <a:r>
              <a:rPr lang="ru-RU" sz="1600" i="1"/>
              <a:t> </a:t>
            </a:r>
            <a:r>
              <a:rPr lang="ru-RU" sz="1600" i="1" smtClean="0"/>
              <a:t>    </a:t>
            </a:r>
            <a:r>
              <a:rPr lang="ru-RU" sz="1200" i="1"/>
              <a:t>(Опубликован, вносятся изменения)</a:t>
            </a:r>
            <a:endParaRPr lang="en-US" sz="1200" i="1"/>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a:t>(Опубликован, изменения на внутреннем согласовании)</a:t>
            </a:r>
            <a:endParaRPr lang="ru-RU" sz="1600" i="1"/>
          </a:p>
          <a:p>
            <a:pPr marL="742950" lvl="1" indent="-285750">
              <a:buFont typeface="Arial" panose="020B0604020202020204" pitchFamily="34" charset="0"/>
              <a:buChar char="•"/>
            </a:pPr>
            <a:r>
              <a:rPr lang="ru-RU" sz="1600" smtClean="0"/>
              <a:t>Удалить </a:t>
            </a:r>
            <a:r>
              <a:rPr lang="ru-RU" sz="1600"/>
              <a:t>объект </a:t>
            </a:r>
            <a:r>
              <a:rPr lang="ru-RU" sz="1200" i="1"/>
              <a:t>(На удалении)</a:t>
            </a:r>
          </a:p>
          <a:p>
            <a:pPr marL="742950" lvl="1" indent="-285750">
              <a:buFont typeface="Arial" panose="020B0604020202020204" pitchFamily="34" charset="0"/>
              <a:buChar char="•"/>
            </a:pPr>
            <a:endParaRPr lang="ru-RU" sz="1600"/>
          </a:p>
          <a:p>
            <a:pPr lvl="1" indent="-277813">
              <a:buFontTx/>
              <a:buChar char="•"/>
            </a:pPr>
            <a:r>
              <a:rPr lang="ru-RU" sz="1600" b="1"/>
              <a:t>Для объектов </a:t>
            </a:r>
            <a:r>
              <a:rPr lang="ru-RU" sz="1600" b="1"/>
              <a:t>в </a:t>
            </a:r>
            <a:r>
              <a:rPr lang="ru-RU" sz="1600" b="1" smtClean="0"/>
              <a:t>статусе</a:t>
            </a:r>
          </a:p>
          <a:p>
            <a:pPr marL="179387" lvl="1"/>
            <a:r>
              <a:rPr lang="ru-RU" sz="1600" b="1"/>
              <a:t> </a:t>
            </a:r>
            <a:r>
              <a:rPr lang="ru-RU" sz="1600" b="1" smtClean="0"/>
              <a:t>   «</a:t>
            </a:r>
            <a:r>
              <a:rPr lang="ru-RU" sz="1600" b="1"/>
              <a:t>Опубликован, изменения отклонены»:</a:t>
            </a:r>
            <a:endParaRPr lang="en-US" sz="1600" b="1"/>
          </a:p>
          <a:p>
            <a:pPr marL="742950" lvl="1" indent="-285750">
              <a:buFont typeface="Arial" panose="020B0604020202020204" pitchFamily="34" charset="0"/>
              <a:buChar char="•"/>
            </a:pPr>
            <a:r>
              <a:rPr lang="ru-RU" sz="1600" smtClean="0"/>
              <a:t>Редактировать </a:t>
            </a:r>
            <a:r>
              <a:rPr lang="ru-RU" sz="1600"/>
              <a:t>и </a:t>
            </a:r>
            <a:r>
              <a:rPr lang="ru-RU" sz="1600"/>
              <a:t>сохранить </a:t>
            </a:r>
            <a:r>
              <a:rPr lang="ru-RU" sz="1600" smtClean="0"/>
              <a:t>объект</a:t>
            </a:r>
          </a:p>
          <a:p>
            <a:pPr lvl="1"/>
            <a:r>
              <a:rPr lang="ru-RU" sz="1600" i="1"/>
              <a:t> </a:t>
            </a:r>
            <a:r>
              <a:rPr lang="ru-RU" sz="1600" i="1" smtClean="0"/>
              <a:t>    </a:t>
            </a:r>
            <a:r>
              <a:rPr lang="ru-RU" sz="1200" i="1"/>
              <a:t>(Опубликован, изменения отклонены)</a:t>
            </a:r>
            <a:endParaRPr lang="en-US" sz="1200" i="1"/>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a:t>(Опубликован, изменения на внутреннем согласовании)</a:t>
            </a:r>
          </a:p>
          <a:p>
            <a:pPr marL="742950" lvl="1" indent="-285750">
              <a:buFont typeface="Arial" panose="020B0604020202020204" pitchFamily="34" charset="0"/>
              <a:buChar char="•"/>
            </a:pPr>
            <a:r>
              <a:rPr lang="ru-RU" sz="1600" smtClean="0"/>
              <a:t>Удалить </a:t>
            </a:r>
            <a:r>
              <a:rPr lang="ru-RU" sz="1600"/>
              <a:t>объект </a:t>
            </a:r>
            <a:r>
              <a:rPr lang="ru-RU" sz="1200" i="1"/>
              <a:t>(На удалении)</a:t>
            </a:r>
          </a:p>
        </p:txBody>
      </p:sp>
      <p:grpSp>
        <p:nvGrpSpPr>
          <p:cNvPr id="19" name="Группа 18"/>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smtClean="0"/>
              <a:t>оператора</a:t>
            </a:r>
            <a:endParaRPr lang="ru-RU" sz="2400" b="1"/>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108</a:t>
            </a:fld>
            <a:endParaRPr lang="ru-RU"/>
          </a:p>
        </p:txBody>
      </p:sp>
    </p:spTree>
    <p:extLst>
      <p:ext uri="{BB962C8B-B14F-4D97-AF65-F5344CB8AC3E}">
        <p14:creationId xmlns:p14="http://schemas.microsoft.com/office/powerpoint/2010/main" val="342902067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smtClean="0"/>
              <a:t>оператора</a:t>
            </a:r>
            <a:endParaRPr lang="ru-RU" sz="2400" b="1"/>
          </a:p>
        </p:txBody>
      </p:sp>
      <p:sp>
        <p:nvSpPr>
          <p:cNvPr id="11" name="Rectangle 8"/>
          <p:cNvSpPr>
            <a:spLocks noChangeArrowheads="1"/>
          </p:cNvSpPr>
          <p:nvPr/>
        </p:nvSpPr>
        <p:spPr bwMode="auto">
          <a:xfrm>
            <a:off x="1115617" y="1196752"/>
            <a:ext cx="6912767"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smtClean="0"/>
              <a:t>Оператор </a:t>
            </a:r>
            <a:r>
              <a:rPr lang="ru-RU" b="1"/>
              <a:t>может</a:t>
            </a:r>
            <a:r>
              <a:rPr lang="ru-RU" b="1" smtClean="0"/>
              <a:t>:</a:t>
            </a:r>
          </a:p>
          <a:p>
            <a:endParaRPr lang="ru-RU" sz="1600" b="1"/>
          </a:p>
          <a:p>
            <a:pPr lvl="1" indent="-277813">
              <a:buFontTx/>
              <a:buChar char="•"/>
            </a:pPr>
            <a:r>
              <a:rPr lang="ru-RU" sz="1600" b="1"/>
              <a:t>Для объектов в статусе «Опубликован, изменения отклонены в вышестоящем ведомстве»:</a:t>
            </a:r>
            <a:endParaRPr lang="en-US" sz="1600" b="1" smtClean="0"/>
          </a:p>
          <a:p>
            <a:pPr marL="742950" lvl="1" indent="-285750">
              <a:buFont typeface="Arial" panose="020B0604020202020204" pitchFamily="34" charset="0"/>
              <a:buChar char="•"/>
            </a:pPr>
            <a:r>
              <a:rPr lang="ru-RU" sz="1600" smtClean="0"/>
              <a:t>Редактировать и сохранить объект</a:t>
            </a:r>
          </a:p>
          <a:p>
            <a:pPr lvl="1"/>
            <a:r>
              <a:rPr lang="ru-RU" sz="1600" i="1"/>
              <a:t> </a:t>
            </a:r>
            <a:r>
              <a:rPr lang="ru-RU" sz="1600" i="1" smtClean="0"/>
              <a:t>    </a:t>
            </a:r>
            <a:r>
              <a:rPr lang="ru-RU" sz="1200" i="1" smtClean="0"/>
              <a:t>(</a:t>
            </a:r>
            <a:r>
              <a:rPr lang="ru-RU" sz="1200" i="1"/>
              <a:t>Опубликован, изменения отклонены в вышестоящем ведомстве)</a:t>
            </a:r>
            <a:endParaRPr lang="en-US" sz="1200" i="1" smtClean="0"/>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a:t>(Опубликован, изменения на внутреннем согласовании)</a:t>
            </a:r>
            <a:endParaRPr lang="ru-RU" sz="1600" i="1"/>
          </a:p>
          <a:p>
            <a:pPr marL="742950" lvl="1" indent="-285750">
              <a:buFont typeface="Arial" panose="020B0604020202020204" pitchFamily="34" charset="0"/>
              <a:buChar char="•"/>
            </a:pPr>
            <a:r>
              <a:rPr lang="ru-RU" sz="1600" smtClean="0"/>
              <a:t>Удалить </a:t>
            </a:r>
            <a:r>
              <a:rPr lang="ru-RU" sz="1600"/>
              <a:t>объект </a:t>
            </a:r>
            <a:r>
              <a:rPr lang="ru-RU" sz="1200" i="1" smtClean="0"/>
              <a:t>(На удалении)</a:t>
            </a:r>
          </a:p>
          <a:p>
            <a:pPr marL="742950" lvl="1" indent="-285750">
              <a:buFont typeface="Arial" panose="020B0604020202020204" pitchFamily="34" charset="0"/>
              <a:buChar char="•"/>
            </a:pPr>
            <a:endParaRPr lang="ru-RU" sz="1600"/>
          </a:p>
          <a:p>
            <a:pPr lvl="1" indent="-277813">
              <a:buFontTx/>
              <a:buChar char="•"/>
            </a:pPr>
            <a:r>
              <a:rPr lang="ru-RU" sz="1600" b="1"/>
              <a:t>Для объектов в статусе «Отказ в публикации изменений»:</a:t>
            </a:r>
            <a:endParaRPr lang="en-US" sz="1600" b="1"/>
          </a:p>
          <a:p>
            <a:pPr marL="742950" lvl="1" indent="-285750">
              <a:buFont typeface="Arial" panose="020B0604020202020204" pitchFamily="34" charset="0"/>
              <a:buChar char="•"/>
            </a:pPr>
            <a:r>
              <a:rPr lang="ru-RU" sz="1600"/>
              <a:t>Редактировать и </a:t>
            </a:r>
            <a:r>
              <a:rPr lang="ru-RU" sz="1600"/>
              <a:t>сохранить </a:t>
            </a:r>
            <a:r>
              <a:rPr lang="ru-RU" sz="1600" smtClean="0"/>
              <a:t>объект </a:t>
            </a:r>
            <a:r>
              <a:rPr lang="ru-RU" sz="1200" i="1"/>
              <a:t>(Отказ в публикации изменений)</a:t>
            </a:r>
            <a:endParaRPr lang="en-US" sz="1200" i="1"/>
          </a:p>
          <a:p>
            <a:pPr marL="742950" lvl="1" indent="-285750">
              <a:buFont typeface="Arial" panose="020B0604020202020204" pitchFamily="34" charset="0"/>
              <a:buChar char="•"/>
            </a:pPr>
            <a:r>
              <a:rPr lang="ru-RU" sz="1600" smtClean="0"/>
              <a:t>Отправить </a:t>
            </a:r>
            <a:r>
              <a:rPr lang="ru-RU" sz="1600"/>
              <a:t>объект на </a:t>
            </a:r>
            <a:r>
              <a:rPr lang="ru-RU" sz="1600"/>
              <a:t>согласование </a:t>
            </a:r>
            <a:r>
              <a:rPr lang="ru-RU" sz="1600" smtClean="0"/>
              <a:t>редактору</a:t>
            </a:r>
          </a:p>
          <a:p>
            <a:pPr lvl="1">
              <a:lnSpc>
                <a:spcPts val="1600"/>
              </a:lnSpc>
            </a:pPr>
            <a:r>
              <a:rPr lang="ru-RU" sz="1600" i="1"/>
              <a:t> </a:t>
            </a:r>
            <a:r>
              <a:rPr lang="ru-RU" sz="1600" i="1" smtClean="0"/>
              <a:t>    </a:t>
            </a:r>
            <a:r>
              <a:rPr lang="ru-RU" sz="1200" i="1"/>
              <a:t>(Опубликован, изменения на внутреннем согласовании)</a:t>
            </a:r>
          </a:p>
          <a:p>
            <a:pPr marL="742950" lvl="1" indent="-285750">
              <a:buFont typeface="Arial" panose="020B0604020202020204" pitchFamily="34" charset="0"/>
              <a:buChar char="•"/>
            </a:pPr>
            <a:r>
              <a:rPr lang="ru-RU" sz="1600" smtClean="0"/>
              <a:t>Удалить </a:t>
            </a:r>
            <a:r>
              <a:rPr lang="ru-RU" sz="1600"/>
              <a:t>объект </a:t>
            </a:r>
            <a:r>
              <a:rPr lang="ru-RU" sz="1200" i="1" smtClean="0"/>
              <a:t>(</a:t>
            </a:r>
            <a:r>
              <a:rPr lang="ru-RU" sz="1200" i="1"/>
              <a:t>На удалении</a:t>
            </a:r>
            <a:r>
              <a:rPr lang="ru-RU" sz="1200" i="1" smtClean="0"/>
              <a:t>)</a:t>
            </a:r>
          </a:p>
          <a:p>
            <a:pPr marL="742950" lvl="1" indent="-285750">
              <a:buFont typeface="Arial" panose="020B0604020202020204" pitchFamily="34" charset="0"/>
              <a:buChar char="•"/>
            </a:pPr>
            <a:endParaRPr lang="ru-RU" sz="1200" i="1"/>
          </a:p>
          <a:p>
            <a:pPr lvl="1" indent="-277813">
              <a:buFontTx/>
              <a:buChar char="•"/>
            </a:pPr>
            <a:r>
              <a:rPr lang="ru-RU" sz="1600" b="1"/>
              <a:t>Для объектов в статусе «Снят с публикации»:</a:t>
            </a:r>
            <a:endParaRPr lang="en-US" sz="1600" b="1"/>
          </a:p>
          <a:p>
            <a:pPr marL="742950" lvl="1" indent="-285750">
              <a:buFont typeface="Arial" panose="020B0604020202020204" pitchFamily="34" charset="0"/>
              <a:buChar char="•"/>
            </a:pPr>
            <a:r>
              <a:rPr lang="ru-RU" sz="1600"/>
              <a:t>Редактировать и </a:t>
            </a:r>
            <a:r>
              <a:rPr lang="ru-RU" sz="1600"/>
              <a:t>сохранить </a:t>
            </a:r>
            <a:r>
              <a:rPr lang="ru-RU" sz="1600" smtClean="0"/>
              <a:t>объект</a:t>
            </a:r>
          </a:p>
          <a:p>
            <a:pPr lvl="1"/>
            <a:r>
              <a:rPr lang="ru-RU" sz="1600" i="1"/>
              <a:t> </a:t>
            </a:r>
            <a:r>
              <a:rPr lang="ru-RU" sz="1600" i="1" smtClean="0"/>
              <a:t>    </a:t>
            </a:r>
            <a:r>
              <a:rPr lang="ru-RU" sz="1200" i="1"/>
              <a:t>(Снят с публикации)</a:t>
            </a:r>
            <a:endParaRPr lang="en-US" sz="1200" i="1"/>
          </a:p>
          <a:p>
            <a:pPr marL="742950" lvl="1" indent="-285750">
              <a:buFont typeface="Arial" panose="020B0604020202020204" pitchFamily="34" charset="0"/>
              <a:buChar char="•"/>
            </a:pPr>
            <a:r>
              <a:rPr lang="ru-RU" sz="1600"/>
              <a:t>Отправить объект на согласование редактору</a:t>
            </a:r>
          </a:p>
          <a:p>
            <a:pPr lvl="1">
              <a:lnSpc>
                <a:spcPts val="1600"/>
              </a:lnSpc>
            </a:pPr>
            <a:r>
              <a:rPr lang="ru-RU" sz="1600" i="1"/>
              <a:t>     </a:t>
            </a:r>
            <a:r>
              <a:rPr lang="ru-RU" sz="1200" i="1"/>
              <a:t>(На внутреннем согласовании)</a:t>
            </a:r>
            <a:endParaRPr lang="ru-RU" sz="1600" i="1"/>
          </a:p>
          <a:p>
            <a:pPr marL="742950" lvl="1" indent="-285750">
              <a:buFont typeface="Arial" panose="020B0604020202020204" pitchFamily="34" charset="0"/>
              <a:buChar char="•"/>
            </a:pPr>
            <a:r>
              <a:rPr lang="ru-RU" sz="1600"/>
              <a:t>Удалить </a:t>
            </a:r>
            <a:r>
              <a:rPr lang="ru-RU" sz="1600"/>
              <a:t>объект </a:t>
            </a:r>
            <a:r>
              <a:rPr lang="ru-RU" sz="1200" i="1"/>
              <a:t>(На </a:t>
            </a:r>
            <a:r>
              <a:rPr lang="ru-RU" sz="1200" i="1"/>
              <a:t>удалении</a:t>
            </a:r>
            <a:r>
              <a:rPr lang="ru-RU" sz="1200" i="1" smtClean="0"/>
              <a:t>)</a:t>
            </a:r>
            <a:endParaRPr lang="en-US" sz="1600" dirty="0"/>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109</a:t>
            </a:fld>
            <a:endParaRPr lang="ru-RU"/>
          </a:p>
        </p:txBody>
      </p:sp>
    </p:spTree>
    <p:extLst>
      <p:ext uri="{BB962C8B-B14F-4D97-AF65-F5344CB8AC3E}">
        <p14:creationId xmlns:p14="http://schemas.microsoft.com/office/powerpoint/2010/main" val="11721888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755577" y="4508328"/>
            <a:ext cx="7772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b="0"/>
              <a:t> </a:t>
            </a:r>
            <a:r>
              <a:rPr lang="ru-RU" sz="1600"/>
              <a:t>Нажмите кнопку </a:t>
            </a:r>
            <a:r>
              <a:rPr lang="ru-RU" sz="1600" b="1"/>
              <a:t>Вход по сертификату</a:t>
            </a:r>
            <a:endParaRPr lang="ru-RU" sz="1600" b="1" dirty="0"/>
          </a:p>
        </p:txBody>
      </p:sp>
      <p:sp>
        <p:nvSpPr>
          <p:cNvPr id="19" name="Rectangle 30"/>
          <p:cNvSpPr>
            <a:spLocks noChangeArrowheads="1"/>
          </p:cNvSpPr>
          <p:nvPr/>
        </p:nvSpPr>
        <p:spPr bwMode="auto">
          <a:xfrm>
            <a:off x="755577" y="4872867"/>
            <a:ext cx="7632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a:t> В открывшемся окне выберите свой сертификат и нажмите кнопку </a:t>
            </a:r>
            <a:r>
              <a:rPr lang="ru-RU" sz="1600" b="1"/>
              <a:t>Выбрать</a:t>
            </a:r>
            <a:endParaRPr lang="ru-RU" sz="1600" b="1" dirty="0"/>
          </a:p>
        </p:txBody>
      </p:sp>
      <p:grpSp>
        <p:nvGrpSpPr>
          <p:cNvPr id="22" name="Группа 21"/>
          <p:cNvGrpSpPr/>
          <p:nvPr/>
        </p:nvGrpSpPr>
        <p:grpSpPr>
          <a:xfrm>
            <a:off x="0" y="6812282"/>
            <a:ext cx="9143999" cy="45719"/>
            <a:chOff x="1403648" y="3860938"/>
            <a:chExt cx="6048672" cy="43536"/>
          </a:xfrm>
        </p:grpSpPr>
        <p:sp>
          <p:nvSpPr>
            <p:cNvPr id="23" name="Прямоугольник 2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2"/>
          <p:cNvGrpSpPr/>
          <p:nvPr/>
        </p:nvGrpSpPr>
        <p:grpSpPr>
          <a:xfrm>
            <a:off x="1935319" y="1332099"/>
            <a:ext cx="5273363" cy="2806106"/>
            <a:chOff x="2208943" y="1560390"/>
            <a:chExt cx="5273363" cy="2806106"/>
          </a:xfrm>
        </p:grpSpPr>
        <p:grpSp>
          <p:nvGrpSpPr>
            <p:cNvPr id="2" name="Группа 1"/>
            <p:cNvGrpSpPr/>
            <p:nvPr/>
          </p:nvGrpSpPr>
          <p:grpSpPr>
            <a:xfrm>
              <a:off x="2208943" y="1560390"/>
              <a:ext cx="3024335" cy="2171500"/>
              <a:chOff x="14108400" y="1514953"/>
              <a:chExt cx="3528392" cy="2533418"/>
            </a:xfrm>
          </p:grpSpPr>
          <p:pic>
            <p:nvPicPr>
              <p:cNvPr id="6159" name="Picture 1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08400" y="1514953"/>
                <a:ext cx="3528392" cy="253341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27"/>
              <p:cNvSpPr>
                <a:spLocks noChangeArrowheads="1"/>
              </p:cNvSpPr>
              <p:nvPr/>
            </p:nvSpPr>
            <p:spPr bwMode="auto">
              <a:xfrm>
                <a:off x="14756472" y="3522329"/>
                <a:ext cx="1296144" cy="216471"/>
              </a:xfrm>
              <a:prstGeom prst="roundRect">
                <a:avLst>
                  <a:gd name="adj" fmla="val 16667"/>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b="1">
                    <a:solidFill>
                      <a:schemeClr val="tx1"/>
                    </a:solidFill>
                    <a:latin typeface="Arial" panose="020B0604020202020204" pitchFamily="34" charset="0"/>
                  </a:defRPr>
                </a:lvl1pPr>
                <a:lvl2pPr marL="742950" indent="-285750" eaLnBrk="0" hangingPunct="0">
                  <a:defRPr sz="2000" b="1">
                    <a:solidFill>
                      <a:schemeClr val="tx1"/>
                    </a:solidFill>
                    <a:latin typeface="Arial" panose="020B0604020202020204" pitchFamily="34" charset="0"/>
                  </a:defRPr>
                </a:lvl2pPr>
                <a:lvl3pPr marL="1143000" indent="-228600" eaLnBrk="0" hangingPunct="0">
                  <a:defRPr sz="2000" b="1">
                    <a:solidFill>
                      <a:schemeClr val="tx1"/>
                    </a:solidFill>
                    <a:latin typeface="Arial" panose="020B0604020202020204" pitchFamily="34" charset="0"/>
                  </a:defRPr>
                </a:lvl3pPr>
                <a:lvl4pPr marL="1600200" indent="-228600" eaLnBrk="0" hangingPunct="0">
                  <a:defRPr sz="2000" b="1">
                    <a:solidFill>
                      <a:schemeClr val="tx1"/>
                    </a:solidFill>
                    <a:latin typeface="Arial" panose="020B0604020202020204" pitchFamily="34" charset="0"/>
                  </a:defRPr>
                </a:lvl4pPr>
                <a:lvl5pPr marL="2057400" indent="-228600" eaLnBrk="0" hangingPunct="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eaLnBrk="1" hangingPunct="1"/>
                <a:endParaRPr lang="ru-RU" b="0"/>
              </a:p>
            </p:txBody>
          </p:sp>
        </p:grpSp>
        <p:pic>
          <p:nvPicPr>
            <p:cNvPr id="6160" name="Picture 1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41673" y="2565119"/>
              <a:ext cx="2840633" cy="1801377"/>
            </a:xfrm>
            <a:prstGeom prst="rect">
              <a:avLst/>
            </a:prstGeom>
            <a:noFill/>
            <a:ln w="9525" cap="flat" cmpd="sng">
              <a:solidFill>
                <a:schemeClr val="tx1"/>
              </a:solidFill>
              <a:prstDash val="solid"/>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sp>
        <p:nvSpPr>
          <p:cNvPr id="29" name="Rectangle 30"/>
          <p:cNvSpPr>
            <a:spLocks noChangeArrowheads="1"/>
          </p:cNvSpPr>
          <p:nvPr/>
        </p:nvSpPr>
        <p:spPr bwMode="auto">
          <a:xfrm>
            <a:off x="755577" y="5248412"/>
            <a:ext cx="76328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a:t> Для отмены выбора сертификата нажмите кнопку </a:t>
            </a:r>
            <a:r>
              <a:rPr lang="ru-RU" sz="1600" b="1"/>
              <a:t>Отмена</a:t>
            </a:r>
          </a:p>
        </p:txBody>
      </p:sp>
      <p:sp>
        <p:nvSpPr>
          <p:cNvPr id="30" name="Rectangle 13"/>
          <p:cNvSpPr>
            <a:spLocks noChangeArrowheads="1"/>
          </p:cNvSpPr>
          <p:nvPr/>
        </p:nvSpPr>
        <p:spPr bwMode="auto">
          <a:xfrm>
            <a:off x="755577" y="5718424"/>
            <a:ext cx="5687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pPr eaLnBrk="0" hangingPunct="0"/>
            <a:r>
              <a:rPr lang="ru-RU" sz="1400" i="1" dirty="0"/>
              <a:t>При успешной авторизации, по умолчанию произойдет переход в основную часть реестра государственных услуг.</a:t>
            </a:r>
          </a:p>
        </p:txBody>
      </p:sp>
      <p:sp>
        <p:nvSpPr>
          <p:cNvPr id="17" name="Rectangle 2"/>
          <p:cNvSpPr>
            <a:spLocks noChangeArrowheads="1"/>
          </p:cNvSpPr>
          <p:nvPr/>
        </p:nvSpPr>
        <p:spPr bwMode="auto">
          <a:xfrm>
            <a:off x="582176" y="417657"/>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Вход в подсистему по сертификату</a:t>
            </a:r>
          </a:p>
        </p:txBody>
      </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11</a:t>
            </a:fld>
            <a:endParaRPr lang="ru-RU"/>
          </a:p>
        </p:txBody>
      </p:sp>
    </p:spTree>
    <p:extLst>
      <p:ext uri="{BB962C8B-B14F-4D97-AF65-F5344CB8AC3E}">
        <p14:creationId xmlns:p14="http://schemas.microsoft.com/office/powerpoint/2010/main" val="4385481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0" y="6812282"/>
            <a:ext cx="9143999" cy="45719"/>
            <a:chOff x="1403648" y="3860938"/>
            <a:chExt cx="6048672" cy="43536"/>
          </a:xfrm>
        </p:grpSpPr>
        <p:sp>
          <p:nvSpPr>
            <p:cNvPr id="11" name="Прямоугольник 1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a:t>редактора</a:t>
            </a:r>
          </a:p>
        </p:txBody>
      </p:sp>
      <p:sp>
        <p:nvSpPr>
          <p:cNvPr id="16" name="Rectangle 8"/>
          <p:cNvSpPr>
            <a:spLocks noChangeArrowheads="1"/>
          </p:cNvSpPr>
          <p:nvPr/>
        </p:nvSpPr>
        <p:spPr bwMode="auto">
          <a:xfrm>
            <a:off x="1115617" y="1844824"/>
            <a:ext cx="691276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a:t>Редактор может:</a:t>
            </a:r>
          </a:p>
          <a:p>
            <a:endParaRPr lang="ru-RU" sz="1600" b="1"/>
          </a:p>
          <a:p>
            <a:pPr lvl="1" indent="-277813">
              <a:buFontTx/>
              <a:buChar char="•"/>
            </a:pPr>
            <a:r>
              <a:rPr lang="ru-RU" sz="1600" b="1"/>
              <a:t>Для объектов в статусе «На внутреннем согласовании»:</a:t>
            </a:r>
            <a:endParaRPr lang="en-US" sz="1600" b="1" smtClean="0"/>
          </a:p>
          <a:p>
            <a:pPr marL="742950" lvl="1" indent="-285750">
              <a:buFont typeface="Arial" panose="020B0604020202020204" pitchFamily="34" charset="0"/>
              <a:buChar char="•"/>
            </a:pPr>
            <a:r>
              <a:rPr lang="ru-RU" sz="1600"/>
              <a:t>Отправить на согласование в </a:t>
            </a:r>
            <a:r>
              <a:rPr lang="ru-RU" sz="1600"/>
              <a:t>вышестоящее </a:t>
            </a:r>
            <a:r>
              <a:rPr lang="ru-RU" sz="1600" smtClean="0"/>
              <a:t>ведомство</a:t>
            </a:r>
            <a:endParaRPr lang="ru-RU" sz="1600"/>
          </a:p>
          <a:p>
            <a:pPr lvl="1"/>
            <a:r>
              <a:rPr lang="ru-RU" sz="1600" i="1"/>
              <a:t> </a:t>
            </a:r>
            <a:r>
              <a:rPr lang="ru-RU" sz="1600" i="1" smtClean="0"/>
              <a:t>    </a:t>
            </a:r>
            <a:r>
              <a:rPr lang="ru-RU" sz="1200" i="1"/>
              <a:t>(На согласовании в вышестоящем ведомстве)</a:t>
            </a:r>
            <a:endParaRPr lang="en-US" sz="1200" i="1" smtClean="0"/>
          </a:p>
          <a:p>
            <a:pPr marL="742950" lvl="1" indent="-285750">
              <a:buFont typeface="Arial" panose="020B0604020202020204" pitchFamily="34" charset="0"/>
              <a:buChar char="•"/>
            </a:pPr>
            <a:r>
              <a:rPr lang="ru-RU" sz="1600"/>
              <a:t>Отправить </a:t>
            </a:r>
            <a:r>
              <a:rPr lang="ru-RU" sz="1600"/>
              <a:t>на </a:t>
            </a:r>
            <a:r>
              <a:rPr lang="ru-RU" sz="1600" smtClean="0"/>
              <a:t>публикацию</a:t>
            </a:r>
          </a:p>
          <a:p>
            <a:pPr lvl="1"/>
            <a:r>
              <a:rPr lang="ru-RU" sz="1600" i="1"/>
              <a:t> </a:t>
            </a:r>
            <a:r>
              <a:rPr lang="ru-RU" sz="1600" i="1" smtClean="0"/>
              <a:t>    </a:t>
            </a:r>
            <a:r>
              <a:rPr lang="ru-RU" sz="1200" i="1"/>
              <a:t>(На публикации)</a:t>
            </a:r>
            <a:endParaRPr lang="ru-RU" sz="1600" i="1"/>
          </a:p>
          <a:p>
            <a:pPr marL="742950" lvl="1" indent="-285750">
              <a:buFont typeface="Arial" panose="020B0604020202020204" pitchFamily="34" charset="0"/>
              <a:buChar char="•"/>
            </a:pPr>
            <a:r>
              <a:rPr lang="ru-RU" sz="1600"/>
              <a:t>Вернуть </a:t>
            </a:r>
            <a:r>
              <a:rPr lang="ru-RU" sz="1600"/>
              <a:t>на </a:t>
            </a:r>
            <a:r>
              <a:rPr lang="ru-RU" sz="1600" smtClean="0"/>
              <a:t>доработку </a:t>
            </a:r>
            <a:r>
              <a:rPr lang="ru-RU" sz="1200" i="1" smtClean="0"/>
              <a:t>(Не согласован)</a:t>
            </a:r>
          </a:p>
          <a:p>
            <a:pPr marL="742950" lvl="1" indent="-285750">
              <a:buFont typeface="Arial" panose="020B0604020202020204" pitchFamily="34" charset="0"/>
              <a:buChar char="•"/>
            </a:pPr>
            <a:endParaRPr lang="ru-RU" sz="1600"/>
          </a:p>
          <a:p>
            <a:pPr lvl="1" indent="-277813">
              <a:buFontTx/>
              <a:buChar char="•"/>
            </a:pPr>
            <a:r>
              <a:rPr lang="ru-RU" sz="1600" b="1"/>
              <a:t>Для объектов в статусе «Опубликован»:</a:t>
            </a:r>
            <a:endParaRPr lang="en-US" sz="1600" b="1"/>
          </a:p>
          <a:p>
            <a:pPr marL="742950" lvl="1" indent="-285750">
              <a:buFont typeface="Arial" panose="020B0604020202020204" pitchFamily="34" charset="0"/>
              <a:buChar char="•"/>
            </a:pPr>
            <a:r>
              <a:rPr lang="ru-RU" sz="1600"/>
              <a:t>Вернуть на </a:t>
            </a:r>
            <a:r>
              <a:rPr lang="ru-RU" sz="1600"/>
              <a:t>доработку </a:t>
            </a:r>
            <a:r>
              <a:rPr lang="ru-RU" sz="1200" i="1"/>
              <a:t>(Опубликован, вносятся изменения)</a:t>
            </a:r>
          </a:p>
          <a:p>
            <a:pPr marL="742950" lvl="1" indent="-285750">
              <a:buFont typeface="Arial" panose="020B0604020202020204" pitchFamily="34" charset="0"/>
              <a:buChar char="•"/>
            </a:pPr>
            <a:endParaRPr lang="ru-RU" sz="1200" i="1"/>
          </a:p>
          <a:p>
            <a:pPr lvl="1" indent="-277813">
              <a:buFontTx/>
              <a:buChar char="•"/>
            </a:pPr>
            <a:r>
              <a:rPr lang="ru-RU" sz="1600" b="1"/>
              <a:t>Для объектов </a:t>
            </a:r>
            <a:r>
              <a:rPr lang="ru-RU" sz="1600" b="1"/>
              <a:t>в </a:t>
            </a:r>
            <a:r>
              <a:rPr lang="ru-RU" sz="1600" b="1" smtClean="0"/>
              <a:t>статусе</a:t>
            </a:r>
          </a:p>
          <a:p>
            <a:pPr marL="179387" lvl="1"/>
            <a:r>
              <a:rPr lang="ru-RU" sz="1600" b="1"/>
              <a:t> </a:t>
            </a:r>
            <a:r>
              <a:rPr lang="ru-RU" sz="1600" b="1" smtClean="0"/>
              <a:t>    «</a:t>
            </a:r>
            <a:r>
              <a:rPr lang="ru-RU" sz="1600" b="1"/>
              <a:t>Опубликован, изменения на внутреннем согласовании»:</a:t>
            </a:r>
            <a:endParaRPr lang="en-US" sz="1600" b="1"/>
          </a:p>
          <a:p>
            <a:pPr marL="742950" lvl="1" indent="-285750">
              <a:buFont typeface="Arial" panose="020B0604020202020204" pitchFamily="34" charset="0"/>
              <a:buChar char="•"/>
            </a:pPr>
            <a:r>
              <a:rPr lang="ru-RU" sz="1600"/>
              <a:t>Отправить на согласование в вышестоящее </a:t>
            </a:r>
            <a:r>
              <a:rPr lang="ru-RU" sz="1600"/>
              <a:t>ведомство</a:t>
            </a:r>
            <a:r>
              <a:rPr lang="ru-RU" sz="1600" i="1" smtClean="0"/>
              <a:t>     </a:t>
            </a:r>
            <a:r>
              <a:rPr lang="ru-RU" sz="1200" i="1"/>
              <a:t>(Изменения на согласовании в вышестоящем ведомстве)</a:t>
            </a:r>
            <a:endParaRPr lang="en-US" sz="1200" i="1"/>
          </a:p>
          <a:p>
            <a:pPr marL="742950" lvl="1" indent="-285750">
              <a:buFont typeface="Arial" panose="020B0604020202020204" pitchFamily="34" charset="0"/>
              <a:buChar char="•"/>
            </a:pPr>
            <a:r>
              <a:rPr lang="ru-RU" sz="1600"/>
              <a:t>Отправить на </a:t>
            </a:r>
            <a:r>
              <a:rPr lang="ru-RU" sz="1600"/>
              <a:t>публикацию </a:t>
            </a:r>
            <a:endParaRPr lang="ru-RU" sz="1600" smtClean="0"/>
          </a:p>
          <a:p>
            <a:pPr lvl="1"/>
            <a:r>
              <a:rPr lang="ru-RU" sz="1600" i="1" smtClean="0"/>
              <a:t>     </a:t>
            </a:r>
            <a:r>
              <a:rPr lang="ru-RU" sz="1200" i="1"/>
              <a:t>(На повторной публикации)</a:t>
            </a:r>
            <a:endParaRPr lang="ru-RU" sz="1600" i="1"/>
          </a:p>
          <a:p>
            <a:pPr marL="742950" lvl="1" indent="-285750">
              <a:buFont typeface="Arial" panose="020B0604020202020204" pitchFamily="34" charset="0"/>
              <a:buChar char="•"/>
            </a:pPr>
            <a:r>
              <a:rPr lang="ru-RU" sz="1600"/>
              <a:t>Вернуть на </a:t>
            </a:r>
            <a:r>
              <a:rPr lang="ru-RU" sz="1600"/>
              <a:t>доработку </a:t>
            </a:r>
            <a:r>
              <a:rPr lang="ru-RU" sz="1200" i="1"/>
              <a:t>(Опубликован, изменения отклонены)</a:t>
            </a:r>
            <a:endParaRPr lang="en-US" sz="1600" dirty="0"/>
          </a:p>
        </p:txBody>
      </p:sp>
      <p:sp>
        <p:nvSpPr>
          <p:cNvPr id="2" name="Прямоугольник 1"/>
          <p:cNvSpPr/>
          <p:nvPr/>
        </p:nvSpPr>
        <p:spPr>
          <a:xfrm>
            <a:off x="899592" y="1124744"/>
            <a:ext cx="7344816" cy="584775"/>
          </a:xfrm>
          <a:prstGeom prst="rect">
            <a:avLst/>
          </a:prstGeom>
        </p:spPr>
        <p:txBody>
          <a:bodyPr wrap="square">
            <a:spAutoFit/>
          </a:bodyPr>
          <a:lstStyle/>
          <a:p>
            <a:r>
              <a:rPr lang="ru-RU" sz="1600" b="1" i="1" smtClean="0"/>
              <a:t>Редактор</a:t>
            </a:r>
            <a:r>
              <a:rPr lang="ru-RU" sz="1600"/>
              <a:t> </a:t>
            </a:r>
            <a:r>
              <a:rPr lang="ru-RU" sz="1600" smtClean="0"/>
              <a:t>работает </a:t>
            </a:r>
            <a:r>
              <a:rPr lang="ru-RU" sz="1600"/>
              <a:t>с объектами «На внутреннем согласовании», «Опубликован», «Опубликован, изменения на внутреннем согласовании». </a:t>
            </a:r>
            <a:endParaRPr lang="ru-RU" sz="1600" dirty="0"/>
          </a:p>
        </p:txBody>
      </p:sp>
      <p:sp>
        <p:nvSpPr>
          <p:cNvPr id="3" name="Номер слайда 2"/>
          <p:cNvSpPr>
            <a:spLocks noGrp="1"/>
          </p:cNvSpPr>
          <p:nvPr>
            <p:ph type="sldNum" sz="quarter" idx="12"/>
          </p:nvPr>
        </p:nvSpPr>
        <p:spPr/>
        <p:txBody>
          <a:bodyPr/>
          <a:lstStyle/>
          <a:p>
            <a:pPr>
              <a:defRPr/>
            </a:pPr>
            <a:fld id="{45040E7C-637F-40F9-9AAE-6F957ED76841}" type="slidenum">
              <a:rPr lang="ru-RU" smtClean="0"/>
              <a:pPr>
                <a:defRPr/>
              </a:pPr>
              <a:t>110</a:t>
            </a:fld>
            <a:endParaRPr lang="ru-RU"/>
          </a:p>
        </p:txBody>
      </p:sp>
    </p:spTree>
    <p:extLst>
      <p:ext uri="{BB962C8B-B14F-4D97-AF65-F5344CB8AC3E}">
        <p14:creationId xmlns:p14="http://schemas.microsoft.com/office/powerpoint/2010/main" val="2504538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0" y="6812282"/>
            <a:ext cx="9143999" cy="45719"/>
            <a:chOff x="1403648" y="3860938"/>
            <a:chExt cx="6048672" cy="43536"/>
          </a:xfrm>
        </p:grpSpPr>
        <p:sp>
          <p:nvSpPr>
            <p:cNvPr id="11" name="Прямоугольник 1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5"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a:t>публикатора</a:t>
            </a:r>
          </a:p>
        </p:txBody>
      </p:sp>
      <p:sp>
        <p:nvSpPr>
          <p:cNvPr id="16" name="Rectangle 8"/>
          <p:cNvSpPr>
            <a:spLocks noChangeArrowheads="1"/>
          </p:cNvSpPr>
          <p:nvPr/>
        </p:nvSpPr>
        <p:spPr bwMode="auto">
          <a:xfrm>
            <a:off x="1655677" y="1875632"/>
            <a:ext cx="583264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a:t>Публикатор может:</a:t>
            </a:r>
          </a:p>
          <a:p>
            <a:endParaRPr lang="ru-RU" sz="1600" b="1"/>
          </a:p>
          <a:p>
            <a:pPr marL="179387" lvl="1"/>
            <a:r>
              <a:rPr lang="ru-RU" sz="1600" b="1"/>
              <a:t>Для объектов в статусе «На публикации»:</a:t>
            </a:r>
            <a:endParaRPr lang="en-US" sz="1600" b="1" smtClean="0"/>
          </a:p>
          <a:p>
            <a:pPr marL="742950" lvl="1" indent="-285750">
              <a:buFont typeface="Arial" panose="020B0604020202020204" pitchFamily="34" charset="0"/>
              <a:buChar char="•"/>
            </a:pPr>
            <a:r>
              <a:rPr lang="ru-RU" sz="1600" smtClean="0"/>
              <a:t>Опубликовать</a:t>
            </a:r>
            <a:r>
              <a:rPr lang="ru-RU" sz="1600" i="1" smtClean="0"/>
              <a:t> </a:t>
            </a:r>
            <a:r>
              <a:rPr lang="ru-RU" sz="1200" i="1" smtClean="0"/>
              <a:t>(</a:t>
            </a:r>
            <a:r>
              <a:rPr lang="ru-RU" sz="1200" i="1"/>
              <a:t>Опубликован)</a:t>
            </a:r>
            <a:endParaRPr lang="en-US" sz="1200" i="1" smtClean="0"/>
          </a:p>
          <a:p>
            <a:pPr marL="742950" lvl="1" indent="-285750">
              <a:buFont typeface="Arial" panose="020B0604020202020204" pitchFamily="34" charset="0"/>
              <a:buChar char="•"/>
            </a:pPr>
            <a:r>
              <a:rPr lang="ru-RU" sz="1600"/>
              <a:t>Отказать </a:t>
            </a:r>
            <a:r>
              <a:rPr lang="ru-RU" sz="1600"/>
              <a:t>в </a:t>
            </a:r>
            <a:r>
              <a:rPr lang="ru-RU" sz="1600" smtClean="0"/>
              <a:t>публикации </a:t>
            </a:r>
            <a:r>
              <a:rPr lang="ru-RU" sz="1200" i="1"/>
              <a:t>(Отказ в публикации)</a:t>
            </a:r>
            <a:endParaRPr lang="ru-RU" sz="1600" i="1"/>
          </a:p>
          <a:p>
            <a:pPr lvl="1"/>
            <a:endParaRPr lang="ru-RU" sz="1600"/>
          </a:p>
          <a:p>
            <a:pPr marL="179387" lvl="1"/>
            <a:r>
              <a:rPr lang="ru-RU" sz="1600" b="1"/>
              <a:t>Для объектов в статусе «Опубликован»:</a:t>
            </a:r>
            <a:endParaRPr lang="en-US" sz="1600" b="1"/>
          </a:p>
          <a:p>
            <a:pPr marL="742950" lvl="1" indent="-285750">
              <a:buFont typeface="Arial" panose="020B0604020202020204" pitchFamily="34" charset="0"/>
              <a:buChar char="•"/>
            </a:pPr>
            <a:r>
              <a:rPr lang="ru-RU" sz="1600"/>
              <a:t>Снять </a:t>
            </a:r>
            <a:r>
              <a:rPr lang="ru-RU" sz="1600"/>
              <a:t>с </a:t>
            </a:r>
            <a:r>
              <a:rPr lang="ru-RU" sz="1600" smtClean="0"/>
              <a:t>публикации </a:t>
            </a:r>
            <a:r>
              <a:rPr lang="ru-RU" sz="1200" i="1"/>
              <a:t>(Снят с публикации)</a:t>
            </a:r>
          </a:p>
          <a:p>
            <a:pPr marL="742950" lvl="1" indent="-285750">
              <a:buFont typeface="Arial" panose="020B0604020202020204" pitchFamily="34" charset="0"/>
              <a:buChar char="•"/>
            </a:pPr>
            <a:endParaRPr lang="ru-RU" sz="1200" i="1"/>
          </a:p>
          <a:p>
            <a:pPr marL="179387" lvl="1"/>
            <a:r>
              <a:rPr lang="ru-RU" sz="1600" b="1"/>
              <a:t>Для объектов в статусе «На повторной публикации»:</a:t>
            </a:r>
            <a:endParaRPr lang="en-US" sz="1600" b="1"/>
          </a:p>
          <a:p>
            <a:pPr marL="742950" lvl="1" indent="-285750">
              <a:buFont typeface="Arial" panose="020B0604020202020204" pitchFamily="34" charset="0"/>
              <a:buChar char="•"/>
            </a:pPr>
            <a:r>
              <a:rPr lang="ru-RU" sz="1600" smtClean="0"/>
              <a:t>Опубликовать</a:t>
            </a:r>
            <a:r>
              <a:rPr lang="ru-RU" sz="1600" i="1"/>
              <a:t> </a:t>
            </a:r>
            <a:r>
              <a:rPr lang="ru-RU" sz="1200" i="1"/>
              <a:t>(Опубликован)</a:t>
            </a:r>
            <a:endParaRPr lang="en-US" sz="1200" i="1"/>
          </a:p>
          <a:p>
            <a:pPr marL="742950" lvl="1" indent="-285750">
              <a:buFont typeface="Arial" panose="020B0604020202020204" pitchFamily="34" charset="0"/>
              <a:buChar char="•"/>
            </a:pPr>
            <a:r>
              <a:rPr lang="ru-RU" sz="1600"/>
              <a:t>Отказать </a:t>
            </a:r>
            <a:r>
              <a:rPr lang="ru-RU" sz="1600"/>
              <a:t>в </a:t>
            </a:r>
            <a:r>
              <a:rPr lang="ru-RU" sz="1600" smtClean="0"/>
              <a:t>публикации</a:t>
            </a:r>
            <a:r>
              <a:rPr lang="ru-RU" sz="1600" i="1" smtClean="0"/>
              <a:t> </a:t>
            </a:r>
            <a:r>
              <a:rPr lang="ru-RU" sz="1200" i="1" smtClean="0"/>
              <a:t>(</a:t>
            </a:r>
            <a:r>
              <a:rPr lang="ru-RU" sz="1200" i="1"/>
              <a:t>Отказ в публикации </a:t>
            </a:r>
            <a:r>
              <a:rPr lang="ru-RU" sz="1200" i="1"/>
              <a:t>изменений</a:t>
            </a:r>
            <a:r>
              <a:rPr lang="ru-RU" sz="1200" i="1" smtClean="0"/>
              <a:t>)</a:t>
            </a:r>
          </a:p>
          <a:p>
            <a:pPr lvl="1"/>
            <a:endParaRPr lang="ru-RU" sz="1600"/>
          </a:p>
          <a:p>
            <a:pPr marL="179387" lvl="1"/>
            <a:r>
              <a:rPr lang="ru-RU" sz="1600" b="1"/>
              <a:t>Для объектов в статусе «Снят с публикации»:</a:t>
            </a:r>
            <a:endParaRPr lang="en-US" sz="1600" b="1"/>
          </a:p>
          <a:p>
            <a:pPr marL="742950" lvl="1" indent="-285750">
              <a:buFont typeface="Arial" panose="020B0604020202020204" pitchFamily="34" charset="0"/>
              <a:buChar char="•"/>
            </a:pPr>
            <a:r>
              <a:rPr lang="ru-RU" sz="1600"/>
              <a:t>Удалить </a:t>
            </a:r>
            <a:r>
              <a:rPr lang="ru-RU" sz="1200" i="1" smtClean="0"/>
              <a:t>(Удален)</a:t>
            </a:r>
            <a:endParaRPr lang="ru-RU" sz="1200" i="1"/>
          </a:p>
          <a:p>
            <a:pPr marL="742950" lvl="1" indent="-285750">
              <a:buFont typeface="Arial" panose="020B0604020202020204" pitchFamily="34" charset="0"/>
              <a:buChar char="•"/>
            </a:pPr>
            <a:endParaRPr lang="ru-RU" sz="1200" i="1"/>
          </a:p>
          <a:p>
            <a:pPr marL="179387" lvl="1"/>
            <a:r>
              <a:rPr lang="ru-RU" sz="1600" b="1"/>
              <a:t>Для объектов в статусе «На удалении»:</a:t>
            </a:r>
            <a:endParaRPr lang="en-US" sz="1600" b="1"/>
          </a:p>
          <a:p>
            <a:pPr marL="742950" lvl="1" indent="-285750">
              <a:buFont typeface="Arial" panose="020B0604020202020204" pitchFamily="34" charset="0"/>
              <a:buChar char="•"/>
            </a:pPr>
            <a:r>
              <a:rPr lang="ru-RU" sz="1600"/>
              <a:t>Отклонить </a:t>
            </a:r>
            <a:r>
              <a:rPr lang="ru-RU" sz="1600" smtClean="0"/>
              <a:t>удаление</a:t>
            </a:r>
            <a:r>
              <a:rPr lang="ru-RU" sz="1600" i="1" smtClean="0"/>
              <a:t> </a:t>
            </a:r>
            <a:r>
              <a:rPr lang="ru-RU" sz="1200" i="1"/>
              <a:t>(Опубликован, изменения отклонены)</a:t>
            </a:r>
            <a:endParaRPr lang="en-US" sz="1200" i="1"/>
          </a:p>
          <a:p>
            <a:pPr marL="742950" lvl="1" indent="-285750">
              <a:buFont typeface="Arial" panose="020B0604020202020204" pitchFamily="34" charset="0"/>
              <a:buChar char="•"/>
            </a:pPr>
            <a:r>
              <a:rPr lang="ru-RU" sz="1600"/>
              <a:t>Удалить </a:t>
            </a:r>
            <a:r>
              <a:rPr lang="ru-RU" sz="1600" i="1"/>
              <a:t>(</a:t>
            </a:r>
            <a:r>
              <a:rPr lang="ru-RU" sz="1600" i="1"/>
              <a:t>Удален</a:t>
            </a:r>
            <a:r>
              <a:rPr lang="ru-RU" sz="1600" i="1" smtClean="0"/>
              <a:t>)</a:t>
            </a:r>
            <a:endParaRPr lang="ru-RU" sz="1600" i="1"/>
          </a:p>
        </p:txBody>
      </p:sp>
      <p:sp>
        <p:nvSpPr>
          <p:cNvPr id="17" name="Прямоугольник 16"/>
          <p:cNvSpPr/>
          <p:nvPr/>
        </p:nvSpPr>
        <p:spPr>
          <a:xfrm>
            <a:off x="1475656" y="1238578"/>
            <a:ext cx="6192688" cy="523220"/>
          </a:xfrm>
          <a:prstGeom prst="rect">
            <a:avLst/>
          </a:prstGeom>
        </p:spPr>
        <p:txBody>
          <a:bodyPr wrap="square">
            <a:spAutoFit/>
          </a:bodyPr>
          <a:lstStyle/>
          <a:p>
            <a:r>
              <a:rPr lang="ru-RU" sz="1400" b="1" i="1"/>
              <a:t>Публикатор</a:t>
            </a:r>
            <a:r>
              <a:rPr lang="ru-RU" sz="1400" smtClean="0"/>
              <a:t> работает </a:t>
            </a:r>
            <a:r>
              <a:rPr lang="ru-RU" sz="1400"/>
              <a:t>с </a:t>
            </a:r>
            <a:r>
              <a:rPr lang="ru-RU" sz="1400"/>
              <a:t>объектами </a:t>
            </a:r>
            <a:r>
              <a:rPr lang="ru-RU" sz="1400"/>
              <a:t>«На публикации», «</a:t>
            </a:r>
            <a:r>
              <a:rPr lang="ru-RU" sz="1400"/>
              <a:t>Опубликован</a:t>
            </a:r>
            <a:r>
              <a:rPr lang="ru-RU" sz="1400" smtClean="0"/>
              <a:t>»,</a:t>
            </a:r>
          </a:p>
          <a:p>
            <a:r>
              <a:rPr lang="ru-RU" sz="1400" smtClean="0"/>
              <a:t>«</a:t>
            </a:r>
            <a:r>
              <a:rPr lang="ru-RU" sz="1400"/>
              <a:t>На повторной публикации», «Снят с публикации», «На удалении». </a:t>
            </a:r>
            <a:endParaRPr lang="ru-RU" sz="1400" dirty="0"/>
          </a:p>
        </p:txBody>
      </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111</a:t>
            </a:fld>
            <a:endParaRPr lang="ru-RU"/>
          </a:p>
        </p:txBody>
      </p:sp>
    </p:spTree>
    <p:extLst>
      <p:ext uri="{BB962C8B-B14F-4D97-AF65-F5344CB8AC3E}">
        <p14:creationId xmlns:p14="http://schemas.microsoft.com/office/powerpoint/2010/main" val="35142710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0" y="6812282"/>
            <a:ext cx="9143999" cy="45719"/>
            <a:chOff x="1403648" y="3860938"/>
            <a:chExt cx="6048672" cy="43536"/>
          </a:xfrm>
        </p:grpSpPr>
        <p:sp>
          <p:nvSpPr>
            <p:cNvPr id="10" name="Прямоугольник 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4"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Модель </a:t>
            </a:r>
            <a:r>
              <a:rPr lang="ru-RU" sz="2400" b="1"/>
              <a:t>жизненного цикла</a:t>
            </a:r>
            <a:r>
              <a:rPr lang="ru-RU" sz="2400" b="1" smtClean="0"/>
              <a:t>.</a:t>
            </a:r>
          </a:p>
          <a:p>
            <a:pPr algn="ctr">
              <a:lnSpc>
                <a:spcPts val="2500"/>
              </a:lnSpc>
            </a:pPr>
            <a:r>
              <a:rPr lang="ru-RU" sz="2400" b="1"/>
              <a:t>Возможности </a:t>
            </a:r>
            <a:r>
              <a:rPr lang="ru-RU" sz="2400" b="1"/>
              <a:t>администратора</a:t>
            </a:r>
          </a:p>
        </p:txBody>
      </p:sp>
      <p:sp>
        <p:nvSpPr>
          <p:cNvPr id="15" name="Rectangle 8"/>
          <p:cNvSpPr>
            <a:spLocks noChangeArrowheads="1"/>
          </p:cNvSpPr>
          <p:nvPr/>
        </p:nvSpPr>
        <p:spPr bwMode="auto">
          <a:xfrm>
            <a:off x="1655677" y="2195502"/>
            <a:ext cx="5832647"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b="1"/>
              <a:t>Администратор может:</a:t>
            </a:r>
          </a:p>
          <a:p>
            <a:endParaRPr lang="ru-RU" sz="1600" b="1"/>
          </a:p>
          <a:p>
            <a:pPr marL="742950" lvl="1" indent="-285750">
              <a:buFont typeface="Arial" panose="020B0604020202020204" pitchFamily="34" charset="0"/>
              <a:buChar char="•"/>
            </a:pPr>
            <a:r>
              <a:rPr lang="ru-RU" sz="1600"/>
              <a:t>Добавлять </a:t>
            </a:r>
            <a:r>
              <a:rPr lang="ru-RU" sz="1600" smtClean="0"/>
              <a:t>пользователей</a:t>
            </a:r>
          </a:p>
          <a:p>
            <a:pPr marL="742950" lvl="1" indent="-285750">
              <a:buFont typeface="Arial" panose="020B0604020202020204" pitchFamily="34" charset="0"/>
              <a:buChar char="•"/>
            </a:pPr>
            <a:endParaRPr lang="ru-RU" sz="1600"/>
          </a:p>
          <a:p>
            <a:pPr marL="742950" lvl="1" indent="-285750">
              <a:buFont typeface="Arial" panose="020B0604020202020204" pitchFamily="34" charset="0"/>
              <a:buChar char="•"/>
            </a:pPr>
            <a:r>
              <a:rPr lang="ru-RU" sz="1600"/>
              <a:t>Удалять </a:t>
            </a:r>
            <a:r>
              <a:rPr lang="ru-RU" sz="1600" smtClean="0"/>
              <a:t>пользователей</a:t>
            </a:r>
          </a:p>
          <a:p>
            <a:pPr marL="742950" lvl="1" indent="-285750">
              <a:buFont typeface="Arial" panose="020B0604020202020204" pitchFamily="34" charset="0"/>
              <a:buChar char="•"/>
            </a:pPr>
            <a:endParaRPr lang="ru-RU" sz="1600"/>
          </a:p>
          <a:p>
            <a:pPr marL="742950" lvl="1" indent="-285750">
              <a:buFont typeface="Arial" panose="020B0604020202020204" pitchFamily="34" charset="0"/>
              <a:buChar char="•"/>
            </a:pPr>
            <a:r>
              <a:rPr lang="ru-RU" sz="1600"/>
              <a:t>Редактировать данные </a:t>
            </a:r>
            <a:r>
              <a:rPr lang="ru-RU" sz="1600"/>
              <a:t>о </a:t>
            </a:r>
            <a:r>
              <a:rPr lang="ru-RU" sz="1600" smtClean="0"/>
              <a:t>пользователях</a:t>
            </a:r>
          </a:p>
          <a:p>
            <a:pPr marL="742950" lvl="1" indent="-285750">
              <a:buFont typeface="Arial" panose="020B0604020202020204" pitchFamily="34" charset="0"/>
              <a:buChar char="•"/>
            </a:pPr>
            <a:endParaRPr lang="ru-RU" sz="1600"/>
          </a:p>
          <a:p>
            <a:pPr marL="742950" lvl="1" indent="-285750">
              <a:buFont typeface="Arial" panose="020B0604020202020204" pitchFamily="34" charset="0"/>
              <a:buChar char="•"/>
            </a:pPr>
            <a:r>
              <a:rPr lang="ru-RU" sz="1600"/>
              <a:t>Назначать </a:t>
            </a:r>
            <a:r>
              <a:rPr lang="ru-RU" sz="1600"/>
              <a:t>роли </a:t>
            </a:r>
            <a:r>
              <a:rPr lang="ru-RU" sz="1600" smtClean="0"/>
              <a:t>пользователям</a:t>
            </a:r>
          </a:p>
          <a:p>
            <a:pPr marL="742950" lvl="1" indent="-285750">
              <a:buFont typeface="Arial" panose="020B0604020202020204" pitchFamily="34" charset="0"/>
              <a:buChar char="•"/>
            </a:pPr>
            <a:endParaRPr lang="ru-RU" sz="1600"/>
          </a:p>
          <a:p>
            <a:pPr marL="742950" lvl="1" indent="-285750">
              <a:buFont typeface="Arial" panose="020B0604020202020204" pitchFamily="34" charset="0"/>
              <a:buChar char="•"/>
            </a:pPr>
            <a:r>
              <a:rPr lang="ru-RU" sz="1600"/>
              <a:t>Назначать права доступа пользователей к другим </a:t>
            </a:r>
            <a:r>
              <a:rPr lang="ru-RU" sz="1600"/>
              <a:t>объектам </a:t>
            </a:r>
            <a:r>
              <a:rPr lang="ru-RU" sz="1600" smtClean="0"/>
              <a:t>реестра</a:t>
            </a:r>
          </a:p>
          <a:p>
            <a:pPr marL="742950" lvl="1" indent="-285750">
              <a:buFont typeface="Arial" panose="020B0604020202020204" pitchFamily="34" charset="0"/>
              <a:buChar char="•"/>
            </a:pPr>
            <a:endParaRPr lang="ru-RU" sz="1600"/>
          </a:p>
          <a:p>
            <a:pPr marL="742950" lvl="1" indent="-285750">
              <a:buFont typeface="Arial" panose="020B0604020202020204" pitchFamily="34" charset="0"/>
              <a:buChar char="•"/>
            </a:pPr>
            <a:r>
              <a:rPr lang="ru-RU" sz="1600"/>
              <a:t>Восстанавливать объекты после удаления</a:t>
            </a:r>
          </a:p>
        </p:txBody>
      </p:sp>
      <p:sp>
        <p:nvSpPr>
          <p:cNvPr id="16" name="Прямоугольник 15"/>
          <p:cNvSpPr/>
          <p:nvPr/>
        </p:nvSpPr>
        <p:spPr>
          <a:xfrm>
            <a:off x="1475656" y="1238578"/>
            <a:ext cx="6192688" cy="523220"/>
          </a:xfrm>
          <a:prstGeom prst="rect">
            <a:avLst/>
          </a:prstGeom>
        </p:spPr>
        <p:txBody>
          <a:bodyPr wrap="square">
            <a:spAutoFit/>
          </a:bodyPr>
          <a:lstStyle/>
          <a:p>
            <a:r>
              <a:rPr lang="ru-RU" sz="1400" b="1" i="1"/>
              <a:t>Администратор</a:t>
            </a:r>
            <a:r>
              <a:rPr lang="ru-RU" sz="1400" smtClean="0"/>
              <a:t> </a:t>
            </a:r>
            <a:r>
              <a:rPr lang="ru-RU" sz="1400"/>
              <a:t>работает с пользователями реестра и их </a:t>
            </a:r>
            <a:r>
              <a:rPr lang="ru-RU" sz="1400"/>
              <a:t>ролями</a:t>
            </a:r>
            <a:r>
              <a:rPr lang="ru-RU" sz="1400" smtClean="0"/>
              <a:t>,</a:t>
            </a:r>
          </a:p>
          <a:p>
            <a:r>
              <a:rPr lang="ru-RU" sz="1400" smtClean="0"/>
              <a:t>а </a:t>
            </a:r>
            <a:r>
              <a:rPr lang="ru-RU" sz="1400"/>
              <a:t>так же может восстанавливать удаленные объекты</a:t>
            </a:r>
            <a:endParaRPr lang="ru-RU" sz="1400" dirty="0"/>
          </a:p>
        </p:txBody>
      </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112</a:t>
            </a:fld>
            <a:endParaRPr lang="ru-RU"/>
          </a:p>
        </p:txBody>
      </p:sp>
    </p:spTree>
    <p:extLst>
      <p:ext uri="{BB962C8B-B14F-4D97-AF65-F5344CB8AC3E}">
        <p14:creationId xmlns:p14="http://schemas.microsoft.com/office/powerpoint/2010/main" val="33517163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0" y="6812282"/>
            <a:ext cx="9143999" cy="45719"/>
            <a:chOff x="1403648" y="3860938"/>
            <a:chExt cx="6048672" cy="43536"/>
          </a:xfrm>
        </p:grpSpPr>
        <p:sp>
          <p:nvSpPr>
            <p:cNvPr id="9" name="Прямоугольник 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smtClean="0"/>
              <a:t>Контакты</a:t>
            </a:r>
            <a:endParaRPr lang="ru-RU" sz="2400" b="1"/>
          </a:p>
        </p:txBody>
      </p:sp>
      <p:sp>
        <p:nvSpPr>
          <p:cNvPr id="16" name="Rectangle 4"/>
          <p:cNvSpPr>
            <a:spLocks noChangeArrowheads="1"/>
          </p:cNvSpPr>
          <p:nvPr/>
        </p:nvSpPr>
        <p:spPr bwMode="auto">
          <a:xfrm>
            <a:off x="2645951" y="1577248"/>
            <a:ext cx="3852098"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smtClean="0"/>
              <a:t>Юрий Яшкин</a:t>
            </a:r>
          </a:p>
          <a:p>
            <a:pPr algn="ctr">
              <a:lnSpc>
                <a:spcPts val="1800"/>
              </a:lnSpc>
            </a:pPr>
            <a:endParaRPr lang="ru-RU" sz="2400" b="1" dirty="0"/>
          </a:p>
          <a:p>
            <a:pPr algn="ctr"/>
            <a:r>
              <a:rPr lang="en-US" sz="1800"/>
              <a:t>E-mail</a:t>
            </a:r>
            <a:r>
              <a:rPr lang="ru-RU" sz="1800" smtClean="0"/>
              <a:t>: </a:t>
            </a:r>
            <a:r>
              <a:rPr lang="en-US" sz="1800" u="sng" smtClean="0">
                <a:solidFill>
                  <a:schemeClr val="accent2"/>
                </a:solidFill>
                <a:hlinkClick r:id="rId3"/>
              </a:rPr>
              <a:t>yashkin</a:t>
            </a:r>
            <a:r>
              <a:rPr lang="en-US" sz="1800" smtClean="0">
                <a:solidFill>
                  <a:schemeClr val="accent2"/>
                </a:solidFill>
                <a:hlinkClick r:id="rId3"/>
              </a:rPr>
              <a:t>@lanit.ru</a:t>
            </a:r>
            <a:endParaRPr lang="ru-RU" sz="1800" smtClean="0">
              <a:solidFill>
                <a:schemeClr val="accent2"/>
              </a:solidFill>
            </a:endParaRPr>
          </a:p>
          <a:p>
            <a:pPr algn="ctr"/>
            <a:r>
              <a:rPr lang="ru-RU" sz="1800" smtClean="0"/>
              <a:t>Тел: +7 </a:t>
            </a:r>
            <a:r>
              <a:rPr lang="ru-RU" sz="1800" dirty="0"/>
              <a:t>(495) 967 66 </a:t>
            </a:r>
            <a:r>
              <a:rPr lang="ru-RU" sz="1800"/>
              <a:t>50 </a:t>
            </a:r>
            <a:r>
              <a:rPr lang="ru-RU" sz="1800" smtClean="0"/>
              <a:t>  </a:t>
            </a:r>
            <a:r>
              <a:rPr lang="en-US" sz="1800" smtClean="0"/>
              <a:t>#16453</a:t>
            </a:r>
            <a:endParaRPr lang="ru-RU" sz="1800" smtClean="0"/>
          </a:p>
        </p:txBody>
      </p:sp>
      <p:sp>
        <p:nvSpPr>
          <p:cNvPr id="20" name="Rectangle 4"/>
          <p:cNvSpPr>
            <a:spLocks noChangeArrowheads="1"/>
          </p:cNvSpPr>
          <p:nvPr/>
        </p:nvSpPr>
        <p:spPr bwMode="auto">
          <a:xfrm>
            <a:off x="1709847" y="3255202"/>
            <a:ext cx="5724306"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b="1" smtClean="0"/>
              <a:t>Техподдержка Типового реестра</a:t>
            </a:r>
            <a:endParaRPr lang="ru-RU" b="1"/>
          </a:p>
          <a:p>
            <a:pPr algn="ctr">
              <a:lnSpc>
                <a:spcPts val="1800"/>
              </a:lnSpc>
            </a:pPr>
            <a:endParaRPr lang="ru-RU" sz="2400" b="1"/>
          </a:p>
          <a:p>
            <a:pPr algn="ctr"/>
            <a:r>
              <a:rPr lang="en-US" sz="1800" smtClean="0"/>
              <a:t>E-mail:</a:t>
            </a:r>
            <a:r>
              <a:rPr lang="ru-RU" sz="1800" smtClean="0"/>
              <a:t> </a:t>
            </a:r>
            <a:r>
              <a:rPr lang="en-US" sz="1800" smtClean="0">
                <a:hlinkClick r:id="rId4"/>
              </a:rPr>
              <a:t>HelpDesk@pgu-support.ru</a:t>
            </a:r>
            <a:endParaRPr lang="en-US" sz="1800"/>
          </a:p>
          <a:p>
            <a:pPr algn="ctr"/>
            <a:r>
              <a:rPr lang="ru-RU" sz="1800"/>
              <a:t>Тел</a:t>
            </a:r>
            <a:r>
              <a:rPr lang="ru-RU" sz="1800" smtClean="0"/>
              <a:t>: 8 </a:t>
            </a:r>
            <a:r>
              <a:rPr lang="ru-RU" sz="1800"/>
              <a:t>(800) 200 69 09</a:t>
            </a:r>
          </a:p>
        </p:txBody>
      </p:sp>
      <p:sp>
        <p:nvSpPr>
          <p:cNvPr id="3" name="Прямоугольник 2"/>
          <p:cNvSpPr/>
          <p:nvPr/>
        </p:nvSpPr>
        <p:spPr>
          <a:xfrm>
            <a:off x="1484784" y="5301208"/>
            <a:ext cx="6174432" cy="830997"/>
          </a:xfrm>
          <a:prstGeom prst="rect">
            <a:avLst/>
          </a:prstGeom>
        </p:spPr>
        <p:txBody>
          <a:bodyPr wrap="square">
            <a:spAutoFit/>
          </a:bodyPr>
          <a:lstStyle/>
          <a:p>
            <a:pPr algn="ctr"/>
            <a:r>
              <a:rPr lang="ru-RU" sz="1600" b="1"/>
              <a:t>Ссылка на методические материалы, руководство пользователя, записи вебинаров</a:t>
            </a:r>
            <a:r>
              <a:rPr lang="ru-RU" sz="1600"/>
              <a:t>:</a:t>
            </a:r>
          </a:p>
          <a:p>
            <a:pPr algn="ctr"/>
            <a:r>
              <a:rPr lang="ru-RU" sz="1600" u="sng">
                <a:hlinkClick r:id="rId5"/>
              </a:rPr>
              <a:t>http://www.pgu-support.ru/web/spgu/files</a:t>
            </a:r>
            <a:endParaRPr lang="en-US" sz="1600" dirty="0"/>
          </a:p>
        </p:txBody>
      </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113</a:t>
            </a:fld>
            <a:endParaRPr lang="ru-RU"/>
          </a:p>
        </p:txBody>
      </p:sp>
    </p:spTree>
    <p:extLst>
      <p:ext uri="{BB962C8B-B14F-4D97-AF65-F5344CB8AC3E}">
        <p14:creationId xmlns:p14="http://schemas.microsoft.com/office/powerpoint/2010/main" val="928538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1" name="Rectangle 5"/>
          <p:cNvSpPr>
            <a:spLocks noChangeArrowheads="1"/>
          </p:cNvSpPr>
          <p:nvPr/>
        </p:nvSpPr>
        <p:spPr bwMode="auto">
          <a:xfrm>
            <a:off x="9556997" y="1253406"/>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pSp>
        <p:nvGrpSpPr>
          <p:cNvPr id="34" name="Группа 33"/>
          <p:cNvGrpSpPr/>
          <p:nvPr/>
        </p:nvGrpSpPr>
        <p:grpSpPr>
          <a:xfrm>
            <a:off x="0" y="6812282"/>
            <a:ext cx="9143999" cy="45719"/>
            <a:chOff x="1403648" y="3860938"/>
            <a:chExt cx="6048672" cy="43536"/>
          </a:xfrm>
        </p:grpSpPr>
        <p:sp>
          <p:nvSpPr>
            <p:cNvPr id="35" name="Прямоугольник 3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0" name="Группа 9"/>
          <p:cNvGrpSpPr/>
          <p:nvPr/>
        </p:nvGrpSpPr>
        <p:grpSpPr>
          <a:xfrm>
            <a:off x="996868" y="1127682"/>
            <a:ext cx="7150264" cy="3859651"/>
            <a:chOff x="996868" y="1441557"/>
            <a:chExt cx="7150264" cy="3859651"/>
          </a:xfrm>
        </p:grpSpPr>
        <p:pic>
          <p:nvPicPr>
            <p:cNvPr id="7196" name="Picture 2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4508" y="1722127"/>
              <a:ext cx="6895983" cy="357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7" name="AutoShape 27"/>
            <p:cNvSpPr>
              <a:spLocks noChangeArrowheads="1"/>
            </p:cNvSpPr>
            <p:nvPr/>
          </p:nvSpPr>
          <p:spPr bwMode="auto">
            <a:xfrm>
              <a:off x="2633691" y="1722126"/>
              <a:ext cx="3775776" cy="180182"/>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AutoShape 27"/>
            <p:cNvSpPr>
              <a:spLocks noChangeArrowheads="1"/>
            </p:cNvSpPr>
            <p:nvPr/>
          </p:nvSpPr>
          <p:spPr bwMode="auto">
            <a:xfrm>
              <a:off x="2633692" y="1941113"/>
              <a:ext cx="5363293" cy="3323076"/>
            </a:xfrm>
            <a:prstGeom prst="roundRect">
              <a:avLst>
                <a:gd name="adj" fmla="val 144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 name="AutoShape 27"/>
            <p:cNvSpPr>
              <a:spLocks noChangeArrowheads="1"/>
            </p:cNvSpPr>
            <p:nvPr/>
          </p:nvSpPr>
          <p:spPr bwMode="auto">
            <a:xfrm>
              <a:off x="1155743" y="1993699"/>
              <a:ext cx="1434440" cy="1827635"/>
            </a:xfrm>
            <a:prstGeom prst="roundRect">
              <a:avLst>
                <a:gd name="adj" fmla="val 201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8" name="Группа 7"/>
            <p:cNvGrpSpPr/>
            <p:nvPr/>
          </p:nvGrpSpPr>
          <p:grpSpPr>
            <a:xfrm>
              <a:off x="996868" y="3670649"/>
              <a:ext cx="317749" cy="355156"/>
              <a:chOff x="1283503" y="3566139"/>
              <a:chExt cx="302895" cy="338554"/>
            </a:xfrm>
          </p:grpSpPr>
          <p:sp>
            <p:nvSpPr>
              <p:cNvPr id="7" name="Овал 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 Box 15"/>
              <p:cNvSpPr txBox="1">
                <a:spLocks noChangeArrowheads="1"/>
              </p:cNvSpPr>
              <p:nvPr/>
            </p:nvSpPr>
            <p:spPr bwMode="auto">
              <a:xfrm>
                <a:off x="1283503" y="3566139"/>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600" b="1" dirty="0">
                    <a:solidFill>
                      <a:srgbClr val="C00000"/>
                    </a:solidFill>
                  </a:rPr>
                  <a:t>4</a:t>
                </a:r>
              </a:p>
            </p:txBody>
          </p:sp>
        </p:grpSp>
        <p:grpSp>
          <p:nvGrpSpPr>
            <p:cNvPr id="46" name="Группа 45"/>
            <p:cNvGrpSpPr/>
            <p:nvPr/>
          </p:nvGrpSpPr>
          <p:grpSpPr>
            <a:xfrm>
              <a:off x="7829383" y="3670649"/>
              <a:ext cx="317749" cy="355156"/>
              <a:chOff x="1283503" y="3566139"/>
              <a:chExt cx="302895" cy="338554"/>
            </a:xfrm>
          </p:grpSpPr>
          <p:sp>
            <p:nvSpPr>
              <p:cNvPr id="47" name="Овал 4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 Box 15"/>
              <p:cNvSpPr txBox="1">
                <a:spLocks noChangeArrowheads="1"/>
              </p:cNvSpPr>
              <p:nvPr/>
            </p:nvSpPr>
            <p:spPr bwMode="auto">
              <a:xfrm>
                <a:off x="1290487" y="3566139"/>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spcBef>
                    <a:spcPct val="50000"/>
                  </a:spcBef>
                </a:pPr>
                <a:r>
                  <a:rPr lang="ru-RU" sz="1600" b="1">
                    <a:solidFill>
                      <a:srgbClr val="C00000"/>
                    </a:solidFill>
                  </a:rPr>
                  <a:t>5</a:t>
                </a:r>
                <a:endParaRPr lang="ru-RU" sz="1600" b="1" dirty="0">
                  <a:solidFill>
                    <a:srgbClr val="C00000"/>
                  </a:solidFill>
                </a:endParaRPr>
              </a:p>
            </p:txBody>
          </p:sp>
        </p:grpSp>
        <p:grpSp>
          <p:nvGrpSpPr>
            <p:cNvPr id="49" name="Группа 48"/>
            <p:cNvGrpSpPr/>
            <p:nvPr/>
          </p:nvGrpSpPr>
          <p:grpSpPr>
            <a:xfrm>
              <a:off x="2633691" y="1451467"/>
              <a:ext cx="317749" cy="355156"/>
              <a:chOff x="1283503" y="3569143"/>
              <a:chExt cx="302895" cy="338554"/>
            </a:xfrm>
          </p:grpSpPr>
          <p:sp>
            <p:nvSpPr>
              <p:cNvPr id="50" name="Овал 4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 Box 15"/>
              <p:cNvSpPr txBox="1">
                <a:spLocks noChangeArrowheads="1"/>
              </p:cNvSpPr>
              <p:nvPr/>
            </p:nvSpPr>
            <p:spPr bwMode="auto">
              <a:xfrm>
                <a:off x="1290487" y="3569143"/>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52" name="AutoShape 27"/>
            <p:cNvSpPr>
              <a:spLocks noChangeArrowheads="1"/>
            </p:cNvSpPr>
            <p:nvPr/>
          </p:nvSpPr>
          <p:spPr bwMode="auto">
            <a:xfrm>
              <a:off x="7166051" y="1722126"/>
              <a:ext cx="830933" cy="180182"/>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3" name="AutoShape 27"/>
            <p:cNvSpPr>
              <a:spLocks noChangeArrowheads="1"/>
            </p:cNvSpPr>
            <p:nvPr/>
          </p:nvSpPr>
          <p:spPr bwMode="auto">
            <a:xfrm>
              <a:off x="6450257" y="1722125"/>
              <a:ext cx="672287" cy="180182"/>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54" name="Группа 53"/>
            <p:cNvGrpSpPr/>
            <p:nvPr/>
          </p:nvGrpSpPr>
          <p:grpSpPr>
            <a:xfrm>
              <a:off x="6450256" y="1441557"/>
              <a:ext cx="317749" cy="355156"/>
              <a:chOff x="1283503" y="3559696"/>
              <a:chExt cx="302895" cy="338554"/>
            </a:xfrm>
          </p:grpSpPr>
          <p:sp>
            <p:nvSpPr>
              <p:cNvPr id="55" name="Овал 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89877" y="3559696"/>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grpSp>
          <p:nvGrpSpPr>
            <p:cNvPr id="57" name="Группа 56"/>
            <p:cNvGrpSpPr/>
            <p:nvPr/>
          </p:nvGrpSpPr>
          <p:grpSpPr>
            <a:xfrm>
              <a:off x="7694468" y="1441557"/>
              <a:ext cx="317749" cy="355156"/>
              <a:chOff x="1283503" y="3559698"/>
              <a:chExt cx="302895" cy="338554"/>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92812" y="3559698"/>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3</a:t>
                </a:r>
                <a:endParaRPr lang="ru-RU" sz="1600" b="1" dirty="0">
                  <a:solidFill>
                    <a:srgbClr val="C00000"/>
                  </a:solidFill>
                </a:endParaRPr>
              </a:p>
            </p:txBody>
          </p:sp>
        </p:grpSp>
      </p:grpSp>
      <p:grpSp>
        <p:nvGrpSpPr>
          <p:cNvPr id="3" name="Группа 2"/>
          <p:cNvGrpSpPr/>
          <p:nvPr/>
        </p:nvGrpSpPr>
        <p:grpSpPr>
          <a:xfrm>
            <a:off x="1884435" y="5332408"/>
            <a:ext cx="5375130" cy="1125197"/>
            <a:chOff x="1141087" y="5302041"/>
            <a:chExt cx="5375130" cy="1125197"/>
          </a:xfrm>
        </p:grpSpPr>
        <p:sp>
          <p:nvSpPr>
            <p:cNvPr id="60" name="Rectangle 17"/>
            <p:cNvSpPr>
              <a:spLocks noChangeArrowheads="1"/>
            </p:cNvSpPr>
            <p:nvPr/>
          </p:nvSpPr>
          <p:spPr bwMode="auto">
            <a:xfrm>
              <a:off x="1370771" y="5302041"/>
              <a:ext cx="2186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b="0"/>
                <a:t>Панель управления</a:t>
              </a:r>
              <a:endParaRPr lang="ru-RU" sz="1400" b="1" dirty="0"/>
            </a:p>
          </p:txBody>
        </p:sp>
        <p:grpSp>
          <p:nvGrpSpPr>
            <p:cNvPr id="61" name="Группа 60"/>
            <p:cNvGrpSpPr/>
            <p:nvPr/>
          </p:nvGrpSpPr>
          <p:grpSpPr>
            <a:xfrm>
              <a:off x="1141087" y="5317431"/>
              <a:ext cx="224507" cy="276999"/>
              <a:chOff x="1283503" y="3538070"/>
              <a:chExt cx="302895" cy="373716"/>
            </a:xfrm>
          </p:grpSpPr>
          <p:sp>
            <p:nvSpPr>
              <p:cNvPr id="62" name="Овал 6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64" name="Rectangle 17"/>
            <p:cNvSpPr>
              <a:spLocks noChangeArrowheads="1"/>
            </p:cNvSpPr>
            <p:nvPr/>
          </p:nvSpPr>
          <p:spPr bwMode="auto">
            <a:xfrm>
              <a:off x="1370771" y="5721549"/>
              <a:ext cx="262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Информация о пользователе</a:t>
              </a:r>
            </a:p>
          </p:txBody>
        </p:sp>
        <p:grpSp>
          <p:nvGrpSpPr>
            <p:cNvPr id="65" name="Группа 64"/>
            <p:cNvGrpSpPr/>
            <p:nvPr/>
          </p:nvGrpSpPr>
          <p:grpSpPr>
            <a:xfrm>
              <a:off x="1141087" y="5738487"/>
              <a:ext cx="224507" cy="276999"/>
              <a:chOff x="1283503" y="3538070"/>
              <a:chExt cx="302895" cy="373716"/>
            </a:xfrm>
          </p:grpSpPr>
          <p:sp>
            <p:nvSpPr>
              <p:cNvPr id="66" name="Овал 6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68" name="Rectangle 17"/>
            <p:cNvSpPr>
              <a:spLocks noChangeArrowheads="1"/>
            </p:cNvSpPr>
            <p:nvPr/>
          </p:nvSpPr>
          <p:spPr bwMode="auto">
            <a:xfrm>
              <a:off x="1370771" y="6119461"/>
              <a:ext cx="262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Дополнительные функции</a:t>
              </a:r>
            </a:p>
          </p:txBody>
        </p:sp>
        <p:grpSp>
          <p:nvGrpSpPr>
            <p:cNvPr id="69" name="Группа 68"/>
            <p:cNvGrpSpPr/>
            <p:nvPr/>
          </p:nvGrpSpPr>
          <p:grpSpPr>
            <a:xfrm>
              <a:off x="1141087" y="6136399"/>
              <a:ext cx="224507" cy="276999"/>
              <a:chOff x="1283503" y="3538070"/>
              <a:chExt cx="302895" cy="373716"/>
            </a:xfrm>
          </p:grpSpPr>
          <p:sp>
            <p:nvSpPr>
              <p:cNvPr id="70" name="Овал 6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72" name="Rectangle 17"/>
            <p:cNvSpPr>
              <a:spLocks noChangeArrowheads="1"/>
            </p:cNvSpPr>
            <p:nvPr/>
          </p:nvSpPr>
          <p:spPr bwMode="auto">
            <a:xfrm>
              <a:off x="4572001" y="5302041"/>
              <a:ext cx="16561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Разделы данных</a:t>
              </a:r>
            </a:p>
          </p:txBody>
        </p:sp>
        <p:grpSp>
          <p:nvGrpSpPr>
            <p:cNvPr id="73" name="Группа 72"/>
            <p:cNvGrpSpPr/>
            <p:nvPr/>
          </p:nvGrpSpPr>
          <p:grpSpPr>
            <a:xfrm>
              <a:off x="4342316" y="5317431"/>
              <a:ext cx="224507" cy="276999"/>
              <a:chOff x="1283503" y="3538070"/>
              <a:chExt cx="302895" cy="373716"/>
            </a:xfrm>
          </p:grpSpPr>
          <p:sp>
            <p:nvSpPr>
              <p:cNvPr id="74" name="Овал 7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4</a:t>
                </a:r>
                <a:endParaRPr lang="ru-RU" sz="1200" b="1" dirty="0">
                  <a:solidFill>
                    <a:srgbClr val="C00000"/>
                  </a:solidFill>
                </a:endParaRPr>
              </a:p>
            </p:txBody>
          </p:sp>
        </p:grpSp>
        <p:sp>
          <p:nvSpPr>
            <p:cNvPr id="76" name="Rectangle 17"/>
            <p:cNvSpPr>
              <a:spLocks noChangeArrowheads="1"/>
            </p:cNvSpPr>
            <p:nvPr/>
          </p:nvSpPr>
          <p:spPr bwMode="auto">
            <a:xfrm>
              <a:off x="4572001" y="5721549"/>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Информация</a:t>
              </a:r>
            </a:p>
            <a:p>
              <a:pPr eaLnBrk="1" hangingPunct="1">
                <a:spcBef>
                  <a:spcPct val="0"/>
                </a:spcBef>
                <a:buNone/>
              </a:pPr>
              <a:r>
                <a:rPr lang="ru-RU" sz="1400"/>
                <a:t>выбранного раздела</a:t>
              </a:r>
            </a:p>
          </p:txBody>
        </p:sp>
        <p:grpSp>
          <p:nvGrpSpPr>
            <p:cNvPr id="77" name="Группа 76"/>
            <p:cNvGrpSpPr/>
            <p:nvPr/>
          </p:nvGrpSpPr>
          <p:grpSpPr>
            <a:xfrm>
              <a:off x="4342316" y="5738487"/>
              <a:ext cx="224507" cy="276999"/>
              <a:chOff x="1283503" y="3538070"/>
              <a:chExt cx="302895" cy="373716"/>
            </a:xfrm>
          </p:grpSpPr>
          <p:sp>
            <p:nvSpPr>
              <p:cNvPr id="78" name="Овал 7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5</a:t>
                </a:r>
                <a:endParaRPr lang="ru-RU" sz="1200" b="1" dirty="0">
                  <a:solidFill>
                    <a:srgbClr val="C00000"/>
                  </a:solidFill>
                </a:endParaRPr>
              </a:p>
            </p:txBody>
          </p:sp>
        </p:grpSp>
      </p:grpSp>
      <p:sp>
        <p:nvSpPr>
          <p:cNvPr id="80"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Общий вид приложения</a:t>
            </a:r>
          </a:p>
        </p:txBody>
      </p:sp>
      <p:sp>
        <p:nvSpPr>
          <p:cNvPr id="5" name="Номер слайда 4"/>
          <p:cNvSpPr>
            <a:spLocks noGrp="1"/>
          </p:cNvSpPr>
          <p:nvPr>
            <p:ph type="sldNum" sz="quarter" idx="12"/>
          </p:nvPr>
        </p:nvSpPr>
        <p:spPr/>
        <p:txBody>
          <a:bodyPr/>
          <a:lstStyle/>
          <a:p>
            <a:pPr>
              <a:defRPr/>
            </a:pPr>
            <a:fld id="{2B40B2B8-615A-42D7-BA37-F5568DB5F6A6}" type="slidenum">
              <a:rPr lang="ru-RU" smtClean="0"/>
              <a:pPr>
                <a:defRPr/>
              </a:pPr>
              <a:t>12</a:t>
            </a:fld>
            <a:endParaRPr lang="ru-RU"/>
          </a:p>
        </p:txBody>
      </p:sp>
    </p:spTree>
    <p:extLst>
      <p:ext uri="{BB962C8B-B14F-4D97-AF65-F5344CB8AC3E}">
        <p14:creationId xmlns:p14="http://schemas.microsoft.com/office/powerpoint/2010/main" val="53104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Группа 31"/>
          <p:cNvGrpSpPr/>
          <p:nvPr/>
        </p:nvGrpSpPr>
        <p:grpSpPr>
          <a:xfrm>
            <a:off x="0" y="6812282"/>
            <a:ext cx="9143999" cy="45719"/>
            <a:chOff x="1403648" y="3860938"/>
            <a:chExt cx="6048672" cy="43536"/>
          </a:xfrm>
        </p:grpSpPr>
        <p:sp>
          <p:nvSpPr>
            <p:cNvPr id="33" name="Прямоугольник 3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 name="Группа 3"/>
          <p:cNvGrpSpPr/>
          <p:nvPr/>
        </p:nvGrpSpPr>
        <p:grpSpPr>
          <a:xfrm>
            <a:off x="802685" y="1973396"/>
            <a:ext cx="7657747" cy="500709"/>
            <a:chOff x="802685" y="1516107"/>
            <a:chExt cx="7657747" cy="500709"/>
          </a:xfrm>
        </p:grpSpPr>
        <p:pic>
          <p:nvPicPr>
            <p:cNvPr id="10247" name="Picture 1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52098" y="1735283"/>
              <a:ext cx="2246600" cy="2808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01" name="Picture 2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6191" y="1735283"/>
              <a:ext cx="1140818" cy="2815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0" name="Picture 2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324301" y="1735283"/>
              <a:ext cx="1154560" cy="280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2" name="Picture 2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42707" y="1726233"/>
              <a:ext cx="310587" cy="28988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3" name="Picture 2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90690" y="1725275"/>
              <a:ext cx="335864" cy="29083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15" name="Picture 2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152021" y="1725275"/>
              <a:ext cx="308411" cy="29083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312255" y="1735283"/>
              <a:ext cx="300986" cy="28083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9" name="Группа 78"/>
            <p:cNvGrpSpPr/>
            <p:nvPr/>
          </p:nvGrpSpPr>
          <p:grpSpPr>
            <a:xfrm>
              <a:off x="802685" y="1516107"/>
              <a:ext cx="317749" cy="355156"/>
              <a:chOff x="1283503" y="3569143"/>
              <a:chExt cx="302895" cy="338554"/>
            </a:xfrm>
          </p:grpSpPr>
          <p:sp>
            <p:nvSpPr>
              <p:cNvPr id="80" name="Овал 7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Text Box 15"/>
              <p:cNvSpPr txBox="1">
                <a:spLocks noChangeArrowheads="1"/>
              </p:cNvSpPr>
              <p:nvPr/>
            </p:nvSpPr>
            <p:spPr bwMode="auto">
              <a:xfrm>
                <a:off x="1290487" y="3569143"/>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grpSp>
          <p:nvGrpSpPr>
            <p:cNvPr id="82" name="Группа 81"/>
            <p:cNvGrpSpPr/>
            <p:nvPr/>
          </p:nvGrpSpPr>
          <p:grpSpPr>
            <a:xfrm>
              <a:off x="2202169" y="1516108"/>
              <a:ext cx="317749" cy="338554"/>
              <a:chOff x="1283503" y="3569143"/>
              <a:chExt cx="302895" cy="322728"/>
            </a:xfrm>
          </p:grpSpPr>
          <p:sp>
            <p:nvSpPr>
              <p:cNvPr id="83" name="Овал 8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grpSp>
          <p:nvGrpSpPr>
            <p:cNvPr id="85" name="Группа 84"/>
            <p:cNvGrpSpPr/>
            <p:nvPr/>
          </p:nvGrpSpPr>
          <p:grpSpPr>
            <a:xfrm>
              <a:off x="3545554" y="1516108"/>
              <a:ext cx="317749" cy="338554"/>
              <a:chOff x="1283503" y="3569143"/>
              <a:chExt cx="302895" cy="322728"/>
            </a:xfrm>
          </p:grpSpPr>
          <p:sp>
            <p:nvSpPr>
              <p:cNvPr id="86" name="Овал 8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3</a:t>
                </a:r>
                <a:endParaRPr lang="ru-RU" sz="1600" b="1" dirty="0">
                  <a:solidFill>
                    <a:srgbClr val="C00000"/>
                  </a:solidFill>
                </a:endParaRPr>
              </a:p>
            </p:txBody>
          </p:sp>
        </p:grpSp>
        <p:grpSp>
          <p:nvGrpSpPr>
            <p:cNvPr id="88" name="Группа 87"/>
            <p:cNvGrpSpPr/>
            <p:nvPr/>
          </p:nvGrpSpPr>
          <p:grpSpPr>
            <a:xfrm>
              <a:off x="6071241" y="1516108"/>
              <a:ext cx="317749" cy="338554"/>
              <a:chOff x="1283503" y="3569143"/>
              <a:chExt cx="302895" cy="322728"/>
            </a:xfrm>
          </p:grpSpPr>
          <p:sp>
            <p:nvSpPr>
              <p:cNvPr id="89" name="Овал 8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4</a:t>
                </a:r>
                <a:endParaRPr lang="ru-RU" sz="1600" b="1" dirty="0">
                  <a:solidFill>
                    <a:srgbClr val="C00000"/>
                  </a:solidFill>
                </a:endParaRPr>
              </a:p>
            </p:txBody>
          </p:sp>
        </p:grpSp>
        <p:grpSp>
          <p:nvGrpSpPr>
            <p:cNvPr id="91" name="Группа 90"/>
            <p:cNvGrpSpPr/>
            <p:nvPr/>
          </p:nvGrpSpPr>
          <p:grpSpPr>
            <a:xfrm>
              <a:off x="6672273" y="1516108"/>
              <a:ext cx="317749" cy="338554"/>
              <a:chOff x="1283503" y="3569143"/>
              <a:chExt cx="302895" cy="322728"/>
            </a:xfrm>
          </p:grpSpPr>
          <p:sp>
            <p:nvSpPr>
              <p:cNvPr id="92" name="Овал 9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5</a:t>
                </a:r>
                <a:endParaRPr lang="ru-RU" sz="1600" b="1" dirty="0">
                  <a:solidFill>
                    <a:srgbClr val="C00000"/>
                  </a:solidFill>
                </a:endParaRPr>
              </a:p>
            </p:txBody>
          </p:sp>
        </p:grpSp>
        <p:grpSp>
          <p:nvGrpSpPr>
            <p:cNvPr id="94" name="Группа 93"/>
            <p:cNvGrpSpPr/>
            <p:nvPr/>
          </p:nvGrpSpPr>
          <p:grpSpPr>
            <a:xfrm>
              <a:off x="7283727" y="1516108"/>
              <a:ext cx="317749" cy="338554"/>
              <a:chOff x="1283503" y="3569143"/>
              <a:chExt cx="302895" cy="322728"/>
            </a:xfrm>
          </p:grpSpPr>
          <p:sp>
            <p:nvSpPr>
              <p:cNvPr id="95" name="Овал 9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6"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6</a:t>
                </a:r>
                <a:endParaRPr lang="ru-RU" sz="1600" b="1" dirty="0">
                  <a:solidFill>
                    <a:srgbClr val="C00000"/>
                  </a:solidFill>
                </a:endParaRPr>
              </a:p>
            </p:txBody>
          </p:sp>
        </p:grpSp>
        <p:grpSp>
          <p:nvGrpSpPr>
            <p:cNvPr id="97" name="Группа 96"/>
            <p:cNvGrpSpPr/>
            <p:nvPr/>
          </p:nvGrpSpPr>
          <p:grpSpPr>
            <a:xfrm>
              <a:off x="7907437" y="1516108"/>
              <a:ext cx="317749" cy="338554"/>
              <a:chOff x="1283503" y="3569143"/>
              <a:chExt cx="302895" cy="322728"/>
            </a:xfrm>
          </p:grpSpPr>
          <p:sp>
            <p:nvSpPr>
              <p:cNvPr id="98" name="Овал 9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7</a:t>
                </a:r>
                <a:endParaRPr lang="ru-RU" sz="1600" b="1" dirty="0">
                  <a:solidFill>
                    <a:srgbClr val="C00000"/>
                  </a:solidFill>
                </a:endParaRPr>
              </a:p>
            </p:txBody>
          </p:sp>
        </p:grpSp>
      </p:grpSp>
      <p:grpSp>
        <p:nvGrpSpPr>
          <p:cNvPr id="2" name="Группа 1"/>
          <p:cNvGrpSpPr/>
          <p:nvPr/>
        </p:nvGrpSpPr>
        <p:grpSpPr>
          <a:xfrm>
            <a:off x="1074622" y="3119842"/>
            <a:ext cx="7113872" cy="2065429"/>
            <a:chOff x="1136702" y="2662553"/>
            <a:chExt cx="7113872" cy="2065429"/>
          </a:xfrm>
        </p:grpSpPr>
        <p:sp>
          <p:nvSpPr>
            <p:cNvPr id="59" name="Rectangle 17"/>
            <p:cNvSpPr>
              <a:spLocks noChangeArrowheads="1"/>
            </p:cNvSpPr>
            <p:nvPr/>
          </p:nvSpPr>
          <p:spPr bwMode="auto">
            <a:xfrm>
              <a:off x="1465621" y="3568420"/>
              <a:ext cx="2186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b="0"/>
                <a:t>Территория</a:t>
              </a:r>
              <a:endParaRPr lang="ru-RU" sz="1400" b="1" dirty="0"/>
            </a:p>
          </p:txBody>
        </p:sp>
        <p:grpSp>
          <p:nvGrpSpPr>
            <p:cNvPr id="60" name="Группа 59"/>
            <p:cNvGrpSpPr/>
            <p:nvPr/>
          </p:nvGrpSpPr>
          <p:grpSpPr>
            <a:xfrm>
              <a:off x="1235937" y="3583810"/>
              <a:ext cx="224507" cy="276999"/>
              <a:chOff x="1283503" y="3538070"/>
              <a:chExt cx="302895" cy="373716"/>
            </a:xfrm>
          </p:grpSpPr>
          <p:sp>
            <p:nvSpPr>
              <p:cNvPr id="61" name="Овал 6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63" name="Rectangle 17"/>
            <p:cNvSpPr>
              <a:spLocks noChangeArrowheads="1"/>
            </p:cNvSpPr>
            <p:nvPr/>
          </p:nvSpPr>
          <p:spPr bwMode="auto">
            <a:xfrm>
              <a:off x="1465621" y="3987928"/>
              <a:ext cx="262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Административный уровень</a:t>
              </a:r>
            </a:p>
          </p:txBody>
        </p:sp>
        <p:grpSp>
          <p:nvGrpSpPr>
            <p:cNvPr id="64" name="Группа 63"/>
            <p:cNvGrpSpPr/>
            <p:nvPr/>
          </p:nvGrpSpPr>
          <p:grpSpPr>
            <a:xfrm>
              <a:off x="1235937" y="4004866"/>
              <a:ext cx="224507" cy="276999"/>
              <a:chOff x="1283503" y="3538070"/>
              <a:chExt cx="302895" cy="373716"/>
            </a:xfrm>
          </p:grpSpPr>
          <p:sp>
            <p:nvSpPr>
              <p:cNvPr id="65" name="Овал 6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67" name="Rectangle 17"/>
            <p:cNvSpPr>
              <a:spLocks noChangeArrowheads="1"/>
            </p:cNvSpPr>
            <p:nvPr/>
          </p:nvSpPr>
          <p:spPr bwMode="auto">
            <a:xfrm>
              <a:off x="1465621" y="4385840"/>
              <a:ext cx="262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Ведомство</a:t>
              </a:r>
            </a:p>
          </p:txBody>
        </p:sp>
        <p:grpSp>
          <p:nvGrpSpPr>
            <p:cNvPr id="68" name="Группа 67"/>
            <p:cNvGrpSpPr/>
            <p:nvPr/>
          </p:nvGrpSpPr>
          <p:grpSpPr>
            <a:xfrm>
              <a:off x="1235937" y="4402778"/>
              <a:ext cx="224507" cy="276999"/>
              <a:chOff x="1283503" y="3538070"/>
              <a:chExt cx="302895" cy="373716"/>
            </a:xfrm>
          </p:grpSpPr>
          <p:sp>
            <p:nvSpPr>
              <p:cNvPr id="69" name="Овал 6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3" name="Прямоугольник 2"/>
            <p:cNvSpPr/>
            <p:nvPr/>
          </p:nvSpPr>
          <p:spPr>
            <a:xfrm>
              <a:off x="1136702" y="2662553"/>
              <a:ext cx="2615396" cy="646331"/>
            </a:xfrm>
            <a:prstGeom prst="rect">
              <a:avLst/>
            </a:prstGeom>
          </p:spPr>
          <p:txBody>
            <a:bodyPr wrap="none">
              <a:spAutoFit/>
            </a:bodyPr>
            <a:lstStyle/>
            <a:p>
              <a:r>
                <a:rPr lang="ru-RU" sz="1800" b="1"/>
                <a:t>Параметры</a:t>
              </a:r>
            </a:p>
            <a:p>
              <a:r>
                <a:rPr lang="ru-RU" sz="1800" b="1"/>
                <a:t>фильтрации данных </a:t>
              </a:r>
              <a:endParaRPr lang="ru-RU" sz="1800"/>
            </a:p>
          </p:txBody>
        </p:sp>
        <p:sp>
          <p:nvSpPr>
            <p:cNvPr id="100" name="Rectangle 17"/>
            <p:cNvSpPr>
              <a:spLocks noChangeArrowheads="1"/>
            </p:cNvSpPr>
            <p:nvPr/>
          </p:nvSpPr>
          <p:spPr bwMode="auto">
            <a:xfrm>
              <a:off x="5053478" y="3232935"/>
              <a:ext cx="2186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Просмотр уведомлений</a:t>
              </a:r>
            </a:p>
          </p:txBody>
        </p:sp>
        <p:grpSp>
          <p:nvGrpSpPr>
            <p:cNvPr id="101" name="Группа 100"/>
            <p:cNvGrpSpPr/>
            <p:nvPr/>
          </p:nvGrpSpPr>
          <p:grpSpPr>
            <a:xfrm>
              <a:off x="4823794" y="3248325"/>
              <a:ext cx="224507" cy="276999"/>
              <a:chOff x="1283503" y="3538070"/>
              <a:chExt cx="302895" cy="373716"/>
            </a:xfrm>
          </p:grpSpPr>
          <p:sp>
            <p:nvSpPr>
              <p:cNvPr id="102" name="Овал 10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4</a:t>
                </a:r>
                <a:endParaRPr lang="ru-RU" sz="1200" b="1" dirty="0">
                  <a:solidFill>
                    <a:srgbClr val="C00000"/>
                  </a:solidFill>
                </a:endParaRPr>
              </a:p>
            </p:txBody>
          </p:sp>
        </p:grpSp>
        <p:sp>
          <p:nvSpPr>
            <p:cNvPr id="104" name="Rectangle 17"/>
            <p:cNvSpPr>
              <a:spLocks noChangeArrowheads="1"/>
            </p:cNvSpPr>
            <p:nvPr/>
          </p:nvSpPr>
          <p:spPr bwMode="auto">
            <a:xfrm>
              <a:off x="5053478" y="3652443"/>
              <a:ext cx="3197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Просмотр справочной информации</a:t>
              </a:r>
            </a:p>
          </p:txBody>
        </p:sp>
        <p:grpSp>
          <p:nvGrpSpPr>
            <p:cNvPr id="105" name="Группа 104"/>
            <p:cNvGrpSpPr/>
            <p:nvPr/>
          </p:nvGrpSpPr>
          <p:grpSpPr>
            <a:xfrm>
              <a:off x="4823794" y="3669381"/>
              <a:ext cx="224507" cy="276999"/>
              <a:chOff x="1283503" y="3538070"/>
              <a:chExt cx="302895" cy="373716"/>
            </a:xfrm>
          </p:grpSpPr>
          <p:sp>
            <p:nvSpPr>
              <p:cNvPr id="106" name="Овал 10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5</a:t>
                </a:r>
                <a:endParaRPr lang="ru-RU" sz="1200" b="1" dirty="0">
                  <a:solidFill>
                    <a:srgbClr val="C00000"/>
                  </a:solidFill>
                </a:endParaRPr>
              </a:p>
            </p:txBody>
          </p:sp>
        </p:grpSp>
        <p:sp>
          <p:nvSpPr>
            <p:cNvPr id="108" name="Rectangle 17"/>
            <p:cNvSpPr>
              <a:spLocks noChangeArrowheads="1"/>
            </p:cNvSpPr>
            <p:nvPr/>
          </p:nvSpPr>
          <p:spPr bwMode="auto">
            <a:xfrm>
              <a:off x="5053478" y="4047695"/>
              <a:ext cx="2916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a:t>Просмотр сведений о программе</a:t>
              </a:r>
              <a:endParaRPr lang="en-US" sz="1400" dirty="0"/>
            </a:p>
          </p:txBody>
        </p:sp>
        <p:grpSp>
          <p:nvGrpSpPr>
            <p:cNvPr id="109" name="Группа 108"/>
            <p:cNvGrpSpPr/>
            <p:nvPr/>
          </p:nvGrpSpPr>
          <p:grpSpPr>
            <a:xfrm>
              <a:off x="4823794" y="4067293"/>
              <a:ext cx="224507" cy="276999"/>
              <a:chOff x="1283503" y="3538070"/>
              <a:chExt cx="302895" cy="373716"/>
            </a:xfrm>
          </p:grpSpPr>
          <p:sp>
            <p:nvSpPr>
              <p:cNvPr id="110" name="Овал 10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6</a:t>
                </a:r>
                <a:endParaRPr lang="ru-RU" sz="1200" b="1" dirty="0">
                  <a:solidFill>
                    <a:srgbClr val="C00000"/>
                  </a:solidFill>
                </a:endParaRPr>
              </a:p>
            </p:txBody>
          </p:sp>
        </p:grpSp>
        <p:sp>
          <p:nvSpPr>
            <p:cNvPr id="112" name="Прямоугольник 111"/>
            <p:cNvSpPr/>
            <p:nvPr/>
          </p:nvSpPr>
          <p:spPr>
            <a:xfrm>
              <a:off x="4724559" y="2662553"/>
              <a:ext cx="3237983" cy="369332"/>
            </a:xfrm>
            <a:prstGeom prst="rect">
              <a:avLst/>
            </a:prstGeom>
          </p:spPr>
          <p:txBody>
            <a:bodyPr wrap="square">
              <a:spAutoFit/>
            </a:bodyPr>
            <a:lstStyle/>
            <a:p>
              <a:r>
                <a:rPr lang="ru-RU" sz="1800" b="1"/>
                <a:t>Дополнительные функции </a:t>
              </a:r>
              <a:endParaRPr lang="ru-RU" sz="1800"/>
            </a:p>
          </p:txBody>
        </p:sp>
        <p:sp>
          <p:nvSpPr>
            <p:cNvPr id="113" name="Rectangle 17"/>
            <p:cNvSpPr>
              <a:spLocks noChangeArrowheads="1"/>
            </p:cNvSpPr>
            <p:nvPr/>
          </p:nvSpPr>
          <p:spPr bwMode="auto">
            <a:xfrm>
              <a:off x="5053478" y="4420205"/>
              <a:ext cx="19822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a:t>Выход из системы</a:t>
              </a:r>
              <a:endParaRPr lang="en-US" sz="1400" dirty="0"/>
            </a:p>
          </p:txBody>
        </p:sp>
        <p:grpSp>
          <p:nvGrpSpPr>
            <p:cNvPr id="114" name="Группа 113"/>
            <p:cNvGrpSpPr/>
            <p:nvPr/>
          </p:nvGrpSpPr>
          <p:grpSpPr>
            <a:xfrm>
              <a:off x="4823794" y="4434086"/>
              <a:ext cx="224507" cy="276999"/>
              <a:chOff x="1283503" y="3538070"/>
              <a:chExt cx="302895" cy="373716"/>
            </a:xfrm>
          </p:grpSpPr>
          <p:sp>
            <p:nvSpPr>
              <p:cNvPr id="115" name="Овал 11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7</a:t>
                </a:r>
                <a:endParaRPr lang="ru-RU" sz="1200" b="1" dirty="0">
                  <a:solidFill>
                    <a:srgbClr val="C00000"/>
                  </a:solidFill>
                </a:endParaRPr>
              </a:p>
            </p:txBody>
          </p:sp>
        </p:grpSp>
      </p:grpSp>
      <p:sp>
        <p:nvSpPr>
          <p:cNvPr id="71"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Панель управления</a:t>
            </a:r>
          </a:p>
          <a:p>
            <a:pPr algn="ctr">
              <a:lnSpc>
                <a:spcPts val="2500"/>
              </a:lnSpc>
            </a:pPr>
            <a:r>
              <a:rPr lang="ru-RU" sz="2400" b="1"/>
              <a:t>и дополнительные функции</a:t>
            </a:r>
          </a:p>
        </p:txBody>
      </p:sp>
      <p:sp>
        <p:nvSpPr>
          <p:cNvPr id="5" name="Номер слайда 4"/>
          <p:cNvSpPr>
            <a:spLocks noGrp="1"/>
          </p:cNvSpPr>
          <p:nvPr>
            <p:ph type="sldNum" sz="quarter" idx="12"/>
          </p:nvPr>
        </p:nvSpPr>
        <p:spPr/>
        <p:txBody>
          <a:bodyPr/>
          <a:lstStyle/>
          <a:p>
            <a:pPr>
              <a:defRPr/>
            </a:pPr>
            <a:fld id="{2B40B2B8-615A-42D7-BA37-F5568DB5F6A6}" type="slidenum">
              <a:rPr lang="ru-RU" smtClean="0"/>
              <a:pPr>
                <a:defRPr/>
              </a:pPr>
              <a:t>13</a:t>
            </a:fld>
            <a:endParaRPr lang="ru-RU"/>
          </a:p>
        </p:txBody>
      </p:sp>
    </p:spTree>
    <p:extLst>
      <p:ext uri="{BB962C8B-B14F-4D97-AF65-F5344CB8AC3E}">
        <p14:creationId xmlns:p14="http://schemas.microsoft.com/office/powerpoint/2010/main" val="1503169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0" y="6812282"/>
            <a:ext cx="9143999" cy="45719"/>
            <a:chOff x="1403648" y="3860938"/>
            <a:chExt cx="6048672" cy="43536"/>
          </a:xfrm>
        </p:grpSpPr>
        <p:sp>
          <p:nvSpPr>
            <p:cNvPr id="26" name="Прямоугольник 2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9236"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1991" y="1303027"/>
            <a:ext cx="6034918" cy="310777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AutoShape 27"/>
          <p:cNvSpPr>
            <a:spLocks noChangeArrowheads="1"/>
          </p:cNvSpPr>
          <p:nvPr/>
        </p:nvSpPr>
        <p:spPr bwMode="auto">
          <a:xfrm>
            <a:off x="2971569" y="1910357"/>
            <a:ext cx="4647704" cy="181299"/>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 name="AutoShape 27"/>
          <p:cNvSpPr>
            <a:spLocks noChangeArrowheads="1"/>
          </p:cNvSpPr>
          <p:nvPr/>
        </p:nvSpPr>
        <p:spPr bwMode="auto">
          <a:xfrm>
            <a:off x="2971569" y="2124495"/>
            <a:ext cx="4647704" cy="2286302"/>
          </a:xfrm>
          <a:prstGeom prst="roundRect">
            <a:avLst>
              <a:gd name="adj" fmla="val 144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 name="AutoShape 27"/>
          <p:cNvSpPr>
            <a:spLocks noChangeArrowheads="1"/>
          </p:cNvSpPr>
          <p:nvPr/>
        </p:nvSpPr>
        <p:spPr bwMode="auto">
          <a:xfrm>
            <a:off x="1616838" y="1833382"/>
            <a:ext cx="1296736" cy="1006809"/>
          </a:xfrm>
          <a:prstGeom prst="roundRect">
            <a:avLst>
              <a:gd name="adj" fmla="val 201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98" name="Группа 97"/>
          <p:cNvGrpSpPr/>
          <p:nvPr/>
        </p:nvGrpSpPr>
        <p:grpSpPr>
          <a:xfrm>
            <a:off x="1487090" y="2171479"/>
            <a:ext cx="278790" cy="311610"/>
            <a:chOff x="1283503" y="3555652"/>
            <a:chExt cx="302895" cy="338554"/>
          </a:xfrm>
        </p:grpSpPr>
        <p:sp>
          <p:nvSpPr>
            <p:cNvPr id="107" name="Овал 10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Text Box 15"/>
            <p:cNvSpPr txBox="1">
              <a:spLocks noChangeArrowheads="1"/>
            </p:cNvSpPr>
            <p:nvPr/>
          </p:nvSpPr>
          <p:spPr bwMode="auto">
            <a:xfrm>
              <a:off x="1290487" y="3555652"/>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grpSp>
        <p:nvGrpSpPr>
          <p:cNvPr id="101" name="Группа 100"/>
          <p:cNvGrpSpPr/>
          <p:nvPr/>
        </p:nvGrpSpPr>
        <p:grpSpPr>
          <a:xfrm>
            <a:off x="3689829" y="1728594"/>
            <a:ext cx="278790" cy="311610"/>
            <a:chOff x="1283503" y="3542036"/>
            <a:chExt cx="302895" cy="338554"/>
          </a:xfrm>
        </p:grpSpPr>
        <p:sp>
          <p:nvSpPr>
            <p:cNvPr id="105" name="Овал 10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Text Box 15"/>
            <p:cNvSpPr txBox="1">
              <a:spLocks noChangeArrowheads="1"/>
            </p:cNvSpPr>
            <p:nvPr/>
          </p:nvSpPr>
          <p:spPr bwMode="auto">
            <a:xfrm>
              <a:off x="1289877" y="3542036"/>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grpSp>
        <p:nvGrpSpPr>
          <p:cNvPr id="102" name="Группа 101"/>
          <p:cNvGrpSpPr/>
          <p:nvPr/>
        </p:nvGrpSpPr>
        <p:grpSpPr>
          <a:xfrm>
            <a:off x="2846504" y="3797115"/>
            <a:ext cx="278790" cy="311610"/>
            <a:chOff x="1283503" y="3548352"/>
            <a:chExt cx="302895" cy="338554"/>
          </a:xfrm>
        </p:grpSpPr>
        <p:sp>
          <p:nvSpPr>
            <p:cNvPr id="103" name="Овал 10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Text Box 15"/>
            <p:cNvSpPr txBox="1">
              <a:spLocks noChangeArrowheads="1"/>
            </p:cNvSpPr>
            <p:nvPr/>
          </p:nvSpPr>
          <p:spPr bwMode="auto">
            <a:xfrm>
              <a:off x="1292812" y="3548352"/>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3</a:t>
              </a:r>
              <a:endParaRPr lang="ru-RU" sz="1600" b="1" dirty="0">
                <a:solidFill>
                  <a:srgbClr val="C00000"/>
                </a:solidFill>
              </a:endParaRPr>
            </a:p>
          </p:txBody>
        </p:sp>
      </p:grpSp>
      <p:grpSp>
        <p:nvGrpSpPr>
          <p:cNvPr id="7" name="Группа 6"/>
          <p:cNvGrpSpPr/>
          <p:nvPr/>
        </p:nvGrpSpPr>
        <p:grpSpPr>
          <a:xfrm>
            <a:off x="1769570" y="4687212"/>
            <a:ext cx="5604860" cy="1636426"/>
            <a:chOff x="1270641" y="4851028"/>
            <a:chExt cx="5604860" cy="1636426"/>
          </a:xfrm>
        </p:grpSpPr>
        <p:sp>
          <p:nvSpPr>
            <p:cNvPr id="66" name="Прямоугольник 65"/>
            <p:cNvSpPr/>
            <p:nvPr/>
          </p:nvSpPr>
          <p:spPr>
            <a:xfrm>
              <a:off x="1270641" y="4851028"/>
              <a:ext cx="2419188" cy="369332"/>
            </a:xfrm>
            <a:prstGeom prst="rect">
              <a:avLst/>
            </a:prstGeom>
          </p:spPr>
          <p:txBody>
            <a:bodyPr wrap="none">
              <a:spAutoFit/>
            </a:bodyPr>
            <a:lstStyle/>
            <a:p>
              <a:r>
                <a:rPr lang="ru-RU" sz="1800" b="1"/>
                <a:t>Структура каталога</a:t>
              </a:r>
              <a:endParaRPr lang="ru-RU" sz="1800"/>
            </a:p>
          </p:txBody>
        </p:sp>
        <p:sp>
          <p:nvSpPr>
            <p:cNvPr id="73" name="Прямоугольник 72"/>
            <p:cNvSpPr/>
            <p:nvPr/>
          </p:nvSpPr>
          <p:spPr>
            <a:xfrm>
              <a:off x="4858499" y="4851028"/>
              <a:ext cx="793622" cy="369332"/>
            </a:xfrm>
            <a:prstGeom prst="rect">
              <a:avLst/>
            </a:prstGeom>
          </p:spPr>
          <p:txBody>
            <a:bodyPr wrap="square">
              <a:spAutoFit/>
            </a:bodyPr>
            <a:lstStyle/>
            <a:p>
              <a:r>
                <a:rPr lang="ru-RU" sz="1800" b="1"/>
                <a:t>Поля</a:t>
              </a:r>
              <a:endParaRPr lang="ru-RU" sz="1800"/>
            </a:p>
          </p:txBody>
        </p:sp>
        <p:sp>
          <p:nvSpPr>
            <p:cNvPr id="113" name="Rectangle 17"/>
            <p:cNvSpPr>
              <a:spLocks noChangeArrowheads="1"/>
            </p:cNvSpPr>
            <p:nvPr/>
          </p:nvSpPr>
          <p:spPr bwMode="auto">
            <a:xfrm>
              <a:off x="1563034" y="5302513"/>
              <a:ext cx="2186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Группы услуг</a:t>
              </a:r>
            </a:p>
          </p:txBody>
        </p:sp>
        <p:grpSp>
          <p:nvGrpSpPr>
            <p:cNvPr id="114" name="Группа 113"/>
            <p:cNvGrpSpPr/>
            <p:nvPr/>
          </p:nvGrpSpPr>
          <p:grpSpPr>
            <a:xfrm>
              <a:off x="1333350" y="5317903"/>
              <a:ext cx="224507" cy="276999"/>
              <a:chOff x="1283503" y="3538070"/>
              <a:chExt cx="302895" cy="373716"/>
            </a:xfrm>
          </p:grpSpPr>
          <p:sp>
            <p:nvSpPr>
              <p:cNvPr id="115" name="Овал 11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117" name="Rectangle 17"/>
            <p:cNvSpPr>
              <a:spLocks noChangeArrowheads="1"/>
            </p:cNvSpPr>
            <p:nvPr/>
          </p:nvSpPr>
          <p:spPr bwMode="auto">
            <a:xfrm>
              <a:off x="1563034" y="5722021"/>
              <a:ext cx="3197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Поиск и фильтрация списка услуг</a:t>
              </a:r>
            </a:p>
          </p:txBody>
        </p:sp>
        <p:grpSp>
          <p:nvGrpSpPr>
            <p:cNvPr id="118" name="Группа 117"/>
            <p:cNvGrpSpPr/>
            <p:nvPr/>
          </p:nvGrpSpPr>
          <p:grpSpPr>
            <a:xfrm>
              <a:off x="1333350" y="5738959"/>
              <a:ext cx="224507" cy="276999"/>
              <a:chOff x="1283503" y="3538070"/>
              <a:chExt cx="302895" cy="373716"/>
            </a:xfrm>
          </p:grpSpPr>
          <p:sp>
            <p:nvSpPr>
              <p:cNvPr id="119" name="Овал 11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121" name="Rectangle 17"/>
            <p:cNvSpPr>
              <a:spLocks noChangeArrowheads="1"/>
            </p:cNvSpPr>
            <p:nvPr/>
          </p:nvSpPr>
          <p:spPr bwMode="auto">
            <a:xfrm>
              <a:off x="1563034" y="6117273"/>
              <a:ext cx="2916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a:t>Сортировка списка услуг</a:t>
              </a:r>
            </a:p>
          </p:txBody>
        </p:sp>
        <p:grpSp>
          <p:nvGrpSpPr>
            <p:cNvPr id="122" name="Группа 121"/>
            <p:cNvGrpSpPr/>
            <p:nvPr/>
          </p:nvGrpSpPr>
          <p:grpSpPr>
            <a:xfrm>
              <a:off x="1333350" y="6136871"/>
              <a:ext cx="224507" cy="276999"/>
              <a:chOff x="1283503" y="3538070"/>
              <a:chExt cx="302895" cy="373716"/>
            </a:xfrm>
          </p:grpSpPr>
          <p:sp>
            <p:nvSpPr>
              <p:cNvPr id="123" name="Овал 12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5" name="Прямоугольник 4"/>
            <p:cNvSpPr/>
            <p:nvPr/>
          </p:nvSpPr>
          <p:spPr>
            <a:xfrm>
              <a:off x="4866098" y="5317903"/>
              <a:ext cx="2009403" cy="1169551"/>
            </a:xfrm>
            <a:prstGeom prst="rect">
              <a:avLst/>
            </a:prstGeom>
          </p:spPr>
          <p:txBody>
            <a:bodyPr wrap="square">
              <a:spAutoFit/>
            </a:bodyPr>
            <a:lstStyle/>
            <a:p>
              <a:pPr marL="285750" indent="-285750">
                <a:buFont typeface="Arial" pitchFamily="34" charset="0"/>
                <a:buChar char="•"/>
              </a:pPr>
              <a:r>
                <a:rPr lang="ru-RU" sz="1400">
                  <a:latin typeface="Arial" panose="020B0604020202020204" pitchFamily="34" charset="0"/>
                </a:rPr>
                <a:t>Новое сообщение</a:t>
              </a:r>
            </a:p>
            <a:p>
              <a:pPr marL="285750" indent="-285750">
                <a:buFont typeface="Arial" pitchFamily="34" charset="0"/>
                <a:buChar char="•"/>
              </a:pPr>
              <a:r>
                <a:rPr lang="ru-RU" sz="1400">
                  <a:latin typeface="Arial" panose="020B0604020202020204" pitchFamily="34" charset="0"/>
                </a:rPr>
                <a:t>Услуга </a:t>
              </a:r>
            </a:p>
            <a:p>
              <a:pPr marL="285750" indent="-285750">
                <a:buFont typeface="Arial" pitchFamily="34" charset="0"/>
                <a:buChar char="•"/>
              </a:pPr>
              <a:r>
                <a:rPr lang="ru-RU" sz="1400">
                  <a:latin typeface="Arial" panose="020B0604020202020204" pitchFamily="34" charset="0"/>
                </a:rPr>
                <a:t>Статус</a:t>
              </a:r>
            </a:p>
            <a:p>
              <a:pPr marL="285750" indent="-285750">
                <a:buFont typeface="Arial" pitchFamily="34" charset="0"/>
                <a:buChar char="•"/>
              </a:pPr>
              <a:r>
                <a:rPr lang="ru-RU" sz="1400">
                  <a:latin typeface="Arial" panose="020B0604020202020204" pitchFamily="34" charset="0"/>
                </a:rPr>
                <a:t>Статус изменен</a:t>
              </a:r>
              <a:endParaRPr lang="en-US" sz="1400">
                <a:latin typeface="Arial" panose="020B0604020202020204" pitchFamily="34" charset="0"/>
              </a:endParaRPr>
            </a:p>
            <a:p>
              <a:pPr marL="285750" indent="-285750">
                <a:buFont typeface="Arial" pitchFamily="34" charset="0"/>
                <a:buChar char="•"/>
              </a:pPr>
              <a:r>
                <a:rPr lang="ru-RU" sz="1400">
                  <a:latin typeface="Arial" panose="020B0604020202020204" pitchFamily="34" charset="0"/>
                </a:rPr>
                <a:t>Услуга создана</a:t>
              </a:r>
              <a:endParaRPr lang="ru-RU" sz="1400" dirty="0">
                <a:latin typeface="Arial" panose="020B0604020202020204" pitchFamily="34" charset="0"/>
              </a:endParaRPr>
            </a:p>
          </p:txBody>
        </p:sp>
      </p:grpSp>
      <p:sp>
        <p:nvSpPr>
          <p:cNvPr id="39"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Структура каталога государственных услуг</a:t>
            </a:r>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14</a:t>
            </a:fld>
            <a:endParaRPr lang="ru-RU"/>
          </a:p>
        </p:txBody>
      </p:sp>
    </p:spTree>
    <p:extLst>
      <p:ext uri="{BB962C8B-B14F-4D97-AF65-F5344CB8AC3E}">
        <p14:creationId xmlns:p14="http://schemas.microsoft.com/office/powerpoint/2010/main" val="2532706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720497" y="1356249"/>
            <a:ext cx="5703006" cy="2936847"/>
            <a:chOff x="1619672" y="1916832"/>
            <a:chExt cx="5703006" cy="2936847"/>
          </a:xfrm>
        </p:grpSpPr>
        <p:pic>
          <p:nvPicPr>
            <p:cNvPr id="10263"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9672" y="1916832"/>
              <a:ext cx="5703006" cy="293684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27"/>
            <p:cNvSpPr>
              <a:spLocks noChangeArrowheads="1"/>
            </p:cNvSpPr>
            <p:nvPr/>
          </p:nvSpPr>
          <p:spPr bwMode="auto">
            <a:xfrm>
              <a:off x="2899335" y="2656059"/>
              <a:ext cx="4423343" cy="150489"/>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7" name="Группа 16"/>
            <p:cNvGrpSpPr/>
            <p:nvPr/>
          </p:nvGrpSpPr>
          <p:grpSpPr>
            <a:xfrm>
              <a:off x="3851920" y="2419691"/>
              <a:ext cx="278790" cy="338554"/>
              <a:chOff x="1283503" y="3542036"/>
              <a:chExt cx="302895" cy="367828"/>
            </a:xfrm>
          </p:grpSpPr>
          <p:sp>
            <p:nvSpPr>
              <p:cNvPr id="18" name="Овал 1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grpSp>
          <p:nvGrpSpPr>
            <p:cNvPr id="20" name="Группа 19"/>
            <p:cNvGrpSpPr/>
            <p:nvPr/>
          </p:nvGrpSpPr>
          <p:grpSpPr>
            <a:xfrm>
              <a:off x="2483768" y="3067941"/>
              <a:ext cx="278790" cy="338554"/>
              <a:chOff x="1283503" y="3542036"/>
              <a:chExt cx="302895" cy="367828"/>
            </a:xfrm>
          </p:grpSpPr>
          <p:sp>
            <p:nvSpPr>
              <p:cNvPr id="21" name="Овал 2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sp>
          <p:nvSpPr>
            <p:cNvPr id="23" name="AutoShape 27"/>
            <p:cNvSpPr>
              <a:spLocks noChangeArrowheads="1"/>
            </p:cNvSpPr>
            <p:nvPr/>
          </p:nvSpPr>
          <p:spPr bwMode="auto">
            <a:xfrm>
              <a:off x="2899335" y="3183980"/>
              <a:ext cx="4423343" cy="389036"/>
            </a:xfrm>
            <a:prstGeom prst="roundRect">
              <a:avLst>
                <a:gd name="adj" fmla="val 687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24" name="Группа 23"/>
            <p:cNvGrpSpPr/>
            <p:nvPr/>
          </p:nvGrpSpPr>
          <p:grpSpPr>
            <a:xfrm>
              <a:off x="3059832" y="2939048"/>
              <a:ext cx="278790" cy="338554"/>
              <a:chOff x="1283503" y="3542036"/>
              <a:chExt cx="302895" cy="367828"/>
            </a:xfrm>
          </p:grpSpPr>
          <p:sp>
            <p:nvSpPr>
              <p:cNvPr id="25" name="Овал 2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3</a:t>
                </a:r>
                <a:endParaRPr lang="ru-RU" sz="1600" b="1" dirty="0">
                  <a:solidFill>
                    <a:srgbClr val="C00000"/>
                  </a:solidFill>
                </a:endParaRPr>
              </a:p>
            </p:txBody>
          </p:sp>
        </p:grpSp>
      </p:grpSp>
      <p:sp>
        <p:nvSpPr>
          <p:cNvPr id="28"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Группировка и сортировка списка</a:t>
            </a:r>
          </a:p>
          <a:p>
            <a:pPr algn="ctr">
              <a:lnSpc>
                <a:spcPts val="2500"/>
              </a:lnSpc>
            </a:pPr>
            <a:r>
              <a:rPr lang="ru-RU" sz="2400" b="1"/>
              <a:t>на примере услуги</a:t>
            </a:r>
          </a:p>
        </p:txBody>
      </p:sp>
      <p:sp>
        <p:nvSpPr>
          <p:cNvPr id="32" name="Rectangle 17"/>
          <p:cNvSpPr>
            <a:spLocks noChangeArrowheads="1"/>
          </p:cNvSpPr>
          <p:nvPr/>
        </p:nvSpPr>
        <p:spPr bwMode="auto">
          <a:xfrm>
            <a:off x="2061963" y="4597024"/>
            <a:ext cx="53615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Для сортировки по столбцу нажмите на название этого</a:t>
            </a:r>
          </a:p>
          <a:p>
            <a:pPr eaLnBrk="1" hangingPunct="1">
              <a:spcBef>
                <a:spcPct val="0"/>
              </a:spcBef>
              <a:buNone/>
            </a:pPr>
            <a:r>
              <a:rPr lang="ru-RU" sz="1400"/>
              <a:t>столбца (сортировка в обратном порядке  осуществляется повторным нажатием)</a:t>
            </a:r>
          </a:p>
        </p:txBody>
      </p:sp>
      <p:grpSp>
        <p:nvGrpSpPr>
          <p:cNvPr id="33" name="Группа 32"/>
          <p:cNvGrpSpPr/>
          <p:nvPr/>
        </p:nvGrpSpPr>
        <p:grpSpPr>
          <a:xfrm>
            <a:off x="1832279" y="4644682"/>
            <a:ext cx="224507" cy="276999"/>
            <a:chOff x="1283503" y="3538070"/>
            <a:chExt cx="302895" cy="373716"/>
          </a:xfrm>
        </p:grpSpPr>
        <p:sp>
          <p:nvSpPr>
            <p:cNvPr id="43" name="Овал 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34" name="Rectangle 17"/>
          <p:cNvSpPr>
            <a:spLocks noChangeArrowheads="1"/>
          </p:cNvSpPr>
          <p:nvPr/>
        </p:nvSpPr>
        <p:spPr bwMode="auto">
          <a:xfrm>
            <a:off x="2061963" y="5396044"/>
            <a:ext cx="536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Посмотреть услуги в зависимости от их статуса можно, кликнув на названии группы услуг </a:t>
            </a:r>
          </a:p>
        </p:txBody>
      </p:sp>
      <p:grpSp>
        <p:nvGrpSpPr>
          <p:cNvPr id="35" name="Группа 34"/>
          <p:cNvGrpSpPr/>
          <p:nvPr/>
        </p:nvGrpSpPr>
        <p:grpSpPr>
          <a:xfrm>
            <a:off x="1832279" y="5438552"/>
            <a:ext cx="224507" cy="276999"/>
            <a:chOff x="1283503" y="3538070"/>
            <a:chExt cx="302895" cy="373716"/>
          </a:xfrm>
        </p:grpSpPr>
        <p:sp>
          <p:nvSpPr>
            <p:cNvPr id="41" name="Овал 4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36" name="Rectangle 17"/>
          <p:cNvSpPr>
            <a:spLocks noChangeArrowheads="1"/>
          </p:cNvSpPr>
          <p:nvPr/>
        </p:nvSpPr>
        <p:spPr bwMode="auto">
          <a:xfrm>
            <a:off x="2061963" y="6002124"/>
            <a:ext cx="536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0"/>
              </a:spcBef>
              <a:buNone/>
            </a:pPr>
            <a:r>
              <a:rPr lang="ru-RU" sz="1400"/>
              <a:t>Для просмотра описания ГУ, кликните на строку</a:t>
            </a:r>
          </a:p>
          <a:p>
            <a:pPr eaLnBrk="1" hangingPunct="1">
              <a:spcBef>
                <a:spcPts val="0"/>
              </a:spcBef>
              <a:buNone/>
            </a:pPr>
            <a:r>
              <a:rPr lang="ru-RU" sz="1400"/>
              <a:t>с требуемой услугой</a:t>
            </a:r>
          </a:p>
        </p:txBody>
      </p:sp>
      <p:grpSp>
        <p:nvGrpSpPr>
          <p:cNvPr id="37" name="Группа 36"/>
          <p:cNvGrpSpPr/>
          <p:nvPr/>
        </p:nvGrpSpPr>
        <p:grpSpPr>
          <a:xfrm>
            <a:off x="1837456" y="6045063"/>
            <a:ext cx="224507" cy="276999"/>
            <a:chOff x="1283503" y="3538070"/>
            <a:chExt cx="302895" cy="373716"/>
          </a:xfrm>
        </p:grpSpPr>
        <p:sp>
          <p:nvSpPr>
            <p:cNvPr id="39" name="Овал 3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grpSp>
        <p:nvGrpSpPr>
          <p:cNvPr id="45" name="Группа 44"/>
          <p:cNvGrpSpPr/>
          <p:nvPr/>
        </p:nvGrpSpPr>
        <p:grpSpPr>
          <a:xfrm>
            <a:off x="0" y="6812282"/>
            <a:ext cx="9143999" cy="45719"/>
            <a:chOff x="1403648" y="3860938"/>
            <a:chExt cx="6048672" cy="43536"/>
          </a:xfrm>
        </p:grpSpPr>
        <p:sp>
          <p:nvSpPr>
            <p:cNvPr id="46" name="Прямоугольник 4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15</a:t>
            </a:fld>
            <a:endParaRPr lang="ru-RU"/>
          </a:p>
        </p:txBody>
      </p:sp>
    </p:spTree>
    <p:extLst>
      <p:ext uri="{BB962C8B-B14F-4D97-AF65-F5344CB8AC3E}">
        <p14:creationId xmlns:p14="http://schemas.microsoft.com/office/powerpoint/2010/main" val="2554421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20497" y="2241557"/>
            <a:ext cx="5703006" cy="292166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93410" y="1346796"/>
            <a:ext cx="8557180" cy="584775"/>
          </a:xfrm>
          <a:prstGeom prst="rect">
            <a:avLst/>
          </a:prstGeom>
        </p:spPr>
        <p:txBody>
          <a:bodyPr wrap="square">
            <a:spAutoFit/>
          </a:bodyPr>
          <a:lstStyle/>
          <a:p>
            <a:pPr algn="ctr"/>
            <a:r>
              <a:rPr lang="ru-RU" sz="1600" dirty="0"/>
              <a:t>Отдельно на закладке «Мои задачи» выделены объекты Реестра, созданные пользователем или требующие от него дальнейших действий.</a:t>
            </a:r>
          </a:p>
        </p:txBody>
      </p:sp>
      <p:sp>
        <p:nvSpPr>
          <p:cNvPr id="16"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Группировка и сортировка списков</a:t>
            </a:r>
          </a:p>
          <a:p>
            <a:pPr algn="ctr">
              <a:lnSpc>
                <a:spcPts val="2500"/>
              </a:lnSpc>
            </a:pPr>
            <a:r>
              <a:rPr lang="ru-RU" b="1"/>
              <a:t>ГУ, ГФ, ОГВ,  Сообщений от ЕПГУ на закладке «Мои задачи»</a:t>
            </a:r>
          </a:p>
        </p:txBody>
      </p:sp>
      <p:grpSp>
        <p:nvGrpSpPr>
          <p:cNvPr id="17" name="Группа 16"/>
          <p:cNvGrpSpPr/>
          <p:nvPr/>
        </p:nvGrpSpPr>
        <p:grpSpPr>
          <a:xfrm>
            <a:off x="0" y="6812282"/>
            <a:ext cx="9143999" cy="45719"/>
            <a:chOff x="1403648" y="3860938"/>
            <a:chExt cx="6048672" cy="43536"/>
          </a:xfrm>
        </p:grpSpPr>
        <p:sp>
          <p:nvSpPr>
            <p:cNvPr id="18" name="Прямоугольник 17"/>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AutoShape 27"/>
          <p:cNvSpPr>
            <a:spLocks noChangeArrowheads="1"/>
          </p:cNvSpPr>
          <p:nvPr/>
        </p:nvSpPr>
        <p:spPr bwMode="auto">
          <a:xfrm>
            <a:off x="1720498" y="2431271"/>
            <a:ext cx="1252464" cy="811266"/>
          </a:xfrm>
          <a:prstGeom prst="roundRect">
            <a:avLst>
              <a:gd name="adj" fmla="val 2891"/>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0" name="Группа 29"/>
          <p:cNvGrpSpPr/>
          <p:nvPr/>
        </p:nvGrpSpPr>
        <p:grpSpPr>
          <a:xfrm>
            <a:off x="2833566" y="2620188"/>
            <a:ext cx="278790" cy="338554"/>
            <a:chOff x="1283503" y="3542036"/>
            <a:chExt cx="302895" cy="367828"/>
          </a:xfrm>
        </p:grpSpPr>
        <p:sp>
          <p:nvSpPr>
            <p:cNvPr id="38" name="Овал 3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32" name="AutoShape 27"/>
          <p:cNvSpPr>
            <a:spLocks noChangeArrowheads="1"/>
          </p:cNvSpPr>
          <p:nvPr/>
        </p:nvSpPr>
        <p:spPr bwMode="auto">
          <a:xfrm>
            <a:off x="3000160" y="3145780"/>
            <a:ext cx="4423343" cy="1852736"/>
          </a:xfrm>
          <a:prstGeom prst="roundRect">
            <a:avLst>
              <a:gd name="adj" fmla="val 139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1" name="Группа 30"/>
          <p:cNvGrpSpPr/>
          <p:nvPr/>
        </p:nvGrpSpPr>
        <p:grpSpPr>
          <a:xfrm>
            <a:off x="7284108" y="4101481"/>
            <a:ext cx="278790" cy="338554"/>
            <a:chOff x="1283503" y="3542036"/>
            <a:chExt cx="302895" cy="367828"/>
          </a:xfrm>
        </p:grpSpPr>
        <p:sp>
          <p:nvSpPr>
            <p:cNvPr id="36" name="Овал 3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sp>
        <p:nvSpPr>
          <p:cNvPr id="41" name="Rectangle 17"/>
          <p:cNvSpPr>
            <a:spLocks noChangeArrowheads="1"/>
          </p:cNvSpPr>
          <p:nvPr/>
        </p:nvSpPr>
        <p:spPr bwMode="auto">
          <a:xfrm>
            <a:off x="2061963" y="5319901"/>
            <a:ext cx="53615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Объекты Реестра можно увидеть в одном списке отдельно с фильтром по типу объекта (ГУ, ГФ, ОГВ, Сообщение от ЕПГУ) и статусу</a:t>
            </a:r>
          </a:p>
        </p:txBody>
      </p:sp>
      <p:grpSp>
        <p:nvGrpSpPr>
          <p:cNvPr id="42" name="Группа 41"/>
          <p:cNvGrpSpPr/>
          <p:nvPr/>
        </p:nvGrpSpPr>
        <p:grpSpPr>
          <a:xfrm>
            <a:off x="1832279" y="5367559"/>
            <a:ext cx="224507" cy="276999"/>
            <a:chOff x="1283503" y="3538070"/>
            <a:chExt cx="302895" cy="373716"/>
          </a:xfrm>
        </p:grpSpPr>
        <p:sp>
          <p:nvSpPr>
            <p:cNvPr id="43" name="Овал 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45" name="Rectangle 17"/>
          <p:cNvSpPr>
            <a:spLocks noChangeArrowheads="1"/>
          </p:cNvSpPr>
          <p:nvPr/>
        </p:nvSpPr>
        <p:spPr bwMode="auto">
          <a:xfrm>
            <a:off x="2061963" y="6118921"/>
            <a:ext cx="536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Для просмотра сведений по объекту кликните на строку с требуемой задачей</a:t>
            </a:r>
          </a:p>
        </p:txBody>
      </p:sp>
      <p:grpSp>
        <p:nvGrpSpPr>
          <p:cNvPr id="46" name="Группа 45"/>
          <p:cNvGrpSpPr/>
          <p:nvPr/>
        </p:nvGrpSpPr>
        <p:grpSpPr>
          <a:xfrm>
            <a:off x="1832279" y="6161429"/>
            <a:ext cx="224507" cy="276999"/>
            <a:chOff x="1283503" y="3538070"/>
            <a:chExt cx="302895" cy="373716"/>
          </a:xfrm>
        </p:grpSpPr>
        <p:sp>
          <p:nvSpPr>
            <p:cNvPr id="47" name="Овал 4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16</a:t>
            </a:fld>
            <a:endParaRPr lang="ru-RU"/>
          </a:p>
        </p:txBody>
      </p:sp>
    </p:spTree>
    <p:extLst>
      <p:ext uri="{BB962C8B-B14F-4D97-AF65-F5344CB8AC3E}">
        <p14:creationId xmlns:p14="http://schemas.microsoft.com/office/powerpoint/2010/main" val="240977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Перечень государственных органов</a:t>
            </a:r>
          </a:p>
        </p:txBody>
      </p:sp>
      <p:sp>
        <p:nvSpPr>
          <p:cNvPr id="35" name="Rectangle 17"/>
          <p:cNvSpPr>
            <a:spLocks noChangeArrowheads="1"/>
          </p:cNvSpPr>
          <p:nvPr/>
        </p:nvSpPr>
        <p:spPr bwMode="auto">
          <a:xfrm>
            <a:off x="2061963" y="4365104"/>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Группы госорганов</a:t>
            </a:r>
          </a:p>
        </p:txBody>
      </p:sp>
      <p:grpSp>
        <p:nvGrpSpPr>
          <p:cNvPr id="36" name="Группа 35"/>
          <p:cNvGrpSpPr/>
          <p:nvPr/>
        </p:nvGrpSpPr>
        <p:grpSpPr>
          <a:xfrm>
            <a:off x="1832279" y="4376068"/>
            <a:ext cx="224507" cy="276999"/>
            <a:chOff x="1283503" y="3538070"/>
            <a:chExt cx="302895" cy="373716"/>
          </a:xfrm>
        </p:grpSpPr>
        <p:sp>
          <p:nvSpPr>
            <p:cNvPr id="37" name="Овал 3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39" name="Rectangle 17"/>
          <p:cNvSpPr>
            <a:spLocks noChangeArrowheads="1"/>
          </p:cNvSpPr>
          <p:nvPr/>
        </p:nvSpPr>
        <p:spPr bwMode="auto">
          <a:xfrm>
            <a:off x="2061963" y="4726481"/>
            <a:ext cx="536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Представление госорганов в иерархическом виде</a:t>
            </a:r>
          </a:p>
          <a:p>
            <a:pPr eaLnBrk="1" hangingPunct="1">
              <a:spcBef>
                <a:spcPct val="0"/>
              </a:spcBef>
              <a:buNone/>
            </a:pPr>
            <a:r>
              <a:rPr lang="ru-RU" sz="1400"/>
              <a:t>или табличным списком</a:t>
            </a:r>
          </a:p>
        </p:txBody>
      </p:sp>
      <p:grpSp>
        <p:nvGrpSpPr>
          <p:cNvPr id="40" name="Группа 39"/>
          <p:cNvGrpSpPr/>
          <p:nvPr/>
        </p:nvGrpSpPr>
        <p:grpSpPr>
          <a:xfrm>
            <a:off x="1832279" y="4768989"/>
            <a:ext cx="224507" cy="276999"/>
            <a:chOff x="1283503" y="3538070"/>
            <a:chExt cx="302895" cy="373716"/>
          </a:xfrm>
        </p:grpSpPr>
        <p:sp>
          <p:nvSpPr>
            <p:cNvPr id="41" name="Овал 4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grpSp>
        <p:nvGrpSpPr>
          <p:cNvPr id="8" name="Группа 7"/>
          <p:cNvGrpSpPr/>
          <p:nvPr/>
        </p:nvGrpSpPr>
        <p:grpSpPr>
          <a:xfrm>
            <a:off x="1571280" y="1090914"/>
            <a:ext cx="6004283" cy="3058166"/>
            <a:chOff x="1571280" y="1005954"/>
            <a:chExt cx="6004283" cy="3058166"/>
          </a:xfrm>
        </p:grpSpPr>
        <p:pic>
          <p:nvPicPr>
            <p:cNvPr id="43"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1934" y="1005954"/>
              <a:ext cx="6000133"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27"/>
            <p:cNvSpPr>
              <a:spLocks noChangeArrowheads="1"/>
            </p:cNvSpPr>
            <p:nvPr/>
          </p:nvSpPr>
          <p:spPr bwMode="auto">
            <a:xfrm>
              <a:off x="1571280" y="1674812"/>
              <a:ext cx="1296475" cy="800025"/>
            </a:xfrm>
            <a:prstGeom prst="roundRect">
              <a:avLst>
                <a:gd name="adj" fmla="val 2891"/>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28" name="Группа 27"/>
            <p:cNvGrpSpPr/>
            <p:nvPr/>
          </p:nvGrpSpPr>
          <p:grpSpPr>
            <a:xfrm>
              <a:off x="2728360" y="1492851"/>
              <a:ext cx="278790" cy="338554"/>
              <a:chOff x="1283503" y="3542036"/>
              <a:chExt cx="302895" cy="367828"/>
            </a:xfrm>
          </p:grpSpPr>
          <p:sp>
            <p:nvSpPr>
              <p:cNvPr id="29" name="Овал 2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31" name="AutoShape 27"/>
            <p:cNvSpPr>
              <a:spLocks noChangeArrowheads="1"/>
            </p:cNvSpPr>
            <p:nvPr/>
          </p:nvSpPr>
          <p:spPr bwMode="auto">
            <a:xfrm>
              <a:off x="2915816" y="2152337"/>
              <a:ext cx="4507688" cy="1796490"/>
            </a:xfrm>
            <a:prstGeom prst="roundRect">
              <a:avLst>
                <a:gd name="adj" fmla="val 139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4" name="AutoShape 27"/>
            <p:cNvSpPr>
              <a:spLocks noChangeArrowheads="1"/>
            </p:cNvSpPr>
            <p:nvPr/>
          </p:nvSpPr>
          <p:spPr bwMode="auto">
            <a:xfrm>
              <a:off x="2915816" y="2008793"/>
              <a:ext cx="4507688" cy="153231"/>
            </a:xfrm>
            <a:prstGeom prst="roundRect">
              <a:avLst>
                <a:gd name="adj" fmla="val 139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5" name="AutoShape 27"/>
            <p:cNvSpPr>
              <a:spLocks noChangeArrowheads="1"/>
            </p:cNvSpPr>
            <p:nvPr/>
          </p:nvSpPr>
          <p:spPr bwMode="auto">
            <a:xfrm>
              <a:off x="3203848" y="1805172"/>
              <a:ext cx="820333" cy="162233"/>
            </a:xfrm>
            <a:prstGeom prst="roundRect">
              <a:avLst>
                <a:gd name="adj" fmla="val 139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2" name="Группа 31"/>
            <p:cNvGrpSpPr/>
            <p:nvPr/>
          </p:nvGrpSpPr>
          <p:grpSpPr>
            <a:xfrm>
              <a:off x="3924005" y="1604742"/>
              <a:ext cx="278790" cy="338554"/>
              <a:chOff x="1283503" y="3542036"/>
              <a:chExt cx="302895" cy="367828"/>
            </a:xfrm>
          </p:grpSpPr>
          <p:sp>
            <p:nvSpPr>
              <p:cNvPr id="33" name="Овал 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grpSp>
          <p:nvGrpSpPr>
            <p:cNvPr id="46" name="Группа 45"/>
            <p:cNvGrpSpPr/>
            <p:nvPr/>
          </p:nvGrpSpPr>
          <p:grpSpPr>
            <a:xfrm>
              <a:off x="7296773" y="1808126"/>
              <a:ext cx="278790" cy="338554"/>
              <a:chOff x="1283503" y="3542036"/>
              <a:chExt cx="302895" cy="367828"/>
            </a:xfrm>
          </p:grpSpPr>
          <p:sp>
            <p:nvSpPr>
              <p:cNvPr id="47" name="Овал 4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3</a:t>
                </a:r>
                <a:endParaRPr lang="ru-RU" sz="1600" b="1" dirty="0">
                  <a:solidFill>
                    <a:srgbClr val="C00000"/>
                  </a:solidFill>
                </a:endParaRPr>
              </a:p>
            </p:txBody>
          </p:sp>
        </p:grpSp>
        <p:grpSp>
          <p:nvGrpSpPr>
            <p:cNvPr id="49" name="Группа 48"/>
            <p:cNvGrpSpPr/>
            <p:nvPr/>
          </p:nvGrpSpPr>
          <p:grpSpPr>
            <a:xfrm>
              <a:off x="7296773" y="2886148"/>
              <a:ext cx="278790" cy="338554"/>
              <a:chOff x="1283503" y="3542036"/>
              <a:chExt cx="302895" cy="367828"/>
            </a:xfrm>
          </p:grpSpPr>
          <p:sp>
            <p:nvSpPr>
              <p:cNvPr id="50" name="Овал 4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4</a:t>
                </a:r>
                <a:endParaRPr lang="ru-RU" sz="1600" b="1" dirty="0">
                  <a:solidFill>
                    <a:srgbClr val="C00000"/>
                  </a:solidFill>
                </a:endParaRPr>
              </a:p>
            </p:txBody>
          </p:sp>
        </p:grpSp>
      </p:grpSp>
      <p:sp>
        <p:nvSpPr>
          <p:cNvPr id="52" name="Rectangle 17"/>
          <p:cNvSpPr>
            <a:spLocks noChangeArrowheads="1"/>
          </p:cNvSpPr>
          <p:nvPr/>
        </p:nvSpPr>
        <p:spPr bwMode="auto">
          <a:xfrm>
            <a:off x="2061963" y="5270863"/>
            <a:ext cx="53615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Сортировка  поля по нажатию на название этого поля  (сортировка в обратном порядке осуществляется повторным нажатием)</a:t>
            </a:r>
          </a:p>
        </p:txBody>
      </p:sp>
      <p:grpSp>
        <p:nvGrpSpPr>
          <p:cNvPr id="53" name="Группа 52"/>
          <p:cNvGrpSpPr/>
          <p:nvPr/>
        </p:nvGrpSpPr>
        <p:grpSpPr>
          <a:xfrm>
            <a:off x="1832279" y="5313371"/>
            <a:ext cx="224507" cy="276999"/>
            <a:chOff x="1283503" y="3538070"/>
            <a:chExt cx="302895" cy="373716"/>
          </a:xfrm>
        </p:grpSpPr>
        <p:sp>
          <p:nvSpPr>
            <p:cNvPr id="54" name="Овал 5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56" name="Rectangle 17"/>
          <p:cNvSpPr>
            <a:spLocks noChangeArrowheads="1"/>
          </p:cNvSpPr>
          <p:nvPr/>
        </p:nvSpPr>
        <p:spPr bwMode="auto">
          <a:xfrm>
            <a:off x="2061963" y="6035904"/>
            <a:ext cx="536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Для просмотра полного описания ГО, кликните на строку</a:t>
            </a:r>
          </a:p>
          <a:p>
            <a:pPr eaLnBrk="1" hangingPunct="1">
              <a:spcBef>
                <a:spcPct val="0"/>
              </a:spcBef>
              <a:buNone/>
            </a:pPr>
            <a:r>
              <a:rPr lang="ru-RU" sz="1400"/>
              <a:t>С требуемым названием Органа власти</a:t>
            </a:r>
          </a:p>
        </p:txBody>
      </p:sp>
      <p:grpSp>
        <p:nvGrpSpPr>
          <p:cNvPr id="57" name="Группа 56"/>
          <p:cNvGrpSpPr/>
          <p:nvPr/>
        </p:nvGrpSpPr>
        <p:grpSpPr>
          <a:xfrm>
            <a:off x="1832279" y="6078412"/>
            <a:ext cx="224507" cy="276999"/>
            <a:chOff x="1283503" y="3538070"/>
            <a:chExt cx="302895" cy="373716"/>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4</a:t>
              </a:r>
              <a:endParaRPr lang="ru-RU" sz="1200" b="1" dirty="0">
                <a:solidFill>
                  <a:srgbClr val="C00000"/>
                </a:solidFill>
              </a:endParaRPr>
            </a:p>
          </p:txBody>
        </p:sp>
      </p:grpSp>
      <p:grpSp>
        <p:nvGrpSpPr>
          <p:cNvPr id="60" name="Группа 59"/>
          <p:cNvGrpSpPr/>
          <p:nvPr/>
        </p:nvGrpSpPr>
        <p:grpSpPr>
          <a:xfrm>
            <a:off x="0" y="6812282"/>
            <a:ext cx="9143999" cy="45719"/>
            <a:chOff x="1403648" y="3860938"/>
            <a:chExt cx="6048672" cy="43536"/>
          </a:xfrm>
        </p:grpSpPr>
        <p:sp>
          <p:nvSpPr>
            <p:cNvPr id="61" name="Прямоугольник 6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Прямоугольник 6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Прямоугольник 62"/>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Прямоугольник 63"/>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17</a:t>
            </a:fld>
            <a:endParaRPr lang="ru-RU"/>
          </a:p>
        </p:txBody>
      </p:sp>
    </p:spTree>
    <p:extLst>
      <p:ext uri="{BB962C8B-B14F-4D97-AF65-F5344CB8AC3E}">
        <p14:creationId xmlns:p14="http://schemas.microsoft.com/office/powerpoint/2010/main" val="380572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Перечень нормативных правовых актов (НПА)</a:t>
            </a:r>
          </a:p>
        </p:txBody>
      </p:sp>
      <p:grpSp>
        <p:nvGrpSpPr>
          <p:cNvPr id="19" name="Группа 18"/>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1" name="Rectangle 17"/>
          <p:cNvSpPr>
            <a:spLocks noChangeArrowheads="1"/>
          </p:cNvSpPr>
          <p:nvPr/>
        </p:nvSpPr>
        <p:spPr bwMode="auto">
          <a:xfrm>
            <a:off x="2061963" y="4910979"/>
            <a:ext cx="53615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Для сортировки по столбцу нажмите на название этого столбца (сортировка в обратном порядке осуществляется </a:t>
            </a:r>
          </a:p>
          <a:p>
            <a:pPr eaLnBrk="1" hangingPunct="1">
              <a:spcBef>
                <a:spcPct val="0"/>
              </a:spcBef>
              <a:buNone/>
            </a:pPr>
            <a:r>
              <a:rPr lang="ru-RU" sz="1400"/>
              <a:t>повторным нажатием)</a:t>
            </a:r>
          </a:p>
        </p:txBody>
      </p:sp>
      <p:grpSp>
        <p:nvGrpSpPr>
          <p:cNvPr id="42" name="Группа 41"/>
          <p:cNvGrpSpPr/>
          <p:nvPr/>
        </p:nvGrpSpPr>
        <p:grpSpPr>
          <a:xfrm>
            <a:off x="1832279" y="4958638"/>
            <a:ext cx="224507" cy="276999"/>
            <a:chOff x="1283503" y="3538070"/>
            <a:chExt cx="302895" cy="373716"/>
          </a:xfrm>
        </p:grpSpPr>
        <p:sp>
          <p:nvSpPr>
            <p:cNvPr id="43" name="Овал 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45" name="Rectangle 17"/>
          <p:cNvSpPr>
            <a:spLocks noChangeArrowheads="1"/>
          </p:cNvSpPr>
          <p:nvPr/>
        </p:nvSpPr>
        <p:spPr bwMode="auto">
          <a:xfrm>
            <a:off x="2061963" y="5710000"/>
            <a:ext cx="536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Для просмотра полного описания НПА, кликните на строку</a:t>
            </a:r>
          </a:p>
          <a:p>
            <a:pPr eaLnBrk="1" hangingPunct="1">
              <a:spcBef>
                <a:spcPct val="0"/>
              </a:spcBef>
              <a:buNone/>
            </a:pPr>
            <a:r>
              <a:rPr lang="ru-RU" sz="1400"/>
              <a:t>с требуемым Нормативным правовым актом</a:t>
            </a:r>
          </a:p>
        </p:txBody>
      </p:sp>
      <p:grpSp>
        <p:nvGrpSpPr>
          <p:cNvPr id="46" name="Группа 45"/>
          <p:cNvGrpSpPr/>
          <p:nvPr/>
        </p:nvGrpSpPr>
        <p:grpSpPr>
          <a:xfrm>
            <a:off x="1832279" y="5752508"/>
            <a:ext cx="224507" cy="276999"/>
            <a:chOff x="1283503" y="3538070"/>
            <a:chExt cx="302895" cy="373716"/>
          </a:xfrm>
        </p:grpSpPr>
        <p:sp>
          <p:nvSpPr>
            <p:cNvPr id="47" name="Овал 4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grpSp>
        <p:nvGrpSpPr>
          <p:cNvPr id="2" name="Группа 1"/>
          <p:cNvGrpSpPr/>
          <p:nvPr/>
        </p:nvGrpSpPr>
        <p:grpSpPr>
          <a:xfrm>
            <a:off x="1586676" y="1390214"/>
            <a:ext cx="5970649" cy="3058166"/>
            <a:chOff x="1592249" y="1390214"/>
            <a:chExt cx="5970649" cy="3058166"/>
          </a:xfrm>
        </p:grpSpPr>
        <p:pic>
          <p:nvPicPr>
            <p:cNvPr id="53"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92249" y="1390214"/>
              <a:ext cx="5959502"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27"/>
            <p:cNvSpPr>
              <a:spLocks noChangeArrowheads="1"/>
            </p:cNvSpPr>
            <p:nvPr/>
          </p:nvSpPr>
          <p:spPr bwMode="auto">
            <a:xfrm>
              <a:off x="2915816" y="2123118"/>
              <a:ext cx="4507687" cy="162542"/>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1" name="Группа 30"/>
            <p:cNvGrpSpPr/>
            <p:nvPr/>
          </p:nvGrpSpPr>
          <p:grpSpPr>
            <a:xfrm>
              <a:off x="7284108" y="2034897"/>
              <a:ext cx="278790" cy="338554"/>
              <a:chOff x="1283503" y="3542036"/>
              <a:chExt cx="302895" cy="367828"/>
            </a:xfrm>
          </p:grpSpPr>
          <p:sp>
            <p:nvSpPr>
              <p:cNvPr id="39" name="Овал 3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33" name="AutoShape 27"/>
            <p:cNvSpPr>
              <a:spLocks noChangeArrowheads="1"/>
            </p:cNvSpPr>
            <p:nvPr/>
          </p:nvSpPr>
          <p:spPr bwMode="auto">
            <a:xfrm>
              <a:off x="2915816" y="3035670"/>
              <a:ext cx="4507687" cy="830955"/>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2" name="Группа 31"/>
            <p:cNvGrpSpPr/>
            <p:nvPr/>
          </p:nvGrpSpPr>
          <p:grpSpPr>
            <a:xfrm>
              <a:off x="7284108" y="3278330"/>
              <a:ext cx="278790" cy="338554"/>
              <a:chOff x="1283503" y="3542036"/>
              <a:chExt cx="302895" cy="367828"/>
            </a:xfrm>
          </p:grpSpPr>
          <p:sp>
            <p:nvSpPr>
              <p:cNvPr id="37" name="Овал 3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grpSp>
      <p:sp>
        <p:nvSpPr>
          <p:cNvPr id="3" name="Номер слайда 2"/>
          <p:cNvSpPr>
            <a:spLocks noGrp="1"/>
          </p:cNvSpPr>
          <p:nvPr>
            <p:ph type="sldNum" sz="quarter" idx="12"/>
          </p:nvPr>
        </p:nvSpPr>
        <p:spPr/>
        <p:txBody>
          <a:bodyPr/>
          <a:lstStyle/>
          <a:p>
            <a:pPr>
              <a:defRPr/>
            </a:pPr>
            <a:fld id="{2B40B2B8-615A-42D7-BA37-F5568DB5F6A6}" type="slidenum">
              <a:rPr lang="ru-RU" smtClean="0"/>
              <a:pPr>
                <a:defRPr/>
              </a:pPr>
              <a:t>18</a:t>
            </a:fld>
            <a:endParaRPr lang="ru-RU"/>
          </a:p>
        </p:txBody>
      </p:sp>
    </p:spTree>
    <p:extLst>
      <p:ext uri="{BB962C8B-B14F-4D97-AF65-F5344CB8AC3E}">
        <p14:creationId xmlns:p14="http://schemas.microsoft.com/office/powerpoint/2010/main" val="1095669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8387" y="1391052"/>
            <a:ext cx="5907226" cy="305816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Перечень Рабочих документов</a:t>
            </a:r>
          </a:p>
        </p:txBody>
      </p:sp>
      <p:grpSp>
        <p:nvGrpSpPr>
          <p:cNvPr id="20" name="Группа 19"/>
          <p:cNvGrpSpPr/>
          <p:nvPr/>
        </p:nvGrpSpPr>
        <p:grpSpPr>
          <a:xfrm>
            <a:off x="0" y="6812282"/>
            <a:ext cx="9143999" cy="45719"/>
            <a:chOff x="1403648" y="3860938"/>
            <a:chExt cx="6048672" cy="43536"/>
          </a:xfrm>
        </p:grpSpPr>
        <p:sp>
          <p:nvSpPr>
            <p:cNvPr id="21" name="Прямоугольник 2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Rectangle 17"/>
          <p:cNvSpPr>
            <a:spLocks noChangeArrowheads="1"/>
          </p:cNvSpPr>
          <p:nvPr/>
        </p:nvSpPr>
        <p:spPr bwMode="auto">
          <a:xfrm>
            <a:off x="2061963" y="4910978"/>
            <a:ext cx="53615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Для сортировки по столбцу нажмите на название этого столбца (сортировка вобратном порядке осуществляется </a:t>
            </a:r>
          </a:p>
          <a:p>
            <a:pPr eaLnBrk="1" hangingPunct="1">
              <a:spcBef>
                <a:spcPct val="0"/>
              </a:spcBef>
              <a:buNone/>
            </a:pPr>
            <a:r>
              <a:rPr lang="ru-RU" sz="1400"/>
              <a:t>повторным нажатием)</a:t>
            </a:r>
          </a:p>
        </p:txBody>
      </p:sp>
      <p:grpSp>
        <p:nvGrpSpPr>
          <p:cNvPr id="30" name="Группа 29"/>
          <p:cNvGrpSpPr/>
          <p:nvPr/>
        </p:nvGrpSpPr>
        <p:grpSpPr>
          <a:xfrm>
            <a:off x="1832279" y="4958638"/>
            <a:ext cx="224507" cy="276999"/>
            <a:chOff x="1283503" y="3538070"/>
            <a:chExt cx="302895" cy="373716"/>
          </a:xfrm>
        </p:grpSpPr>
        <p:sp>
          <p:nvSpPr>
            <p:cNvPr id="31" name="Овал 3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33" name="Rectangle 17"/>
          <p:cNvSpPr>
            <a:spLocks noChangeArrowheads="1"/>
          </p:cNvSpPr>
          <p:nvPr/>
        </p:nvSpPr>
        <p:spPr bwMode="auto">
          <a:xfrm>
            <a:off x="2061963" y="5710000"/>
            <a:ext cx="5361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Для просмотра полного описания документа, кликните</a:t>
            </a:r>
          </a:p>
          <a:p>
            <a:pPr eaLnBrk="1" hangingPunct="1">
              <a:spcBef>
                <a:spcPct val="0"/>
              </a:spcBef>
              <a:buNone/>
            </a:pPr>
            <a:r>
              <a:rPr lang="ru-RU" sz="1400"/>
              <a:t>на строку с требуемым Рабочим документом</a:t>
            </a:r>
          </a:p>
        </p:txBody>
      </p:sp>
      <p:grpSp>
        <p:nvGrpSpPr>
          <p:cNvPr id="34" name="Группа 33"/>
          <p:cNvGrpSpPr/>
          <p:nvPr/>
        </p:nvGrpSpPr>
        <p:grpSpPr>
          <a:xfrm>
            <a:off x="1832279" y="5752508"/>
            <a:ext cx="224507" cy="276999"/>
            <a:chOff x="1283503" y="3538070"/>
            <a:chExt cx="302895" cy="373716"/>
          </a:xfrm>
        </p:grpSpPr>
        <p:sp>
          <p:nvSpPr>
            <p:cNvPr id="35" name="Овал 3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39" name="AutoShape 27"/>
          <p:cNvSpPr>
            <a:spLocks noChangeArrowheads="1"/>
          </p:cNvSpPr>
          <p:nvPr/>
        </p:nvSpPr>
        <p:spPr bwMode="auto">
          <a:xfrm>
            <a:off x="2910243" y="2123118"/>
            <a:ext cx="4507687" cy="162542"/>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0" name="Группа 39"/>
          <p:cNvGrpSpPr/>
          <p:nvPr/>
        </p:nvGrpSpPr>
        <p:grpSpPr>
          <a:xfrm>
            <a:off x="7278535" y="2034897"/>
            <a:ext cx="278790" cy="338554"/>
            <a:chOff x="1283503" y="3542036"/>
            <a:chExt cx="302895" cy="367828"/>
          </a:xfrm>
        </p:grpSpPr>
        <p:sp>
          <p:nvSpPr>
            <p:cNvPr id="45" name="Овал 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41" name="AutoShape 27"/>
          <p:cNvSpPr>
            <a:spLocks noChangeArrowheads="1"/>
          </p:cNvSpPr>
          <p:nvPr/>
        </p:nvSpPr>
        <p:spPr bwMode="auto">
          <a:xfrm>
            <a:off x="2910243" y="2705135"/>
            <a:ext cx="4507687" cy="424983"/>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2" name="Группа 41"/>
          <p:cNvGrpSpPr/>
          <p:nvPr/>
        </p:nvGrpSpPr>
        <p:grpSpPr>
          <a:xfrm>
            <a:off x="7278535" y="2743368"/>
            <a:ext cx="278790" cy="338554"/>
            <a:chOff x="1283503" y="3542036"/>
            <a:chExt cx="302895" cy="367828"/>
          </a:xfrm>
        </p:grpSpPr>
        <p:sp>
          <p:nvSpPr>
            <p:cNvPr id="43" name="Овал 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19</a:t>
            </a:fld>
            <a:endParaRPr lang="ru-RU"/>
          </a:p>
        </p:txBody>
      </p:sp>
    </p:spTree>
    <p:extLst>
      <p:ext uri="{BB962C8B-B14F-4D97-AF65-F5344CB8AC3E}">
        <p14:creationId xmlns:p14="http://schemas.microsoft.com/office/powerpoint/2010/main" val="2975281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683729" y="1844824"/>
            <a:ext cx="7776541"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a:r>
              <a:rPr lang="ru-RU" sz="1600"/>
              <a:t>Настоящий </a:t>
            </a:r>
            <a:r>
              <a:rPr lang="ru-RU" sz="1600" dirty="0"/>
              <a:t>курс пользователя подготовлен в рамках Государственного контракта № ГК-140-ОФ/Д21 от «17» ноября 2014 г. и предназначен для ознакомления с функциями Реестра, приемами работы в нем и объяснения порядка внесения информации о системных объектах с целью оптимизации процесса внесения необходимых сведений в Реестр, а также повышения качества </a:t>
            </a:r>
            <a:r>
              <a:rPr lang="ru-RU" sz="1600"/>
              <a:t>размещаемой информации.</a:t>
            </a:r>
            <a:endParaRPr lang="ru-RU" sz="1600" dirty="0"/>
          </a:p>
        </p:txBody>
      </p:sp>
      <p:sp>
        <p:nvSpPr>
          <p:cNvPr id="9" name="Rectangle 2"/>
          <p:cNvSpPr>
            <a:spLocks noChangeArrowheads="1"/>
          </p:cNvSpPr>
          <p:nvPr/>
        </p:nvSpPr>
        <p:spPr bwMode="auto">
          <a:xfrm>
            <a:off x="591344" y="188640"/>
            <a:ext cx="79613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dirty="0"/>
              <a:t>Назначение курса пользователя </a:t>
            </a:r>
            <a:r>
              <a:rPr lang="en-US" sz="2400" b="1" dirty="0"/>
              <a:t/>
            </a:r>
            <a:br>
              <a:rPr lang="en-US" sz="2400" b="1" dirty="0"/>
            </a:br>
            <a:r>
              <a:rPr lang="ru-RU" sz="2400" b="1" dirty="0"/>
              <a:t>реестра государственных услуг</a:t>
            </a:r>
          </a:p>
        </p:txBody>
      </p:sp>
      <p:grpSp>
        <p:nvGrpSpPr>
          <p:cNvPr id="10" name="Группа 9"/>
          <p:cNvGrpSpPr/>
          <p:nvPr/>
        </p:nvGrpSpPr>
        <p:grpSpPr>
          <a:xfrm>
            <a:off x="0" y="6812282"/>
            <a:ext cx="9143999" cy="45719"/>
            <a:chOff x="1403648" y="3860938"/>
            <a:chExt cx="6048672" cy="43536"/>
          </a:xfrm>
        </p:grpSpPr>
        <p:sp>
          <p:nvSpPr>
            <p:cNvPr id="14" name="Прямоугольник 1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84F06499-A55A-408B-A71A-C82FE3CE32CF}" type="slidenum">
              <a:rPr lang="ru-RU" smtClean="0"/>
              <a:pPr>
                <a:defRPr/>
              </a:pPr>
              <a:t>2</a:t>
            </a:fld>
            <a:endParaRPr lang="ru-RU"/>
          </a:p>
        </p:txBody>
      </p:sp>
    </p:spTree>
    <p:extLst>
      <p:ext uri="{BB962C8B-B14F-4D97-AF65-F5344CB8AC3E}">
        <p14:creationId xmlns:p14="http://schemas.microsoft.com/office/powerpoint/2010/main" val="4176151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Поиск на примере услуги</a:t>
            </a:r>
          </a:p>
        </p:txBody>
      </p:sp>
      <p:grpSp>
        <p:nvGrpSpPr>
          <p:cNvPr id="22" name="Группа 21"/>
          <p:cNvGrpSpPr/>
          <p:nvPr/>
        </p:nvGrpSpPr>
        <p:grpSpPr>
          <a:xfrm>
            <a:off x="0" y="6812282"/>
            <a:ext cx="9143999" cy="45719"/>
            <a:chOff x="1403648" y="3860938"/>
            <a:chExt cx="6048672" cy="43536"/>
          </a:xfrm>
        </p:grpSpPr>
        <p:sp>
          <p:nvSpPr>
            <p:cNvPr id="23" name="Прямоугольник 2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 name="Группа 6"/>
          <p:cNvGrpSpPr/>
          <p:nvPr/>
        </p:nvGrpSpPr>
        <p:grpSpPr>
          <a:xfrm>
            <a:off x="1776388" y="1105974"/>
            <a:ext cx="5591224" cy="2334148"/>
            <a:chOff x="1776388" y="1085306"/>
            <a:chExt cx="5591224" cy="2334148"/>
          </a:xfrm>
        </p:grpSpPr>
        <p:pic>
          <p:nvPicPr>
            <p:cNvPr id="46"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9678" y="1085306"/>
              <a:ext cx="5521632" cy="120035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AutoShape 27"/>
            <p:cNvSpPr>
              <a:spLocks noChangeArrowheads="1"/>
            </p:cNvSpPr>
            <p:nvPr/>
          </p:nvSpPr>
          <p:spPr bwMode="auto">
            <a:xfrm>
              <a:off x="3033815" y="1463554"/>
              <a:ext cx="3600400" cy="144016"/>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8" name="Группа 47"/>
            <p:cNvGrpSpPr/>
            <p:nvPr/>
          </p:nvGrpSpPr>
          <p:grpSpPr>
            <a:xfrm>
              <a:off x="6494820" y="1269016"/>
              <a:ext cx="278790" cy="338554"/>
              <a:chOff x="1283503" y="3542036"/>
              <a:chExt cx="302895" cy="367828"/>
            </a:xfrm>
          </p:grpSpPr>
          <p:sp>
            <p:nvSpPr>
              <p:cNvPr id="49" name="Овал 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51" name="Rectangle 17"/>
            <p:cNvSpPr>
              <a:spLocks noChangeArrowheads="1"/>
            </p:cNvSpPr>
            <p:nvPr/>
          </p:nvSpPr>
          <p:spPr bwMode="auto">
            <a:xfrm>
              <a:off x="2006072" y="2465347"/>
              <a:ext cx="53615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b="1"/>
                <a:t>Обычный поиск</a:t>
              </a:r>
            </a:p>
            <a:p>
              <a:pPr eaLnBrk="1" hangingPunct="1">
                <a:spcBef>
                  <a:spcPct val="0"/>
                </a:spcBef>
                <a:buNone/>
              </a:pPr>
              <a:r>
                <a:rPr lang="ru-RU" sz="1400"/>
                <a:t>Поиск по частичному вхождению введенного в строку поиска текста в Полное наименование, Краткое наименование объекта</a:t>
              </a:r>
            </a:p>
          </p:txBody>
        </p:sp>
        <p:grpSp>
          <p:nvGrpSpPr>
            <p:cNvPr id="52" name="Группа 51"/>
            <p:cNvGrpSpPr/>
            <p:nvPr/>
          </p:nvGrpSpPr>
          <p:grpSpPr>
            <a:xfrm>
              <a:off x="1776388" y="2476689"/>
              <a:ext cx="224507" cy="276999"/>
              <a:chOff x="1283503" y="3538070"/>
              <a:chExt cx="302895" cy="373716"/>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grpSp>
      <p:pic>
        <p:nvPicPr>
          <p:cNvPr id="55" name="Рисунок 54"/>
          <p:cNvPicPr>
            <a:picLocks noChangeAspect="1"/>
          </p:cNvPicPr>
          <p:nvPr/>
        </p:nvPicPr>
        <p:blipFill>
          <a:blip r:embed="rId4"/>
          <a:stretch>
            <a:fillRect/>
          </a:stretch>
        </p:blipFill>
        <p:spPr>
          <a:xfrm>
            <a:off x="558325" y="3822078"/>
            <a:ext cx="4519601" cy="2221201"/>
          </a:xfrm>
          <a:prstGeom prst="rect">
            <a:avLst/>
          </a:prstGeom>
          <a:ln>
            <a:solidFill>
              <a:schemeClr val="bg2"/>
            </a:solidFill>
          </a:ln>
        </p:spPr>
      </p:pic>
      <p:sp>
        <p:nvSpPr>
          <p:cNvPr id="56" name="AutoShape 27"/>
          <p:cNvSpPr>
            <a:spLocks noChangeArrowheads="1"/>
          </p:cNvSpPr>
          <p:nvPr/>
        </p:nvSpPr>
        <p:spPr bwMode="auto">
          <a:xfrm>
            <a:off x="1569055" y="4104428"/>
            <a:ext cx="3508872" cy="1096204"/>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57" name="Группа 56"/>
          <p:cNvGrpSpPr/>
          <p:nvPr/>
        </p:nvGrpSpPr>
        <p:grpSpPr>
          <a:xfrm>
            <a:off x="4938532" y="4487844"/>
            <a:ext cx="278790" cy="338554"/>
            <a:chOff x="1283503" y="3542036"/>
            <a:chExt cx="302895" cy="367828"/>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sp>
        <p:nvSpPr>
          <p:cNvPr id="60" name="Rectangle 17"/>
          <p:cNvSpPr>
            <a:spLocks noChangeArrowheads="1"/>
          </p:cNvSpPr>
          <p:nvPr/>
        </p:nvSpPr>
        <p:spPr bwMode="auto">
          <a:xfrm>
            <a:off x="5485914" y="3807589"/>
            <a:ext cx="30997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b="1"/>
              <a:t>Расширенный поиск</a:t>
            </a:r>
          </a:p>
          <a:p>
            <a:pPr eaLnBrk="1" hangingPunct="1">
              <a:spcBef>
                <a:spcPct val="0"/>
              </a:spcBef>
              <a:buNone/>
            </a:pPr>
            <a:r>
              <a:rPr lang="ru-RU" sz="1400"/>
              <a:t>Поиск по группе полей: </a:t>
            </a:r>
          </a:p>
          <a:p>
            <a:pPr marL="285750" indent="-285750">
              <a:spcBef>
                <a:spcPct val="0"/>
              </a:spcBef>
            </a:pPr>
            <a:r>
              <a:rPr lang="ru-RU" sz="1400"/>
              <a:t>Идентификатор</a:t>
            </a:r>
          </a:p>
          <a:p>
            <a:pPr marL="285750" indent="-285750">
              <a:spcBef>
                <a:spcPct val="0"/>
              </a:spcBef>
            </a:pPr>
            <a:r>
              <a:rPr lang="ru-RU" sz="1400"/>
              <a:t>Наименование </a:t>
            </a:r>
          </a:p>
          <a:p>
            <a:pPr marL="285750" indent="-285750">
              <a:spcBef>
                <a:spcPct val="0"/>
              </a:spcBef>
            </a:pPr>
            <a:r>
              <a:rPr lang="ru-RU" sz="1400"/>
              <a:t>Автор последнего изменения</a:t>
            </a:r>
          </a:p>
          <a:p>
            <a:pPr marL="285750" indent="-285750">
              <a:spcBef>
                <a:spcPct val="0"/>
              </a:spcBef>
            </a:pPr>
            <a:r>
              <a:rPr lang="ru-RU" sz="1400"/>
              <a:t>Дата последнего изменения</a:t>
            </a:r>
          </a:p>
          <a:p>
            <a:pPr marL="285750" indent="-285750">
              <a:spcBef>
                <a:spcPct val="0"/>
              </a:spcBef>
            </a:pPr>
            <a:r>
              <a:rPr lang="ru-RU" sz="1400"/>
              <a:t>Ответственный орган власти</a:t>
            </a:r>
          </a:p>
          <a:p>
            <a:pPr marL="285750" indent="-285750">
              <a:spcBef>
                <a:spcPct val="0"/>
              </a:spcBef>
            </a:pPr>
            <a:r>
              <a:rPr lang="ru-RU" sz="1400"/>
              <a:t>Оплата</a:t>
            </a:r>
          </a:p>
          <a:p>
            <a:pPr marL="285750" indent="-285750">
              <a:spcBef>
                <a:spcPct val="0"/>
              </a:spcBef>
            </a:pPr>
            <a:r>
              <a:rPr lang="ru-RU" sz="1400"/>
              <a:t>Категории получателей</a:t>
            </a:r>
          </a:p>
          <a:p>
            <a:pPr marL="285750" indent="-285750">
              <a:spcBef>
                <a:spcPct val="0"/>
              </a:spcBef>
            </a:pPr>
            <a:r>
              <a:rPr lang="ru-RU" sz="1400"/>
              <a:t>Жизненные ситуации</a:t>
            </a:r>
          </a:p>
          <a:p>
            <a:pPr marL="285750" indent="-285750">
              <a:spcBef>
                <a:spcPct val="0"/>
              </a:spcBef>
            </a:pPr>
            <a:r>
              <a:rPr lang="ru-RU" sz="1400"/>
              <a:t>Ключевые слова</a:t>
            </a:r>
          </a:p>
          <a:p>
            <a:pPr marL="285750" indent="-285750">
              <a:spcBef>
                <a:spcPct val="0"/>
              </a:spcBef>
            </a:pPr>
            <a:r>
              <a:rPr lang="ru-RU" sz="1400"/>
              <a:t>Раздел каталога услуг/функций</a:t>
            </a:r>
          </a:p>
        </p:txBody>
      </p:sp>
      <p:grpSp>
        <p:nvGrpSpPr>
          <p:cNvPr id="61" name="Группа 60"/>
          <p:cNvGrpSpPr/>
          <p:nvPr/>
        </p:nvGrpSpPr>
        <p:grpSpPr>
          <a:xfrm>
            <a:off x="5256229" y="3818931"/>
            <a:ext cx="224507" cy="276999"/>
            <a:chOff x="1283503" y="3538070"/>
            <a:chExt cx="302895" cy="373716"/>
          </a:xfrm>
        </p:grpSpPr>
        <p:sp>
          <p:nvSpPr>
            <p:cNvPr id="62" name="Овал 6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20</a:t>
            </a:fld>
            <a:endParaRPr lang="ru-RU"/>
          </a:p>
        </p:txBody>
      </p:sp>
    </p:spTree>
    <p:extLst>
      <p:ext uri="{BB962C8B-B14F-4D97-AF65-F5344CB8AC3E}">
        <p14:creationId xmlns:p14="http://schemas.microsoft.com/office/powerpoint/2010/main" val="1008535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389"/>
          <a:stretch/>
        </p:blipFill>
        <p:spPr bwMode="auto">
          <a:xfrm>
            <a:off x="1511660" y="1063997"/>
            <a:ext cx="6120680" cy="236500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Предупреждение о завершении сессии</a:t>
            </a:r>
          </a:p>
        </p:txBody>
      </p:sp>
      <p:grpSp>
        <p:nvGrpSpPr>
          <p:cNvPr id="20" name="Группа 19"/>
          <p:cNvGrpSpPr/>
          <p:nvPr/>
        </p:nvGrpSpPr>
        <p:grpSpPr>
          <a:xfrm>
            <a:off x="0" y="6812282"/>
            <a:ext cx="9143999" cy="45719"/>
            <a:chOff x="1403648" y="3860938"/>
            <a:chExt cx="6048672" cy="43536"/>
          </a:xfrm>
        </p:grpSpPr>
        <p:sp>
          <p:nvSpPr>
            <p:cNvPr id="23" name="Прямоугольник 2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Rectangle 17"/>
          <p:cNvSpPr>
            <a:spLocks noChangeArrowheads="1"/>
          </p:cNvSpPr>
          <p:nvPr/>
        </p:nvSpPr>
        <p:spPr bwMode="auto">
          <a:xfrm>
            <a:off x="1559663" y="4220458"/>
            <a:ext cx="60726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Кнопка игнорирования предупреждения. По нажатию кнопки обратный отсчет до завершения сессии продолжается без изменения.</a:t>
            </a:r>
          </a:p>
          <a:p>
            <a:pPr eaLnBrk="1" hangingPunct="1">
              <a:spcBef>
                <a:spcPct val="0"/>
              </a:spcBef>
              <a:buNone/>
            </a:pPr>
            <a:r>
              <a:rPr lang="ru-RU" sz="1400"/>
              <a:t>При этом панель предупреждения скрывается</a:t>
            </a:r>
          </a:p>
        </p:txBody>
      </p:sp>
      <p:sp>
        <p:nvSpPr>
          <p:cNvPr id="38" name="AutoShape 27"/>
          <p:cNvSpPr>
            <a:spLocks noChangeArrowheads="1"/>
          </p:cNvSpPr>
          <p:nvPr/>
        </p:nvSpPr>
        <p:spPr bwMode="auto">
          <a:xfrm>
            <a:off x="4742733" y="1238450"/>
            <a:ext cx="1269427" cy="144403"/>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9" name="Группа 38"/>
          <p:cNvGrpSpPr/>
          <p:nvPr/>
        </p:nvGrpSpPr>
        <p:grpSpPr>
          <a:xfrm>
            <a:off x="5872765" y="1008815"/>
            <a:ext cx="278790" cy="338554"/>
            <a:chOff x="1283503" y="3542036"/>
            <a:chExt cx="302895" cy="367828"/>
          </a:xfrm>
        </p:grpSpPr>
        <p:sp>
          <p:nvSpPr>
            <p:cNvPr id="40" name="Овал 3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47" name="AutoShape 27"/>
          <p:cNvSpPr>
            <a:spLocks noChangeArrowheads="1"/>
          </p:cNvSpPr>
          <p:nvPr/>
        </p:nvSpPr>
        <p:spPr bwMode="auto">
          <a:xfrm>
            <a:off x="6200032" y="1238450"/>
            <a:ext cx="1269427" cy="144403"/>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3" name="Группа 42"/>
          <p:cNvGrpSpPr/>
          <p:nvPr/>
        </p:nvGrpSpPr>
        <p:grpSpPr>
          <a:xfrm>
            <a:off x="7330064" y="1018966"/>
            <a:ext cx="278790" cy="338554"/>
            <a:chOff x="1283503" y="3542036"/>
            <a:chExt cx="302895" cy="367828"/>
          </a:xfrm>
        </p:grpSpPr>
        <p:sp>
          <p:nvSpPr>
            <p:cNvPr id="44" name="Овал 4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pic>
        <p:nvPicPr>
          <p:cNvPr id="48" name="Рисунок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122" y="3894646"/>
            <a:ext cx="1879590" cy="232591"/>
          </a:xfrm>
          <a:prstGeom prst="rect">
            <a:avLst/>
          </a:prstGeom>
          <a:ln>
            <a:solidFill>
              <a:schemeClr val="bg2"/>
            </a:solidFill>
          </a:ln>
        </p:spPr>
      </p:pic>
      <p:pic>
        <p:nvPicPr>
          <p:cNvPr id="49" name="Рисунок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663" y="5187273"/>
            <a:ext cx="1891050" cy="223604"/>
          </a:xfrm>
          <a:prstGeom prst="rect">
            <a:avLst/>
          </a:prstGeom>
          <a:ln>
            <a:solidFill>
              <a:schemeClr val="bg2"/>
            </a:solidFill>
          </a:ln>
        </p:spPr>
      </p:pic>
      <p:grpSp>
        <p:nvGrpSpPr>
          <p:cNvPr id="31" name="Группа 30"/>
          <p:cNvGrpSpPr/>
          <p:nvPr/>
        </p:nvGrpSpPr>
        <p:grpSpPr>
          <a:xfrm>
            <a:off x="1472641" y="3724760"/>
            <a:ext cx="224507" cy="276999"/>
            <a:chOff x="1283503" y="3538070"/>
            <a:chExt cx="302895" cy="373716"/>
          </a:xfrm>
        </p:grpSpPr>
        <p:sp>
          <p:nvSpPr>
            <p:cNvPr id="32" name="Овал 3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grpSp>
        <p:nvGrpSpPr>
          <p:cNvPr id="50" name="Группа 49"/>
          <p:cNvGrpSpPr/>
          <p:nvPr/>
        </p:nvGrpSpPr>
        <p:grpSpPr>
          <a:xfrm>
            <a:off x="1472641" y="5022076"/>
            <a:ext cx="224507" cy="276999"/>
            <a:chOff x="1283503" y="3538070"/>
            <a:chExt cx="302895" cy="373716"/>
          </a:xfrm>
        </p:grpSpPr>
        <p:sp>
          <p:nvSpPr>
            <p:cNvPr id="51" name="Овал 5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53" name="Rectangle 17"/>
          <p:cNvSpPr>
            <a:spLocks noChangeArrowheads="1"/>
          </p:cNvSpPr>
          <p:nvPr/>
        </p:nvSpPr>
        <p:spPr bwMode="auto">
          <a:xfrm>
            <a:off x="1559663" y="5549827"/>
            <a:ext cx="60726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Кнопка продления сессии. С момента нажатия кнопки сессия пользователя начинается заново. Перехода на форму авторизации</a:t>
            </a:r>
          </a:p>
          <a:p>
            <a:pPr eaLnBrk="1" hangingPunct="1">
              <a:spcBef>
                <a:spcPct val="0"/>
              </a:spcBef>
              <a:buNone/>
            </a:pPr>
            <a:r>
              <a:rPr lang="ru-RU" sz="1400"/>
              <a:t>не произойдет. При этом все несохраненные данные останутся</a:t>
            </a:r>
          </a:p>
          <a:p>
            <a:pPr eaLnBrk="1" hangingPunct="1">
              <a:spcBef>
                <a:spcPct val="0"/>
              </a:spcBef>
              <a:buNone/>
            </a:pPr>
            <a:r>
              <a:rPr lang="ru-RU" sz="1400"/>
              <a:t>на экране пользователя</a:t>
            </a:r>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21</a:t>
            </a:fld>
            <a:endParaRPr lang="ru-RU"/>
          </a:p>
        </p:txBody>
      </p:sp>
    </p:spTree>
    <p:extLst>
      <p:ext uri="{BB962C8B-B14F-4D97-AF65-F5344CB8AC3E}">
        <p14:creationId xmlns:p14="http://schemas.microsoft.com/office/powerpoint/2010/main" val="844584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416527" y="2076233"/>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
            </a:r>
            <a:br>
              <a:rPr lang="ru-RU" sz="2400" b="1"/>
            </a:br>
            <a:r>
              <a:rPr lang="ru-RU" sz="2400" b="1"/>
              <a:t>Ввод информации об органах власти</a:t>
            </a:r>
          </a:p>
        </p:txBody>
      </p:sp>
      <p:grpSp>
        <p:nvGrpSpPr>
          <p:cNvPr id="11" name="Группа 10"/>
          <p:cNvGrpSpPr/>
          <p:nvPr/>
        </p:nvGrpSpPr>
        <p:grpSpPr>
          <a:xfrm>
            <a:off x="1416527" y="3082500"/>
            <a:ext cx="6408712"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22</a:t>
            </a:fld>
            <a:endParaRPr lang="ru-RU"/>
          </a:p>
        </p:txBody>
      </p:sp>
    </p:spTree>
    <p:extLst>
      <p:ext uri="{BB962C8B-B14F-4D97-AF65-F5344CB8AC3E}">
        <p14:creationId xmlns:p14="http://schemas.microsoft.com/office/powerpoint/2010/main" val="1713316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Органы власти. Иерархическое представление </a:t>
            </a:r>
          </a:p>
        </p:txBody>
      </p:sp>
      <p:grpSp>
        <p:nvGrpSpPr>
          <p:cNvPr id="26" name="Группа 25"/>
          <p:cNvGrpSpPr/>
          <p:nvPr/>
        </p:nvGrpSpPr>
        <p:grpSpPr>
          <a:xfrm>
            <a:off x="0" y="6812282"/>
            <a:ext cx="9143999" cy="45719"/>
            <a:chOff x="1403648" y="3860938"/>
            <a:chExt cx="6048672" cy="43536"/>
          </a:xfrm>
        </p:grpSpPr>
        <p:sp>
          <p:nvSpPr>
            <p:cNvPr id="27" name="Прямоугольник 2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97" y="1431234"/>
            <a:ext cx="5508104" cy="2714771"/>
          </a:xfrm>
          <a:prstGeom prst="rect">
            <a:avLst/>
          </a:prstGeom>
        </p:spPr>
      </p:pic>
      <p:sp>
        <p:nvSpPr>
          <p:cNvPr id="32" name="AutoShape 27"/>
          <p:cNvSpPr>
            <a:spLocks noChangeArrowheads="1"/>
          </p:cNvSpPr>
          <p:nvPr/>
        </p:nvSpPr>
        <p:spPr bwMode="auto">
          <a:xfrm>
            <a:off x="2996481" y="2364009"/>
            <a:ext cx="4248472" cy="316562"/>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3" name="Группа 32"/>
          <p:cNvGrpSpPr/>
          <p:nvPr/>
        </p:nvGrpSpPr>
        <p:grpSpPr>
          <a:xfrm>
            <a:off x="7105558" y="2352149"/>
            <a:ext cx="278790" cy="338554"/>
            <a:chOff x="1283503" y="3542036"/>
            <a:chExt cx="302895" cy="367828"/>
          </a:xfrm>
        </p:grpSpPr>
        <p:sp>
          <p:nvSpPr>
            <p:cNvPr id="34" name="Овал 3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44" name="Rectangle 17"/>
          <p:cNvSpPr>
            <a:spLocks noChangeArrowheads="1"/>
          </p:cNvSpPr>
          <p:nvPr/>
        </p:nvSpPr>
        <p:spPr bwMode="auto">
          <a:xfrm>
            <a:off x="1998612" y="4660827"/>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Министерства (может отсутствовать) или администрация</a:t>
            </a:r>
          </a:p>
        </p:txBody>
      </p:sp>
      <p:grpSp>
        <p:nvGrpSpPr>
          <p:cNvPr id="45" name="Группа 44"/>
          <p:cNvGrpSpPr/>
          <p:nvPr/>
        </p:nvGrpSpPr>
        <p:grpSpPr>
          <a:xfrm>
            <a:off x="1768928" y="4671791"/>
            <a:ext cx="224507" cy="276999"/>
            <a:chOff x="1283503" y="3538070"/>
            <a:chExt cx="302895" cy="373716"/>
          </a:xfrm>
        </p:grpSpPr>
        <p:sp>
          <p:nvSpPr>
            <p:cNvPr id="46" name="Овал 4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48" name="AutoShape 27"/>
          <p:cNvSpPr>
            <a:spLocks noChangeArrowheads="1"/>
          </p:cNvSpPr>
          <p:nvPr/>
        </p:nvSpPr>
        <p:spPr bwMode="auto">
          <a:xfrm>
            <a:off x="2996481" y="2680570"/>
            <a:ext cx="4248472" cy="622599"/>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8" name="Группа 37"/>
          <p:cNvGrpSpPr/>
          <p:nvPr/>
        </p:nvGrpSpPr>
        <p:grpSpPr>
          <a:xfrm>
            <a:off x="7110614" y="2822593"/>
            <a:ext cx="278790" cy="338554"/>
            <a:chOff x="1283503" y="3542036"/>
            <a:chExt cx="302895" cy="367828"/>
          </a:xfrm>
        </p:grpSpPr>
        <p:sp>
          <p:nvSpPr>
            <p:cNvPr id="39" name="Овал 3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sp>
        <p:nvSpPr>
          <p:cNvPr id="49" name="AutoShape 27"/>
          <p:cNvSpPr>
            <a:spLocks noChangeArrowheads="1"/>
          </p:cNvSpPr>
          <p:nvPr/>
        </p:nvSpPr>
        <p:spPr bwMode="auto">
          <a:xfrm>
            <a:off x="2996481" y="3301290"/>
            <a:ext cx="4248472" cy="844715"/>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 name="Прямоугольник 6"/>
          <p:cNvSpPr/>
          <p:nvPr/>
        </p:nvSpPr>
        <p:spPr>
          <a:xfrm>
            <a:off x="3057173" y="1550724"/>
            <a:ext cx="598284" cy="628345"/>
          </a:xfrm>
          <a:custGeom>
            <a:avLst/>
            <a:gdLst>
              <a:gd name="connsiteX0" fmla="*/ 0 w 936104"/>
              <a:gd name="connsiteY0" fmla="*/ 0 h 986485"/>
              <a:gd name="connsiteX1" fmla="*/ 936104 w 936104"/>
              <a:gd name="connsiteY1" fmla="*/ 0 h 986485"/>
              <a:gd name="connsiteX2" fmla="*/ 936104 w 936104"/>
              <a:gd name="connsiteY2" fmla="*/ 986485 h 986485"/>
              <a:gd name="connsiteX3" fmla="*/ 0 w 936104"/>
              <a:gd name="connsiteY3" fmla="*/ 986485 h 986485"/>
              <a:gd name="connsiteX4" fmla="*/ 0 w 936104"/>
              <a:gd name="connsiteY4" fmla="*/ 0 h 986485"/>
              <a:gd name="connsiteX0" fmla="*/ 0 w 1891144"/>
              <a:gd name="connsiteY0" fmla="*/ 386080 h 986485"/>
              <a:gd name="connsiteX1" fmla="*/ 1891144 w 1891144"/>
              <a:gd name="connsiteY1" fmla="*/ 0 h 986485"/>
              <a:gd name="connsiteX2" fmla="*/ 1891144 w 1891144"/>
              <a:gd name="connsiteY2" fmla="*/ 986485 h 986485"/>
              <a:gd name="connsiteX3" fmla="*/ 955040 w 1891144"/>
              <a:gd name="connsiteY3" fmla="*/ 986485 h 986485"/>
              <a:gd name="connsiteX4" fmla="*/ 0 w 1891144"/>
              <a:gd name="connsiteY4" fmla="*/ 386080 h 986485"/>
              <a:gd name="connsiteX0" fmla="*/ 0 w 1891144"/>
              <a:gd name="connsiteY0" fmla="*/ 386080 h 986485"/>
              <a:gd name="connsiteX1" fmla="*/ 1891144 w 1891144"/>
              <a:gd name="connsiteY1" fmla="*/ 0 h 986485"/>
              <a:gd name="connsiteX2" fmla="*/ 1891144 w 1891144"/>
              <a:gd name="connsiteY2" fmla="*/ 986485 h 986485"/>
              <a:gd name="connsiteX3" fmla="*/ 289560 w 1891144"/>
              <a:gd name="connsiteY3" fmla="*/ 514045 h 986485"/>
              <a:gd name="connsiteX4" fmla="*/ 0 w 1891144"/>
              <a:gd name="connsiteY4" fmla="*/ 386080 h 986485"/>
              <a:gd name="connsiteX0" fmla="*/ 0 w 1891144"/>
              <a:gd name="connsiteY0" fmla="*/ 736600 h 1337005"/>
              <a:gd name="connsiteX1" fmla="*/ 494144 w 1891144"/>
              <a:gd name="connsiteY1" fmla="*/ 0 h 1337005"/>
              <a:gd name="connsiteX2" fmla="*/ 1891144 w 1891144"/>
              <a:gd name="connsiteY2" fmla="*/ 1337005 h 1337005"/>
              <a:gd name="connsiteX3" fmla="*/ 289560 w 1891144"/>
              <a:gd name="connsiteY3" fmla="*/ 864565 h 1337005"/>
              <a:gd name="connsiteX4" fmla="*/ 0 w 1891144"/>
              <a:gd name="connsiteY4" fmla="*/ 736600 h 1337005"/>
              <a:gd name="connsiteX0" fmla="*/ 0 w 555104"/>
              <a:gd name="connsiteY0" fmla="*/ 736600 h 864565"/>
              <a:gd name="connsiteX1" fmla="*/ 494144 w 555104"/>
              <a:gd name="connsiteY1" fmla="*/ 0 h 864565"/>
              <a:gd name="connsiteX2" fmla="*/ 555104 w 555104"/>
              <a:gd name="connsiteY2" fmla="*/ 762965 h 864565"/>
              <a:gd name="connsiteX3" fmla="*/ 289560 w 555104"/>
              <a:gd name="connsiteY3" fmla="*/ 864565 h 864565"/>
              <a:gd name="connsiteX4" fmla="*/ 0 w 555104"/>
              <a:gd name="connsiteY4" fmla="*/ 736600 h 864565"/>
              <a:gd name="connsiteX0" fmla="*/ 0 w 555104"/>
              <a:gd name="connsiteY0" fmla="*/ 736600 h 768045"/>
              <a:gd name="connsiteX1" fmla="*/ 494144 w 555104"/>
              <a:gd name="connsiteY1" fmla="*/ 0 h 768045"/>
              <a:gd name="connsiteX2" fmla="*/ 555104 w 555104"/>
              <a:gd name="connsiteY2" fmla="*/ 762965 h 768045"/>
              <a:gd name="connsiteX3" fmla="*/ 421640 w 555104"/>
              <a:gd name="connsiteY3" fmla="*/ 768045 h 768045"/>
              <a:gd name="connsiteX4" fmla="*/ 0 w 555104"/>
              <a:gd name="connsiteY4" fmla="*/ 736600 h 768045"/>
              <a:gd name="connsiteX0" fmla="*/ 0 w 387464"/>
              <a:gd name="connsiteY0" fmla="*/ 754380 h 768045"/>
              <a:gd name="connsiteX1" fmla="*/ 326504 w 387464"/>
              <a:gd name="connsiteY1" fmla="*/ 0 h 768045"/>
              <a:gd name="connsiteX2" fmla="*/ 387464 w 387464"/>
              <a:gd name="connsiteY2" fmla="*/ 762965 h 768045"/>
              <a:gd name="connsiteX3" fmla="*/ 254000 w 387464"/>
              <a:gd name="connsiteY3" fmla="*/ 768045 h 768045"/>
              <a:gd name="connsiteX4" fmla="*/ 0 w 387464"/>
              <a:gd name="connsiteY4" fmla="*/ 754380 h 768045"/>
              <a:gd name="connsiteX0" fmla="*/ 0 w 423024"/>
              <a:gd name="connsiteY0" fmla="*/ 543560 h 557225"/>
              <a:gd name="connsiteX1" fmla="*/ 423024 w 423024"/>
              <a:gd name="connsiteY1" fmla="*/ 0 h 557225"/>
              <a:gd name="connsiteX2" fmla="*/ 387464 w 423024"/>
              <a:gd name="connsiteY2" fmla="*/ 552145 h 557225"/>
              <a:gd name="connsiteX3" fmla="*/ 254000 w 423024"/>
              <a:gd name="connsiteY3" fmla="*/ 557225 h 557225"/>
              <a:gd name="connsiteX4" fmla="*/ 0 w 423024"/>
              <a:gd name="connsiteY4" fmla="*/ 543560 h 557225"/>
              <a:gd name="connsiteX0" fmla="*/ 0 w 423024"/>
              <a:gd name="connsiteY0" fmla="*/ 543560 h 618185"/>
              <a:gd name="connsiteX1" fmla="*/ 423024 w 423024"/>
              <a:gd name="connsiteY1" fmla="*/ 0 h 618185"/>
              <a:gd name="connsiteX2" fmla="*/ 420484 w 423024"/>
              <a:gd name="connsiteY2" fmla="*/ 618185 h 618185"/>
              <a:gd name="connsiteX3" fmla="*/ 254000 w 423024"/>
              <a:gd name="connsiteY3" fmla="*/ 557225 h 618185"/>
              <a:gd name="connsiteX4" fmla="*/ 0 w 423024"/>
              <a:gd name="connsiteY4" fmla="*/ 543560 h 618185"/>
              <a:gd name="connsiteX0" fmla="*/ 0 w 423024"/>
              <a:gd name="connsiteY0" fmla="*/ 543560 h 618185"/>
              <a:gd name="connsiteX1" fmla="*/ 423024 w 423024"/>
              <a:gd name="connsiteY1" fmla="*/ 0 h 618185"/>
              <a:gd name="connsiteX2" fmla="*/ 420484 w 423024"/>
              <a:gd name="connsiteY2" fmla="*/ 618185 h 618185"/>
              <a:gd name="connsiteX3" fmla="*/ 210820 w 423024"/>
              <a:gd name="connsiteY3" fmla="*/ 585165 h 618185"/>
              <a:gd name="connsiteX4" fmla="*/ 0 w 423024"/>
              <a:gd name="connsiteY4" fmla="*/ 543560 h 618185"/>
              <a:gd name="connsiteX0" fmla="*/ 0 w 423024"/>
              <a:gd name="connsiteY0" fmla="*/ 543560 h 618185"/>
              <a:gd name="connsiteX1" fmla="*/ 423024 w 423024"/>
              <a:gd name="connsiteY1" fmla="*/ 0 h 618185"/>
              <a:gd name="connsiteX2" fmla="*/ 420484 w 423024"/>
              <a:gd name="connsiteY2" fmla="*/ 618185 h 618185"/>
              <a:gd name="connsiteX3" fmla="*/ 210820 w 423024"/>
              <a:gd name="connsiteY3" fmla="*/ 585165 h 618185"/>
              <a:gd name="connsiteX4" fmla="*/ 0 w 423024"/>
              <a:gd name="connsiteY4" fmla="*/ 543560 h 618185"/>
              <a:gd name="connsiteX0" fmla="*/ 0 w 438294"/>
              <a:gd name="connsiteY0" fmla="*/ 543560 h 628345"/>
              <a:gd name="connsiteX1" fmla="*/ 423024 w 438294"/>
              <a:gd name="connsiteY1" fmla="*/ 0 h 628345"/>
              <a:gd name="connsiteX2" fmla="*/ 438264 w 438294"/>
              <a:gd name="connsiteY2" fmla="*/ 628345 h 628345"/>
              <a:gd name="connsiteX3" fmla="*/ 210820 w 438294"/>
              <a:gd name="connsiteY3" fmla="*/ 585165 h 628345"/>
              <a:gd name="connsiteX4" fmla="*/ 0 w 438294"/>
              <a:gd name="connsiteY4" fmla="*/ 543560 h 628345"/>
              <a:gd name="connsiteX0" fmla="*/ 0 w 438264"/>
              <a:gd name="connsiteY0" fmla="*/ 543560 h 628345"/>
              <a:gd name="connsiteX1" fmla="*/ 423024 w 438264"/>
              <a:gd name="connsiteY1" fmla="*/ 0 h 628345"/>
              <a:gd name="connsiteX2" fmla="*/ 438264 w 438264"/>
              <a:gd name="connsiteY2" fmla="*/ 628345 h 628345"/>
              <a:gd name="connsiteX3" fmla="*/ 210820 w 438264"/>
              <a:gd name="connsiteY3" fmla="*/ 585165 h 628345"/>
              <a:gd name="connsiteX4" fmla="*/ 0 w 438264"/>
              <a:gd name="connsiteY4" fmla="*/ 543560 h 628345"/>
              <a:gd name="connsiteX0" fmla="*/ 0 w 438264"/>
              <a:gd name="connsiteY0" fmla="*/ 543560 h 628345"/>
              <a:gd name="connsiteX1" fmla="*/ 423024 w 438264"/>
              <a:gd name="connsiteY1" fmla="*/ 0 h 628345"/>
              <a:gd name="connsiteX2" fmla="*/ 438264 w 438264"/>
              <a:gd name="connsiteY2" fmla="*/ 628345 h 628345"/>
              <a:gd name="connsiteX3" fmla="*/ 203200 w 438264"/>
              <a:gd name="connsiteY3" fmla="*/ 575005 h 628345"/>
              <a:gd name="connsiteX4" fmla="*/ 0 w 438264"/>
              <a:gd name="connsiteY4" fmla="*/ 543560 h 628345"/>
              <a:gd name="connsiteX0" fmla="*/ 0 w 598284"/>
              <a:gd name="connsiteY0" fmla="*/ 523240 h 628345"/>
              <a:gd name="connsiteX1" fmla="*/ 583044 w 598284"/>
              <a:gd name="connsiteY1" fmla="*/ 0 h 628345"/>
              <a:gd name="connsiteX2" fmla="*/ 598284 w 598284"/>
              <a:gd name="connsiteY2" fmla="*/ 628345 h 628345"/>
              <a:gd name="connsiteX3" fmla="*/ 363220 w 598284"/>
              <a:gd name="connsiteY3" fmla="*/ 575005 h 628345"/>
              <a:gd name="connsiteX4" fmla="*/ 0 w 598284"/>
              <a:gd name="connsiteY4" fmla="*/ 523240 h 62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284" h="628345">
                <a:moveTo>
                  <a:pt x="0" y="523240"/>
                </a:moveTo>
                <a:lnTo>
                  <a:pt x="583044" y="0"/>
                </a:lnTo>
                <a:cubicBezTo>
                  <a:pt x="582197" y="206062"/>
                  <a:pt x="594051" y="419743"/>
                  <a:pt x="598284" y="628345"/>
                </a:cubicBezTo>
                <a:lnTo>
                  <a:pt x="363220" y="575005"/>
                </a:lnTo>
                <a:cubicBezTo>
                  <a:pt x="285327" y="566217"/>
                  <a:pt x="70273" y="537108"/>
                  <a:pt x="0" y="523240"/>
                </a:cubicBezTo>
                <a:close/>
              </a:path>
            </a:pathLst>
          </a:custGeom>
          <a:solidFill>
            <a:schemeClr val="bg1">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8449" y="1052736"/>
            <a:ext cx="936104" cy="1184756"/>
          </a:xfrm>
          <a:prstGeom prst="rect">
            <a:avLst/>
          </a:prstGeom>
          <a:effectLst>
            <a:outerShdw blurRad="63500" sx="102000" sy="102000" algn="ctr" rotWithShape="0">
              <a:prstClr val="black">
                <a:alpha val="40000"/>
              </a:prstClr>
            </a:outerShdw>
          </a:effectLst>
        </p:spPr>
      </p:pic>
      <p:sp>
        <p:nvSpPr>
          <p:cNvPr id="51" name="AutoShape 27"/>
          <p:cNvSpPr>
            <a:spLocks noChangeArrowheads="1"/>
          </p:cNvSpPr>
          <p:nvPr/>
        </p:nvSpPr>
        <p:spPr bwMode="auto">
          <a:xfrm>
            <a:off x="3262749" y="3623477"/>
            <a:ext cx="2686060" cy="194514"/>
          </a:xfrm>
          <a:prstGeom prst="roundRect">
            <a:avLst>
              <a:gd name="adj" fmla="val 2352"/>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1" name="Группа 40"/>
          <p:cNvGrpSpPr/>
          <p:nvPr/>
        </p:nvGrpSpPr>
        <p:grpSpPr>
          <a:xfrm>
            <a:off x="7098567" y="3559600"/>
            <a:ext cx="278790" cy="338554"/>
            <a:chOff x="1283503" y="3542036"/>
            <a:chExt cx="302895" cy="367828"/>
          </a:xfrm>
        </p:grpSpPr>
        <p:sp>
          <p:nvSpPr>
            <p:cNvPr id="42" name="Овал 4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3</a:t>
              </a:r>
              <a:endParaRPr lang="ru-RU" sz="1600" b="1" dirty="0">
                <a:solidFill>
                  <a:srgbClr val="C00000"/>
                </a:solidFill>
              </a:endParaRPr>
            </a:p>
          </p:txBody>
        </p:sp>
      </p:grpSp>
      <p:sp>
        <p:nvSpPr>
          <p:cNvPr id="52" name="Rectangle 17"/>
          <p:cNvSpPr>
            <a:spLocks noChangeArrowheads="1"/>
          </p:cNvSpPr>
          <p:nvPr/>
        </p:nvSpPr>
        <p:spPr bwMode="auto">
          <a:xfrm>
            <a:off x="1998612" y="5045603"/>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Органы федерального/регионального уровня</a:t>
            </a:r>
          </a:p>
        </p:txBody>
      </p:sp>
      <p:grpSp>
        <p:nvGrpSpPr>
          <p:cNvPr id="53" name="Группа 52"/>
          <p:cNvGrpSpPr/>
          <p:nvPr/>
        </p:nvGrpSpPr>
        <p:grpSpPr>
          <a:xfrm>
            <a:off x="1768928" y="5056567"/>
            <a:ext cx="224507" cy="276999"/>
            <a:chOff x="1283503" y="3538070"/>
            <a:chExt cx="302895" cy="373716"/>
          </a:xfrm>
        </p:grpSpPr>
        <p:sp>
          <p:nvSpPr>
            <p:cNvPr id="54" name="Овал 5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56" name="Rectangle 17"/>
          <p:cNvSpPr>
            <a:spLocks noChangeArrowheads="1"/>
          </p:cNvSpPr>
          <p:nvPr/>
        </p:nvSpPr>
        <p:spPr bwMode="auto">
          <a:xfrm>
            <a:off x="1998612" y="5433170"/>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Региональные / районные отделы и представительства</a:t>
            </a:r>
          </a:p>
        </p:txBody>
      </p:sp>
      <p:grpSp>
        <p:nvGrpSpPr>
          <p:cNvPr id="57" name="Группа 56"/>
          <p:cNvGrpSpPr/>
          <p:nvPr/>
        </p:nvGrpSpPr>
        <p:grpSpPr>
          <a:xfrm>
            <a:off x="1768928" y="5444134"/>
            <a:ext cx="224507" cy="276999"/>
            <a:chOff x="1283503" y="3538070"/>
            <a:chExt cx="302895" cy="373716"/>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60" name="Rectangle 17"/>
          <p:cNvSpPr>
            <a:spLocks noChangeArrowheads="1"/>
          </p:cNvSpPr>
          <p:nvPr/>
        </p:nvSpPr>
        <p:spPr bwMode="auto">
          <a:xfrm>
            <a:off x="1998612" y="5827067"/>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Просмотр сведений ОГВ</a:t>
            </a:r>
          </a:p>
        </p:txBody>
      </p:sp>
      <p:sp>
        <p:nvSpPr>
          <p:cNvPr id="62" name="Овал 61"/>
          <p:cNvSpPr/>
          <p:nvPr/>
        </p:nvSpPr>
        <p:spPr>
          <a:xfrm>
            <a:off x="1768928" y="5864278"/>
            <a:ext cx="224507" cy="224506"/>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Text Box 15"/>
          <p:cNvSpPr txBox="1">
            <a:spLocks noChangeArrowheads="1"/>
          </p:cNvSpPr>
          <p:nvPr/>
        </p:nvSpPr>
        <p:spPr bwMode="auto">
          <a:xfrm>
            <a:off x="1774105" y="5838031"/>
            <a:ext cx="2141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4</a:t>
            </a:r>
            <a:endParaRPr lang="ru-RU" sz="1200" b="1" dirty="0">
              <a:solidFill>
                <a:srgbClr val="C00000"/>
              </a:solidFill>
            </a:endParaRPr>
          </a:p>
        </p:txBody>
      </p:sp>
      <p:sp>
        <p:nvSpPr>
          <p:cNvPr id="65" name="Овал 64"/>
          <p:cNvSpPr/>
          <p:nvPr/>
        </p:nvSpPr>
        <p:spPr>
          <a:xfrm>
            <a:off x="5829055" y="3588543"/>
            <a:ext cx="278790" cy="2787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5834922" y="3559600"/>
            <a:ext cx="2659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4</a:t>
            </a:r>
            <a:endParaRPr lang="ru-RU" sz="1600" b="1" dirty="0">
              <a:solidFill>
                <a:srgbClr val="C00000"/>
              </a:solidFill>
            </a:endParaRPr>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23</a:t>
            </a:fld>
            <a:endParaRPr lang="ru-RU"/>
          </a:p>
        </p:txBody>
      </p:sp>
    </p:spTree>
    <p:extLst>
      <p:ext uri="{BB962C8B-B14F-4D97-AF65-F5344CB8AC3E}">
        <p14:creationId xmlns:p14="http://schemas.microsoft.com/office/powerpoint/2010/main" val="933265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6513" y="1240342"/>
            <a:ext cx="5515153" cy="332838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Органы власти. Табличное представление </a:t>
            </a:r>
          </a:p>
        </p:txBody>
      </p:sp>
      <p:grpSp>
        <p:nvGrpSpPr>
          <p:cNvPr id="24" name="Группа 23"/>
          <p:cNvGrpSpPr/>
          <p:nvPr/>
        </p:nvGrpSpPr>
        <p:grpSpPr>
          <a:xfrm>
            <a:off x="0" y="6812282"/>
            <a:ext cx="9143999" cy="45719"/>
            <a:chOff x="1403648" y="3860938"/>
            <a:chExt cx="6048672" cy="43536"/>
          </a:xfrm>
        </p:grpSpPr>
        <p:sp>
          <p:nvSpPr>
            <p:cNvPr id="25" name="Прямоугольник 2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3" name="Rectangle 17"/>
          <p:cNvSpPr>
            <a:spLocks noChangeArrowheads="1"/>
          </p:cNvSpPr>
          <p:nvPr/>
        </p:nvSpPr>
        <p:spPr bwMode="auto">
          <a:xfrm>
            <a:off x="1950124" y="4876247"/>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Фильтрация по территории, административному уровню</a:t>
            </a:r>
          </a:p>
        </p:txBody>
      </p:sp>
      <p:grpSp>
        <p:nvGrpSpPr>
          <p:cNvPr id="34" name="Группа 33"/>
          <p:cNvGrpSpPr/>
          <p:nvPr/>
        </p:nvGrpSpPr>
        <p:grpSpPr>
          <a:xfrm>
            <a:off x="1720440" y="4887211"/>
            <a:ext cx="224507" cy="276999"/>
            <a:chOff x="1283503" y="3538070"/>
            <a:chExt cx="302895" cy="373716"/>
          </a:xfrm>
        </p:grpSpPr>
        <p:sp>
          <p:nvSpPr>
            <p:cNvPr id="59" name="Овал 5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37" name="AutoShape 27"/>
          <p:cNvSpPr>
            <a:spLocks noChangeArrowheads="1"/>
          </p:cNvSpPr>
          <p:nvPr/>
        </p:nvSpPr>
        <p:spPr bwMode="auto">
          <a:xfrm>
            <a:off x="2509549" y="2259611"/>
            <a:ext cx="4802115" cy="157663"/>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2" name="Rectangle 17"/>
          <p:cNvSpPr>
            <a:spLocks noChangeArrowheads="1"/>
          </p:cNvSpPr>
          <p:nvPr/>
        </p:nvSpPr>
        <p:spPr bwMode="auto">
          <a:xfrm>
            <a:off x="1950124" y="5261023"/>
            <a:ext cx="56697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Поиск по наименованию  и расширенный поиск по группе полей</a:t>
            </a:r>
          </a:p>
        </p:txBody>
      </p:sp>
      <p:grpSp>
        <p:nvGrpSpPr>
          <p:cNvPr id="43" name="Группа 42"/>
          <p:cNvGrpSpPr/>
          <p:nvPr/>
        </p:nvGrpSpPr>
        <p:grpSpPr>
          <a:xfrm>
            <a:off x="1720440" y="5271987"/>
            <a:ext cx="224507" cy="276999"/>
            <a:chOff x="1283503" y="3538070"/>
            <a:chExt cx="302895" cy="373716"/>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44" name="Rectangle 17"/>
          <p:cNvSpPr>
            <a:spLocks noChangeArrowheads="1"/>
          </p:cNvSpPr>
          <p:nvPr/>
        </p:nvSpPr>
        <p:spPr bwMode="auto">
          <a:xfrm>
            <a:off x="1950124" y="5648590"/>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Сортировка по любому столбцу</a:t>
            </a:r>
          </a:p>
        </p:txBody>
      </p:sp>
      <p:grpSp>
        <p:nvGrpSpPr>
          <p:cNvPr id="45" name="Группа 44"/>
          <p:cNvGrpSpPr/>
          <p:nvPr/>
        </p:nvGrpSpPr>
        <p:grpSpPr>
          <a:xfrm>
            <a:off x="1720440" y="5659554"/>
            <a:ext cx="224507" cy="276999"/>
            <a:chOff x="1283503" y="3538070"/>
            <a:chExt cx="302895" cy="373716"/>
          </a:xfrm>
        </p:grpSpPr>
        <p:sp>
          <p:nvSpPr>
            <p:cNvPr id="51" name="Овал 5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grpSp>
        <p:nvGrpSpPr>
          <p:cNvPr id="7" name="Группа 6"/>
          <p:cNvGrpSpPr/>
          <p:nvPr/>
        </p:nvGrpSpPr>
        <p:grpSpPr>
          <a:xfrm>
            <a:off x="1551583" y="2175123"/>
            <a:ext cx="1144283" cy="1059183"/>
            <a:chOff x="650552" y="2156709"/>
            <a:chExt cx="1144283" cy="1059183"/>
          </a:xfrm>
        </p:grpSpPr>
        <p:sp>
          <p:nvSpPr>
            <p:cNvPr id="38" name="Прямоугольник 6"/>
            <p:cNvSpPr/>
            <p:nvPr/>
          </p:nvSpPr>
          <p:spPr>
            <a:xfrm rot="15170564">
              <a:off x="1108782" y="2053700"/>
              <a:ext cx="583044" cy="789062"/>
            </a:xfrm>
            <a:custGeom>
              <a:avLst/>
              <a:gdLst>
                <a:gd name="connsiteX0" fmla="*/ 0 w 936104"/>
                <a:gd name="connsiteY0" fmla="*/ 0 h 986485"/>
                <a:gd name="connsiteX1" fmla="*/ 936104 w 936104"/>
                <a:gd name="connsiteY1" fmla="*/ 0 h 986485"/>
                <a:gd name="connsiteX2" fmla="*/ 936104 w 936104"/>
                <a:gd name="connsiteY2" fmla="*/ 986485 h 986485"/>
                <a:gd name="connsiteX3" fmla="*/ 0 w 936104"/>
                <a:gd name="connsiteY3" fmla="*/ 986485 h 986485"/>
                <a:gd name="connsiteX4" fmla="*/ 0 w 936104"/>
                <a:gd name="connsiteY4" fmla="*/ 0 h 986485"/>
                <a:gd name="connsiteX0" fmla="*/ 0 w 1891144"/>
                <a:gd name="connsiteY0" fmla="*/ 386080 h 986485"/>
                <a:gd name="connsiteX1" fmla="*/ 1891144 w 1891144"/>
                <a:gd name="connsiteY1" fmla="*/ 0 h 986485"/>
                <a:gd name="connsiteX2" fmla="*/ 1891144 w 1891144"/>
                <a:gd name="connsiteY2" fmla="*/ 986485 h 986485"/>
                <a:gd name="connsiteX3" fmla="*/ 955040 w 1891144"/>
                <a:gd name="connsiteY3" fmla="*/ 986485 h 986485"/>
                <a:gd name="connsiteX4" fmla="*/ 0 w 1891144"/>
                <a:gd name="connsiteY4" fmla="*/ 386080 h 986485"/>
                <a:gd name="connsiteX0" fmla="*/ 0 w 1891144"/>
                <a:gd name="connsiteY0" fmla="*/ 386080 h 986485"/>
                <a:gd name="connsiteX1" fmla="*/ 1891144 w 1891144"/>
                <a:gd name="connsiteY1" fmla="*/ 0 h 986485"/>
                <a:gd name="connsiteX2" fmla="*/ 1891144 w 1891144"/>
                <a:gd name="connsiteY2" fmla="*/ 986485 h 986485"/>
                <a:gd name="connsiteX3" fmla="*/ 289560 w 1891144"/>
                <a:gd name="connsiteY3" fmla="*/ 514045 h 986485"/>
                <a:gd name="connsiteX4" fmla="*/ 0 w 1891144"/>
                <a:gd name="connsiteY4" fmla="*/ 386080 h 986485"/>
                <a:gd name="connsiteX0" fmla="*/ 0 w 1891144"/>
                <a:gd name="connsiteY0" fmla="*/ 736600 h 1337005"/>
                <a:gd name="connsiteX1" fmla="*/ 494144 w 1891144"/>
                <a:gd name="connsiteY1" fmla="*/ 0 h 1337005"/>
                <a:gd name="connsiteX2" fmla="*/ 1891144 w 1891144"/>
                <a:gd name="connsiteY2" fmla="*/ 1337005 h 1337005"/>
                <a:gd name="connsiteX3" fmla="*/ 289560 w 1891144"/>
                <a:gd name="connsiteY3" fmla="*/ 864565 h 1337005"/>
                <a:gd name="connsiteX4" fmla="*/ 0 w 1891144"/>
                <a:gd name="connsiteY4" fmla="*/ 736600 h 1337005"/>
                <a:gd name="connsiteX0" fmla="*/ 0 w 555104"/>
                <a:gd name="connsiteY0" fmla="*/ 736600 h 864565"/>
                <a:gd name="connsiteX1" fmla="*/ 494144 w 555104"/>
                <a:gd name="connsiteY1" fmla="*/ 0 h 864565"/>
                <a:gd name="connsiteX2" fmla="*/ 555104 w 555104"/>
                <a:gd name="connsiteY2" fmla="*/ 762965 h 864565"/>
                <a:gd name="connsiteX3" fmla="*/ 289560 w 555104"/>
                <a:gd name="connsiteY3" fmla="*/ 864565 h 864565"/>
                <a:gd name="connsiteX4" fmla="*/ 0 w 555104"/>
                <a:gd name="connsiteY4" fmla="*/ 736600 h 864565"/>
                <a:gd name="connsiteX0" fmla="*/ 0 w 555104"/>
                <a:gd name="connsiteY0" fmla="*/ 736600 h 768045"/>
                <a:gd name="connsiteX1" fmla="*/ 494144 w 555104"/>
                <a:gd name="connsiteY1" fmla="*/ 0 h 768045"/>
                <a:gd name="connsiteX2" fmla="*/ 555104 w 555104"/>
                <a:gd name="connsiteY2" fmla="*/ 762965 h 768045"/>
                <a:gd name="connsiteX3" fmla="*/ 421640 w 555104"/>
                <a:gd name="connsiteY3" fmla="*/ 768045 h 768045"/>
                <a:gd name="connsiteX4" fmla="*/ 0 w 555104"/>
                <a:gd name="connsiteY4" fmla="*/ 736600 h 768045"/>
                <a:gd name="connsiteX0" fmla="*/ 0 w 387464"/>
                <a:gd name="connsiteY0" fmla="*/ 754380 h 768045"/>
                <a:gd name="connsiteX1" fmla="*/ 326504 w 387464"/>
                <a:gd name="connsiteY1" fmla="*/ 0 h 768045"/>
                <a:gd name="connsiteX2" fmla="*/ 387464 w 387464"/>
                <a:gd name="connsiteY2" fmla="*/ 762965 h 768045"/>
                <a:gd name="connsiteX3" fmla="*/ 254000 w 387464"/>
                <a:gd name="connsiteY3" fmla="*/ 768045 h 768045"/>
                <a:gd name="connsiteX4" fmla="*/ 0 w 387464"/>
                <a:gd name="connsiteY4" fmla="*/ 754380 h 768045"/>
                <a:gd name="connsiteX0" fmla="*/ 0 w 423024"/>
                <a:gd name="connsiteY0" fmla="*/ 543560 h 557225"/>
                <a:gd name="connsiteX1" fmla="*/ 423024 w 423024"/>
                <a:gd name="connsiteY1" fmla="*/ 0 h 557225"/>
                <a:gd name="connsiteX2" fmla="*/ 387464 w 423024"/>
                <a:gd name="connsiteY2" fmla="*/ 552145 h 557225"/>
                <a:gd name="connsiteX3" fmla="*/ 254000 w 423024"/>
                <a:gd name="connsiteY3" fmla="*/ 557225 h 557225"/>
                <a:gd name="connsiteX4" fmla="*/ 0 w 423024"/>
                <a:gd name="connsiteY4" fmla="*/ 543560 h 557225"/>
                <a:gd name="connsiteX0" fmla="*/ 0 w 423024"/>
                <a:gd name="connsiteY0" fmla="*/ 543560 h 618185"/>
                <a:gd name="connsiteX1" fmla="*/ 423024 w 423024"/>
                <a:gd name="connsiteY1" fmla="*/ 0 h 618185"/>
                <a:gd name="connsiteX2" fmla="*/ 420484 w 423024"/>
                <a:gd name="connsiteY2" fmla="*/ 618185 h 618185"/>
                <a:gd name="connsiteX3" fmla="*/ 254000 w 423024"/>
                <a:gd name="connsiteY3" fmla="*/ 557225 h 618185"/>
                <a:gd name="connsiteX4" fmla="*/ 0 w 423024"/>
                <a:gd name="connsiteY4" fmla="*/ 543560 h 618185"/>
                <a:gd name="connsiteX0" fmla="*/ 0 w 423024"/>
                <a:gd name="connsiteY0" fmla="*/ 543560 h 618185"/>
                <a:gd name="connsiteX1" fmla="*/ 423024 w 423024"/>
                <a:gd name="connsiteY1" fmla="*/ 0 h 618185"/>
                <a:gd name="connsiteX2" fmla="*/ 420484 w 423024"/>
                <a:gd name="connsiteY2" fmla="*/ 618185 h 618185"/>
                <a:gd name="connsiteX3" fmla="*/ 210820 w 423024"/>
                <a:gd name="connsiteY3" fmla="*/ 585165 h 618185"/>
                <a:gd name="connsiteX4" fmla="*/ 0 w 423024"/>
                <a:gd name="connsiteY4" fmla="*/ 543560 h 618185"/>
                <a:gd name="connsiteX0" fmla="*/ 0 w 423024"/>
                <a:gd name="connsiteY0" fmla="*/ 543560 h 618185"/>
                <a:gd name="connsiteX1" fmla="*/ 423024 w 423024"/>
                <a:gd name="connsiteY1" fmla="*/ 0 h 618185"/>
                <a:gd name="connsiteX2" fmla="*/ 420484 w 423024"/>
                <a:gd name="connsiteY2" fmla="*/ 618185 h 618185"/>
                <a:gd name="connsiteX3" fmla="*/ 210820 w 423024"/>
                <a:gd name="connsiteY3" fmla="*/ 585165 h 618185"/>
                <a:gd name="connsiteX4" fmla="*/ 0 w 423024"/>
                <a:gd name="connsiteY4" fmla="*/ 543560 h 618185"/>
                <a:gd name="connsiteX0" fmla="*/ 0 w 438294"/>
                <a:gd name="connsiteY0" fmla="*/ 543560 h 628345"/>
                <a:gd name="connsiteX1" fmla="*/ 423024 w 438294"/>
                <a:gd name="connsiteY1" fmla="*/ 0 h 628345"/>
                <a:gd name="connsiteX2" fmla="*/ 438264 w 438294"/>
                <a:gd name="connsiteY2" fmla="*/ 628345 h 628345"/>
                <a:gd name="connsiteX3" fmla="*/ 210820 w 438294"/>
                <a:gd name="connsiteY3" fmla="*/ 585165 h 628345"/>
                <a:gd name="connsiteX4" fmla="*/ 0 w 438294"/>
                <a:gd name="connsiteY4" fmla="*/ 543560 h 628345"/>
                <a:gd name="connsiteX0" fmla="*/ 0 w 438264"/>
                <a:gd name="connsiteY0" fmla="*/ 543560 h 628345"/>
                <a:gd name="connsiteX1" fmla="*/ 423024 w 438264"/>
                <a:gd name="connsiteY1" fmla="*/ 0 h 628345"/>
                <a:gd name="connsiteX2" fmla="*/ 438264 w 438264"/>
                <a:gd name="connsiteY2" fmla="*/ 628345 h 628345"/>
                <a:gd name="connsiteX3" fmla="*/ 210820 w 438264"/>
                <a:gd name="connsiteY3" fmla="*/ 585165 h 628345"/>
                <a:gd name="connsiteX4" fmla="*/ 0 w 438264"/>
                <a:gd name="connsiteY4" fmla="*/ 543560 h 628345"/>
                <a:gd name="connsiteX0" fmla="*/ 0 w 438264"/>
                <a:gd name="connsiteY0" fmla="*/ 543560 h 628345"/>
                <a:gd name="connsiteX1" fmla="*/ 423024 w 438264"/>
                <a:gd name="connsiteY1" fmla="*/ 0 h 628345"/>
                <a:gd name="connsiteX2" fmla="*/ 438264 w 438264"/>
                <a:gd name="connsiteY2" fmla="*/ 628345 h 628345"/>
                <a:gd name="connsiteX3" fmla="*/ 203200 w 438264"/>
                <a:gd name="connsiteY3" fmla="*/ 575005 h 628345"/>
                <a:gd name="connsiteX4" fmla="*/ 0 w 438264"/>
                <a:gd name="connsiteY4" fmla="*/ 543560 h 628345"/>
                <a:gd name="connsiteX0" fmla="*/ 0 w 598284"/>
                <a:gd name="connsiteY0" fmla="*/ 523240 h 628345"/>
                <a:gd name="connsiteX1" fmla="*/ 583044 w 598284"/>
                <a:gd name="connsiteY1" fmla="*/ 0 h 628345"/>
                <a:gd name="connsiteX2" fmla="*/ 598284 w 598284"/>
                <a:gd name="connsiteY2" fmla="*/ 628345 h 628345"/>
                <a:gd name="connsiteX3" fmla="*/ 363220 w 598284"/>
                <a:gd name="connsiteY3" fmla="*/ 575005 h 628345"/>
                <a:gd name="connsiteX4" fmla="*/ 0 w 598284"/>
                <a:gd name="connsiteY4" fmla="*/ 523240 h 628345"/>
                <a:gd name="connsiteX0" fmla="*/ 0 w 583044"/>
                <a:gd name="connsiteY0" fmla="*/ 523240 h 789062"/>
                <a:gd name="connsiteX1" fmla="*/ 583044 w 583044"/>
                <a:gd name="connsiteY1" fmla="*/ 0 h 789062"/>
                <a:gd name="connsiteX2" fmla="*/ 524740 w 583044"/>
                <a:gd name="connsiteY2" fmla="*/ 789062 h 789062"/>
                <a:gd name="connsiteX3" fmla="*/ 363220 w 583044"/>
                <a:gd name="connsiteY3" fmla="*/ 575005 h 789062"/>
                <a:gd name="connsiteX4" fmla="*/ 0 w 583044"/>
                <a:gd name="connsiteY4" fmla="*/ 523240 h 789062"/>
                <a:gd name="connsiteX0" fmla="*/ 0 w 583044"/>
                <a:gd name="connsiteY0" fmla="*/ 523240 h 789062"/>
                <a:gd name="connsiteX1" fmla="*/ 583044 w 583044"/>
                <a:gd name="connsiteY1" fmla="*/ 0 h 789062"/>
                <a:gd name="connsiteX2" fmla="*/ 524740 w 583044"/>
                <a:gd name="connsiteY2" fmla="*/ 789062 h 789062"/>
                <a:gd name="connsiteX3" fmla="*/ 314940 w 583044"/>
                <a:gd name="connsiteY3" fmla="*/ 679723 h 789062"/>
                <a:gd name="connsiteX4" fmla="*/ 0 w 583044"/>
                <a:gd name="connsiteY4" fmla="*/ 523240 h 789062"/>
                <a:gd name="connsiteX0" fmla="*/ 0 w 583044"/>
                <a:gd name="connsiteY0" fmla="*/ 523240 h 789062"/>
                <a:gd name="connsiteX1" fmla="*/ 583044 w 583044"/>
                <a:gd name="connsiteY1" fmla="*/ 0 h 789062"/>
                <a:gd name="connsiteX2" fmla="*/ 524740 w 583044"/>
                <a:gd name="connsiteY2" fmla="*/ 789062 h 789062"/>
                <a:gd name="connsiteX3" fmla="*/ 314940 w 583044"/>
                <a:gd name="connsiteY3" fmla="*/ 679723 h 789062"/>
                <a:gd name="connsiteX4" fmla="*/ 0 w 583044"/>
                <a:gd name="connsiteY4" fmla="*/ 523240 h 789062"/>
                <a:gd name="connsiteX0" fmla="*/ 0 w 583044"/>
                <a:gd name="connsiteY0" fmla="*/ 523240 h 789062"/>
                <a:gd name="connsiteX1" fmla="*/ 583044 w 583044"/>
                <a:gd name="connsiteY1" fmla="*/ 0 h 789062"/>
                <a:gd name="connsiteX2" fmla="*/ 524740 w 583044"/>
                <a:gd name="connsiteY2" fmla="*/ 789062 h 789062"/>
                <a:gd name="connsiteX3" fmla="*/ 314940 w 583044"/>
                <a:gd name="connsiteY3" fmla="*/ 679723 h 789062"/>
                <a:gd name="connsiteX4" fmla="*/ 0 w 583044"/>
                <a:gd name="connsiteY4" fmla="*/ 523240 h 789062"/>
                <a:gd name="connsiteX0" fmla="*/ 0 w 583044"/>
                <a:gd name="connsiteY0" fmla="*/ 523240 h 789062"/>
                <a:gd name="connsiteX1" fmla="*/ 583044 w 583044"/>
                <a:gd name="connsiteY1" fmla="*/ 0 h 789062"/>
                <a:gd name="connsiteX2" fmla="*/ 524740 w 583044"/>
                <a:gd name="connsiteY2" fmla="*/ 789062 h 789062"/>
                <a:gd name="connsiteX3" fmla="*/ 314940 w 583044"/>
                <a:gd name="connsiteY3" fmla="*/ 679723 h 789062"/>
                <a:gd name="connsiteX4" fmla="*/ 0 w 583044"/>
                <a:gd name="connsiteY4" fmla="*/ 523240 h 789062"/>
                <a:gd name="connsiteX0" fmla="*/ 159 w 583203"/>
                <a:gd name="connsiteY0" fmla="*/ 523240 h 808850"/>
                <a:gd name="connsiteX1" fmla="*/ 583203 w 583203"/>
                <a:gd name="connsiteY1" fmla="*/ 0 h 808850"/>
                <a:gd name="connsiteX2" fmla="*/ 524899 w 583203"/>
                <a:gd name="connsiteY2" fmla="*/ 789062 h 808850"/>
                <a:gd name="connsiteX3" fmla="*/ 159 w 583203"/>
                <a:gd name="connsiteY3" fmla="*/ 523240 h 808850"/>
                <a:gd name="connsiteX0" fmla="*/ 215 w 583259"/>
                <a:gd name="connsiteY0" fmla="*/ 523240 h 789062"/>
                <a:gd name="connsiteX1" fmla="*/ 583259 w 583259"/>
                <a:gd name="connsiteY1" fmla="*/ 0 h 789062"/>
                <a:gd name="connsiteX2" fmla="*/ 524955 w 583259"/>
                <a:gd name="connsiteY2" fmla="*/ 789062 h 789062"/>
                <a:gd name="connsiteX3" fmla="*/ 215 w 583259"/>
                <a:gd name="connsiteY3" fmla="*/ 523240 h 789062"/>
                <a:gd name="connsiteX0" fmla="*/ 0 w 583044"/>
                <a:gd name="connsiteY0" fmla="*/ 523240 h 789062"/>
                <a:gd name="connsiteX1" fmla="*/ 583044 w 583044"/>
                <a:gd name="connsiteY1" fmla="*/ 0 h 789062"/>
                <a:gd name="connsiteX2" fmla="*/ 524740 w 583044"/>
                <a:gd name="connsiteY2" fmla="*/ 789062 h 789062"/>
                <a:gd name="connsiteX3" fmla="*/ 0 w 583044"/>
                <a:gd name="connsiteY3" fmla="*/ 523240 h 789062"/>
              </a:gdLst>
              <a:ahLst/>
              <a:cxnLst>
                <a:cxn ang="0">
                  <a:pos x="connsiteX0" y="connsiteY0"/>
                </a:cxn>
                <a:cxn ang="0">
                  <a:pos x="connsiteX1" y="connsiteY1"/>
                </a:cxn>
                <a:cxn ang="0">
                  <a:pos x="connsiteX2" y="connsiteY2"/>
                </a:cxn>
                <a:cxn ang="0">
                  <a:pos x="connsiteX3" y="connsiteY3"/>
                </a:cxn>
              </a:cxnLst>
              <a:rect l="l" t="t" r="r" b="b"/>
              <a:pathLst>
                <a:path w="583044" h="789062">
                  <a:moveTo>
                    <a:pt x="0" y="523240"/>
                  </a:moveTo>
                  <a:lnTo>
                    <a:pt x="583044" y="0"/>
                  </a:lnTo>
                  <a:cubicBezTo>
                    <a:pt x="582197" y="206062"/>
                    <a:pt x="520507" y="580460"/>
                    <a:pt x="524740" y="789062"/>
                  </a:cubicBezTo>
                  <a:cubicBezTo>
                    <a:pt x="311807" y="657107"/>
                    <a:pt x="133214" y="579254"/>
                    <a:pt x="0" y="523240"/>
                  </a:cubicBezTo>
                  <a:close/>
                </a:path>
              </a:pathLst>
            </a:custGeom>
            <a:solidFill>
              <a:schemeClr val="bg1">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52" y="2252915"/>
              <a:ext cx="962977" cy="962977"/>
            </a:xfrm>
            <a:prstGeom prst="rect">
              <a:avLst/>
            </a:prstGeom>
            <a:effectLst>
              <a:outerShdw blurRad="63500" sx="102000" sy="102000" algn="ctr" rotWithShape="0">
                <a:prstClr val="black">
                  <a:alpha val="40000"/>
                </a:prstClr>
              </a:outerShdw>
            </a:effectLst>
          </p:spPr>
        </p:pic>
      </p:grpSp>
      <p:sp>
        <p:nvSpPr>
          <p:cNvPr id="64" name="AutoShape 27"/>
          <p:cNvSpPr>
            <a:spLocks noChangeArrowheads="1"/>
          </p:cNvSpPr>
          <p:nvPr/>
        </p:nvSpPr>
        <p:spPr bwMode="auto">
          <a:xfrm>
            <a:off x="1795938" y="1239118"/>
            <a:ext cx="3208110" cy="172150"/>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65" name="Группа 64"/>
          <p:cNvGrpSpPr/>
          <p:nvPr/>
        </p:nvGrpSpPr>
        <p:grpSpPr>
          <a:xfrm>
            <a:off x="4910068" y="1160843"/>
            <a:ext cx="278790" cy="338554"/>
            <a:chOff x="1283503" y="3542036"/>
            <a:chExt cx="302895" cy="367828"/>
          </a:xfrm>
        </p:grpSpPr>
        <p:sp>
          <p:nvSpPr>
            <p:cNvPr id="66" name="Овал 6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1</a:t>
              </a:r>
              <a:endParaRPr lang="ru-RU" sz="1600" b="1" dirty="0">
                <a:solidFill>
                  <a:srgbClr val="C00000"/>
                </a:solidFill>
              </a:endParaRPr>
            </a:p>
          </p:txBody>
        </p:sp>
      </p:grpSp>
      <p:sp>
        <p:nvSpPr>
          <p:cNvPr id="68" name="AutoShape 27"/>
          <p:cNvSpPr>
            <a:spLocks noChangeArrowheads="1"/>
          </p:cNvSpPr>
          <p:nvPr/>
        </p:nvSpPr>
        <p:spPr bwMode="auto">
          <a:xfrm>
            <a:off x="1840790" y="1816129"/>
            <a:ext cx="5470875" cy="211148"/>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69" name="Группа 68"/>
          <p:cNvGrpSpPr/>
          <p:nvPr/>
        </p:nvGrpSpPr>
        <p:grpSpPr>
          <a:xfrm>
            <a:off x="7197630" y="2163587"/>
            <a:ext cx="278790" cy="338554"/>
            <a:chOff x="1283503" y="3542036"/>
            <a:chExt cx="302895" cy="367828"/>
          </a:xfrm>
        </p:grpSpPr>
        <p:sp>
          <p:nvSpPr>
            <p:cNvPr id="70" name="Овал 6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3</a:t>
              </a:r>
              <a:endParaRPr lang="ru-RU" sz="1600" b="1" dirty="0">
                <a:solidFill>
                  <a:srgbClr val="C00000"/>
                </a:solidFill>
              </a:endParaRPr>
            </a:p>
          </p:txBody>
        </p:sp>
      </p:grpSp>
      <p:sp>
        <p:nvSpPr>
          <p:cNvPr id="72" name="Rectangle 17"/>
          <p:cNvSpPr>
            <a:spLocks noChangeArrowheads="1"/>
          </p:cNvSpPr>
          <p:nvPr/>
        </p:nvSpPr>
        <p:spPr bwMode="auto">
          <a:xfrm>
            <a:off x="1950124" y="6037511"/>
            <a:ext cx="53615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Создание нового органа власти</a:t>
            </a:r>
          </a:p>
        </p:txBody>
      </p:sp>
      <p:grpSp>
        <p:nvGrpSpPr>
          <p:cNvPr id="73" name="Группа 72"/>
          <p:cNvGrpSpPr/>
          <p:nvPr/>
        </p:nvGrpSpPr>
        <p:grpSpPr>
          <a:xfrm>
            <a:off x="1720440" y="6048475"/>
            <a:ext cx="224507" cy="276999"/>
            <a:chOff x="1283503" y="3538070"/>
            <a:chExt cx="302895" cy="373716"/>
          </a:xfrm>
        </p:grpSpPr>
        <p:sp>
          <p:nvSpPr>
            <p:cNvPr id="74" name="Овал 7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4</a:t>
              </a:r>
              <a:endParaRPr lang="ru-RU" sz="1200" b="1" dirty="0">
                <a:solidFill>
                  <a:srgbClr val="C00000"/>
                </a:solidFill>
              </a:endParaRPr>
            </a:p>
          </p:txBody>
        </p:sp>
      </p:grpSp>
      <p:sp>
        <p:nvSpPr>
          <p:cNvPr id="76" name="AutoShape 27"/>
          <p:cNvSpPr>
            <a:spLocks noChangeArrowheads="1"/>
          </p:cNvSpPr>
          <p:nvPr/>
        </p:nvSpPr>
        <p:spPr bwMode="auto">
          <a:xfrm>
            <a:off x="6184149" y="1607529"/>
            <a:ext cx="1110635" cy="172150"/>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77" name="Группа 76"/>
          <p:cNvGrpSpPr/>
          <p:nvPr/>
        </p:nvGrpSpPr>
        <p:grpSpPr>
          <a:xfrm>
            <a:off x="6014886" y="1449877"/>
            <a:ext cx="278790" cy="338554"/>
            <a:chOff x="1283503" y="3542036"/>
            <a:chExt cx="302895" cy="367828"/>
          </a:xfrm>
        </p:grpSpPr>
        <p:sp>
          <p:nvSpPr>
            <p:cNvPr id="78" name="Овал 7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4</a:t>
              </a:r>
              <a:endParaRPr lang="ru-RU" sz="1600" b="1" dirty="0">
                <a:solidFill>
                  <a:srgbClr val="C00000"/>
                </a:solidFill>
              </a:endParaRPr>
            </a:p>
          </p:txBody>
        </p:sp>
      </p:grpSp>
      <p:grpSp>
        <p:nvGrpSpPr>
          <p:cNvPr id="36" name="Группа 35"/>
          <p:cNvGrpSpPr/>
          <p:nvPr/>
        </p:nvGrpSpPr>
        <p:grpSpPr>
          <a:xfrm>
            <a:off x="7197630" y="1744398"/>
            <a:ext cx="278790" cy="338554"/>
            <a:chOff x="1283503" y="3542036"/>
            <a:chExt cx="302895" cy="367828"/>
          </a:xfrm>
        </p:grpSpPr>
        <p:sp>
          <p:nvSpPr>
            <p:cNvPr id="57" name="Овал 5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 Box 15"/>
            <p:cNvSpPr txBox="1">
              <a:spLocks noChangeArrowheads="1"/>
            </p:cNvSpPr>
            <p:nvPr/>
          </p:nvSpPr>
          <p:spPr bwMode="auto">
            <a:xfrm>
              <a:off x="1289877" y="3542036"/>
              <a:ext cx="288925" cy="3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a:solidFill>
                    <a:srgbClr val="C00000"/>
                  </a:solidFill>
                </a:rPr>
                <a:t>2</a:t>
              </a:r>
              <a:endParaRPr lang="ru-RU" sz="1600" b="1" dirty="0">
                <a:solidFill>
                  <a:srgbClr val="C00000"/>
                </a:solidFill>
              </a:endParaRP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24</a:t>
            </a:fld>
            <a:endParaRPr lang="ru-RU"/>
          </a:p>
        </p:txBody>
      </p:sp>
    </p:spTree>
    <p:extLst>
      <p:ext uri="{BB962C8B-B14F-4D97-AF65-F5344CB8AC3E}">
        <p14:creationId xmlns:p14="http://schemas.microsoft.com/office/powerpoint/2010/main" val="1739654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нового органа власти</a:t>
            </a:r>
          </a:p>
        </p:txBody>
      </p:sp>
      <p:grpSp>
        <p:nvGrpSpPr>
          <p:cNvPr id="21" name="Группа 20"/>
          <p:cNvGrpSpPr/>
          <p:nvPr/>
        </p:nvGrpSpPr>
        <p:grpSpPr>
          <a:xfrm>
            <a:off x="0" y="6812282"/>
            <a:ext cx="9143999" cy="45719"/>
            <a:chOff x="1403648" y="3860938"/>
            <a:chExt cx="6048672" cy="43536"/>
          </a:xfrm>
        </p:grpSpPr>
        <p:sp>
          <p:nvSpPr>
            <p:cNvPr id="23" name="Прямоугольник 2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 name="Группа 3"/>
          <p:cNvGrpSpPr/>
          <p:nvPr/>
        </p:nvGrpSpPr>
        <p:grpSpPr>
          <a:xfrm>
            <a:off x="1485843" y="1196752"/>
            <a:ext cx="6172314" cy="3341433"/>
            <a:chOff x="1331640" y="1124744"/>
            <a:chExt cx="6172314" cy="3341433"/>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160" y="1124744"/>
              <a:ext cx="5852794" cy="3341433"/>
            </a:xfrm>
            <a:prstGeom prst="rect">
              <a:avLst/>
            </a:prstGeom>
          </p:spPr>
        </p:pic>
        <p:sp>
          <p:nvSpPr>
            <p:cNvPr id="41" name="Прямоугольник 6"/>
            <p:cNvSpPr/>
            <p:nvPr/>
          </p:nvSpPr>
          <p:spPr>
            <a:xfrm>
              <a:off x="1472591" y="3774411"/>
              <a:ext cx="991476" cy="506425"/>
            </a:xfrm>
            <a:custGeom>
              <a:avLst/>
              <a:gdLst>
                <a:gd name="connsiteX0" fmla="*/ 0 w 936104"/>
                <a:gd name="connsiteY0" fmla="*/ 0 h 986485"/>
                <a:gd name="connsiteX1" fmla="*/ 936104 w 936104"/>
                <a:gd name="connsiteY1" fmla="*/ 0 h 986485"/>
                <a:gd name="connsiteX2" fmla="*/ 936104 w 936104"/>
                <a:gd name="connsiteY2" fmla="*/ 986485 h 986485"/>
                <a:gd name="connsiteX3" fmla="*/ 0 w 936104"/>
                <a:gd name="connsiteY3" fmla="*/ 986485 h 986485"/>
                <a:gd name="connsiteX4" fmla="*/ 0 w 936104"/>
                <a:gd name="connsiteY4" fmla="*/ 0 h 986485"/>
                <a:gd name="connsiteX0" fmla="*/ 0 w 1891144"/>
                <a:gd name="connsiteY0" fmla="*/ 386080 h 986485"/>
                <a:gd name="connsiteX1" fmla="*/ 1891144 w 1891144"/>
                <a:gd name="connsiteY1" fmla="*/ 0 h 986485"/>
                <a:gd name="connsiteX2" fmla="*/ 1891144 w 1891144"/>
                <a:gd name="connsiteY2" fmla="*/ 986485 h 986485"/>
                <a:gd name="connsiteX3" fmla="*/ 955040 w 1891144"/>
                <a:gd name="connsiteY3" fmla="*/ 986485 h 986485"/>
                <a:gd name="connsiteX4" fmla="*/ 0 w 1891144"/>
                <a:gd name="connsiteY4" fmla="*/ 386080 h 986485"/>
                <a:gd name="connsiteX0" fmla="*/ 0 w 1891144"/>
                <a:gd name="connsiteY0" fmla="*/ 386080 h 986485"/>
                <a:gd name="connsiteX1" fmla="*/ 1891144 w 1891144"/>
                <a:gd name="connsiteY1" fmla="*/ 0 h 986485"/>
                <a:gd name="connsiteX2" fmla="*/ 1891144 w 1891144"/>
                <a:gd name="connsiteY2" fmla="*/ 986485 h 986485"/>
                <a:gd name="connsiteX3" fmla="*/ 289560 w 1891144"/>
                <a:gd name="connsiteY3" fmla="*/ 514045 h 986485"/>
                <a:gd name="connsiteX4" fmla="*/ 0 w 1891144"/>
                <a:gd name="connsiteY4" fmla="*/ 386080 h 986485"/>
                <a:gd name="connsiteX0" fmla="*/ 0 w 1891144"/>
                <a:gd name="connsiteY0" fmla="*/ 736600 h 1337005"/>
                <a:gd name="connsiteX1" fmla="*/ 494144 w 1891144"/>
                <a:gd name="connsiteY1" fmla="*/ 0 h 1337005"/>
                <a:gd name="connsiteX2" fmla="*/ 1891144 w 1891144"/>
                <a:gd name="connsiteY2" fmla="*/ 1337005 h 1337005"/>
                <a:gd name="connsiteX3" fmla="*/ 289560 w 1891144"/>
                <a:gd name="connsiteY3" fmla="*/ 864565 h 1337005"/>
                <a:gd name="connsiteX4" fmla="*/ 0 w 1891144"/>
                <a:gd name="connsiteY4" fmla="*/ 736600 h 1337005"/>
                <a:gd name="connsiteX0" fmla="*/ 0 w 555104"/>
                <a:gd name="connsiteY0" fmla="*/ 736600 h 864565"/>
                <a:gd name="connsiteX1" fmla="*/ 494144 w 555104"/>
                <a:gd name="connsiteY1" fmla="*/ 0 h 864565"/>
                <a:gd name="connsiteX2" fmla="*/ 555104 w 555104"/>
                <a:gd name="connsiteY2" fmla="*/ 762965 h 864565"/>
                <a:gd name="connsiteX3" fmla="*/ 289560 w 555104"/>
                <a:gd name="connsiteY3" fmla="*/ 864565 h 864565"/>
                <a:gd name="connsiteX4" fmla="*/ 0 w 555104"/>
                <a:gd name="connsiteY4" fmla="*/ 736600 h 864565"/>
                <a:gd name="connsiteX0" fmla="*/ 0 w 555104"/>
                <a:gd name="connsiteY0" fmla="*/ 736600 h 768045"/>
                <a:gd name="connsiteX1" fmla="*/ 494144 w 555104"/>
                <a:gd name="connsiteY1" fmla="*/ 0 h 768045"/>
                <a:gd name="connsiteX2" fmla="*/ 555104 w 555104"/>
                <a:gd name="connsiteY2" fmla="*/ 762965 h 768045"/>
                <a:gd name="connsiteX3" fmla="*/ 421640 w 555104"/>
                <a:gd name="connsiteY3" fmla="*/ 768045 h 768045"/>
                <a:gd name="connsiteX4" fmla="*/ 0 w 555104"/>
                <a:gd name="connsiteY4" fmla="*/ 736600 h 768045"/>
                <a:gd name="connsiteX0" fmla="*/ 0 w 387464"/>
                <a:gd name="connsiteY0" fmla="*/ 754380 h 768045"/>
                <a:gd name="connsiteX1" fmla="*/ 326504 w 387464"/>
                <a:gd name="connsiteY1" fmla="*/ 0 h 768045"/>
                <a:gd name="connsiteX2" fmla="*/ 387464 w 387464"/>
                <a:gd name="connsiteY2" fmla="*/ 762965 h 768045"/>
                <a:gd name="connsiteX3" fmla="*/ 254000 w 387464"/>
                <a:gd name="connsiteY3" fmla="*/ 768045 h 768045"/>
                <a:gd name="connsiteX4" fmla="*/ 0 w 387464"/>
                <a:gd name="connsiteY4" fmla="*/ 754380 h 768045"/>
                <a:gd name="connsiteX0" fmla="*/ 0 w 423024"/>
                <a:gd name="connsiteY0" fmla="*/ 543560 h 557225"/>
                <a:gd name="connsiteX1" fmla="*/ 423024 w 423024"/>
                <a:gd name="connsiteY1" fmla="*/ 0 h 557225"/>
                <a:gd name="connsiteX2" fmla="*/ 387464 w 423024"/>
                <a:gd name="connsiteY2" fmla="*/ 552145 h 557225"/>
                <a:gd name="connsiteX3" fmla="*/ 254000 w 423024"/>
                <a:gd name="connsiteY3" fmla="*/ 557225 h 557225"/>
                <a:gd name="connsiteX4" fmla="*/ 0 w 423024"/>
                <a:gd name="connsiteY4" fmla="*/ 543560 h 557225"/>
                <a:gd name="connsiteX0" fmla="*/ 0 w 423024"/>
                <a:gd name="connsiteY0" fmla="*/ 543560 h 618185"/>
                <a:gd name="connsiteX1" fmla="*/ 423024 w 423024"/>
                <a:gd name="connsiteY1" fmla="*/ 0 h 618185"/>
                <a:gd name="connsiteX2" fmla="*/ 420484 w 423024"/>
                <a:gd name="connsiteY2" fmla="*/ 618185 h 618185"/>
                <a:gd name="connsiteX3" fmla="*/ 254000 w 423024"/>
                <a:gd name="connsiteY3" fmla="*/ 557225 h 618185"/>
                <a:gd name="connsiteX4" fmla="*/ 0 w 423024"/>
                <a:gd name="connsiteY4" fmla="*/ 543560 h 618185"/>
                <a:gd name="connsiteX0" fmla="*/ 0 w 423024"/>
                <a:gd name="connsiteY0" fmla="*/ 543560 h 618185"/>
                <a:gd name="connsiteX1" fmla="*/ 423024 w 423024"/>
                <a:gd name="connsiteY1" fmla="*/ 0 h 618185"/>
                <a:gd name="connsiteX2" fmla="*/ 420484 w 423024"/>
                <a:gd name="connsiteY2" fmla="*/ 618185 h 618185"/>
                <a:gd name="connsiteX3" fmla="*/ 210820 w 423024"/>
                <a:gd name="connsiteY3" fmla="*/ 585165 h 618185"/>
                <a:gd name="connsiteX4" fmla="*/ 0 w 423024"/>
                <a:gd name="connsiteY4" fmla="*/ 543560 h 618185"/>
                <a:gd name="connsiteX0" fmla="*/ 0 w 423024"/>
                <a:gd name="connsiteY0" fmla="*/ 543560 h 618185"/>
                <a:gd name="connsiteX1" fmla="*/ 423024 w 423024"/>
                <a:gd name="connsiteY1" fmla="*/ 0 h 618185"/>
                <a:gd name="connsiteX2" fmla="*/ 420484 w 423024"/>
                <a:gd name="connsiteY2" fmla="*/ 618185 h 618185"/>
                <a:gd name="connsiteX3" fmla="*/ 210820 w 423024"/>
                <a:gd name="connsiteY3" fmla="*/ 585165 h 618185"/>
                <a:gd name="connsiteX4" fmla="*/ 0 w 423024"/>
                <a:gd name="connsiteY4" fmla="*/ 543560 h 618185"/>
                <a:gd name="connsiteX0" fmla="*/ 0 w 438294"/>
                <a:gd name="connsiteY0" fmla="*/ 543560 h 628345"/>
                <a:gd name="connsiteX1" fmla="*/ 423024 w 438294"/>
                <a:gd name="connsiteY1" fmla="*/ 0 h 628345"/>
                <a:gd name="connsiteX2" fmla="*/ 438264 w 438294"/>
                <a:gd name="connsiteY2" fmla="*/ 628345 h 628345"/>
                <a:gd name="connsiteX3" fmla="*/ 210820 w 438294"/>
                <a:gd name="connsiteY3" fmla="*/ 585165 h 628345"/>
                <a:gd name="connsiteX4" fmla="*/ 0 w 438294"/>
                <a:gd name="connsiteY4" fmla="*/ 543560 h 628345"/>
                <a:gd name="connsiteX0" fmla="*/ 0 w 438264"/>
                <a:gd name="connsiteY0" fmla="*/ 543560 h 628345"/>
                <a:gd name="connsiteX1" fmla="*/ 423024 w 438264"/>
                <a:gd name="connsiteY1" fmla="*/ 0 h 628345"/>
                <a:gd name="connsiteX2" fmla="*/ 438264 w 438264"/>
                <a:gd name="connsiteY2" fmla="*/ 628345 h 628345"/>
                <a:gd name="connsiteX3" fmla="*/ 210820 w 438264"/>
                <a:gd name="connsiteY3" fmla="*/ 585165 h 628345"/>
                <a:gd name="connsiteX4" fmla="*/ 0 w 438264"/>
                <a:gd name="connsiteY4" fmla="*/ 543560 h 628345"/>
                <a:gd name="connsiteX0" fmla="*/ 0 w 438264"/>
                <a:gd name="connsiteY0" fmla="*/ 543560 h 628345"/>
                <a:gd name="connsiteX1" fmla="*/ 423024 w 438264"/>
                <a:gd name="connsiteY1" fmla="*/ 0 h 628345"/>
                <a:gd name="connsiteX2" fmla="*/ 438264 w 438264"/>
                <a:gd name="connsiteY2" fmla="*/ 628345 h 628345"/>
                <a:gd name="connsiteX3" fmla="*/ 203200 w 438264"/>
                <a:gd name="connsiteY3" fmla="*/ 575005 h 628345"/>
                <a:gd name="connsiteX4" fmla="*/ 0 w 438264"/>
                <a:gd name="connsiteY4" fmla="*/ 543560 h 628345"/>
                <a:gd name="connsiteX0" fmla="*/ 0 w 598284"/>
                <a:gd name="connsiteY0" fmla="*/ 523240 h 628345"/>
                <a:gd name="connsiteX1" fmla="*/ 583044 w 598284"/>
                <a:gd name="connsiteY1" fmla="*/ 0 h 628345"/>
                <a:gd name="connsiteX2" fmla="*/ 598284 w 598284"/>
                <a:gd name="connsiteY2" fmla="*/ 628345 h 628345"/>
                <a:gd name="connsiteX3" fmla="*/ 363220 w 598284"/>
                <a:gd name="connsiteY3" fmla="*/ 575005 h 628345"/>
                <a:gd name="connsiteX4" fmla="*/ 0 w 598284"/>
                <a:gd name="connsiteY4" fmla="*/ 523240 h 628345"/>
                <a:gd name="connsiteX0" fmla="*/ 0 w 659244"/>
                <a:gd name="connsiteY0" fmla="*/ 255016 h 628345"/>
                <a:gd name="connsiteX1" fmla="*/ 644004 w 659244"/>
                <a:gd name="connsiteY1" fmla="*/ 0 h 628345"/>
                <a:gd name="connsiteX2" fmla="*/ 659244 w 659244"/>
                <a:gd name="connsiteY2" fmla="*/ 628345 h 628345"/>
                <a:gd name="connsiteX3" fmla="*/ 424180 w 659244"/>
                <a:gd name="connsiteY3" fmla="*/ 575005 h 628345"/>
                <a:gd name="connsiteX4" fmla="*/ 0 w 659244"/>
                <a:gd name="connsiteY4" fmla="*/ 255016 h 628345"/>
                <a:gd name="connsiteX0" fmla="*/ 0 w 659244"/>
                <a:gd name="connsiteY0" fmla="*/ 255016 h 628345"/>
                <a:gd name="connsiteX1" fmla="*/ 644004 w 659244"/>
                <a:gd name="connsiteY1" fmla="*/ 0 h 628345"/>
                <a:gd name="connsiteX2" fmla="*/ 659244 w 659244"/>
                <a:gd name="connsiteY2" fmla="*/ 628345 h 628345"/>
                <a:gd name="connsiteX3" fmla="*/ 0 w 659244"/>
                <a:gd name="connsiteY3" fmla="*/ 255016 h 628345"/>
                <a:gd name="connsiteX0" fmla="*/ 0 w 991476"/>
                <a:gd name="connsiteY0" fmla="*/ 133096 h 506425"/>
                <a:gd name="connsiteX1" fmla="*/ 991476 w 991476"/>
                <a:gd name="connsiteY1" fmla="*/ 0 h 506425"/>
                <a:gd name="connsiteX2" fmla="*/ 659244 w 991476"/>
                <a:gd name="connsiteY2" fmla="*/ 506425 h 506425"/>
                <a:gd name="connsiteX3" fmla="*/ 0 w 991476"/>
                <a:gd name="connsiteY3" fmla="*/ 133096 h 506425"/>
                <a:gd name="connsiteX0" fmla="*/ 0 w 991476"/>
                <a:gd name="connsiteY0" fmla="*/ 133096 h 506425"/>
                <a:gd name="connsiteX1" fmla="*/ 991476 w 991476"/>
                <a:gd name="connsiteY1" fmla="*/ 0 h 506425"/>
                <a:gd name="connsiteX2" fmla="*/ 659244 w 991476"/>
                <a:gd name="connsiteY2" fmla="*/ 506425 h 506425"/>
                <a:gd name="connsiteX3" fmla="*/ 0 w 991476"/>
                <a:gd name="connsiteY3" fmla="*/ 133096 h 506425"/>
                <a:gd name="connsiteX0" fmla="*/ 0 w 991476"/>
                <a:gd name="connsiteY0" fmla="*/ 133096 h 506425"/>
                <a:gd name="connsiteX1" fmla="*/ 991476 w 991476"/>
                <a:gd name="connsiteY1" fmla="*/ 0 h 506425"/>
                <a:gd name="connsiteX2" fmla="*/ 659244 w 991476"/>
                <a:gd name="connsiteY2" fmla="*/ 506425 h 506425"/>
                <a:gd name="connsiteX3" fmla="*/ 0 w 991476"/>
                <a:gd name="connsiteY3" fmla="*/ 133096 h 506425"/>
              </a:gdLst>
              <a:ahLst/>
              <a:cxnLst>
                <a:cxn ang="0">
                  <a:pos x="connsiteX0" y="connsiteY0"/>
                </a:cxn>
                <a:cxn ang="0">
                  <a:pos x="connsiteX1" y="connsiteY1"/>
                </a:cxn>
                <a:cxn ang="0">
                  <a:pos x="connsiteX2" y="connsiteY2"/>
                </a:cxn>
                <a:cxn ang="0">
                  <a:pos x="connsiteX3" y="connsiteY3"/>
                </a:cxn>
              </a:cxnLst>
              <a:rect l="l" t="t" r="r" b="b"/>
              <a:pathLst>
                <a:path w="991476" h="506425">
                  <a:moveTo>
                    <a:pt x="0" y="133096"/>
                  </a:moveTo>
                  <a:lnTo>
                    <a:pt x="991476" y="0"/>
                  </a:lnTo>
                  <a:cubicBezTo>
                    <a:pt x="868709" y="218254"/>
                    <a:pt x="789123" y="291727"/>
                    <a:pt x="659244" y="506425"/>
                  </a:cubicBezTo>
                  <a:lnTo>
                    <a:pt x="0" y="133096"/>
                  </a:lnTo>
                  <a:close/>
                </a:path>
              </a:pathLst>
            </a:custGeom>
            <a:solidFill>
              <a:schemeClr val="tx1">
                <a:lumMod val="65000"/>
                <a:lumOff val="3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 name="Рисунок 39"/>
            <p:cNvPicPr>
              <a:picLocks noChangeAspect="1"/>
            </p:cNvPicPr>
            <p:nvPr/>
          </p:nvPicPr>
          <p:blipFill rotWithShape="1">
            <a:blip r:embed="rId3">
              <a:extLst>
                <a:ext uri="{28A0092B-C50C-407E-A947-70E740481C1C}">
                  <a14:useLocalDpi xmlns:a14="http://schemas.microsoft.com/office/drawing/2010/main" val="0"/>
                </a:ext>
              </a:extLst>
            </a:blip>
            <a:srcRect l="1165" t="94774" r="89177" b="341"/>
            <a:stretch/>
          </p:blipFill>
          <p:spPr>
            <a:xfrm>
              <a:off x="1331640" y="3628460"/>
              <a:ext cx="1393573" cy="402458"/>
            </a:xfrm>
            <a:prstGeom prst="rect">
              <a:avLst/>
            </a:prstGeom>
            <a:effectLst>
              <a:outerShdw blurRad="63500" sx="102000" sy="102000" algn="ctr" rotWithShape="0">
                <a:prstClr val="black">
                  <a:alpha val="40000"/>
                </a:prstClr>
              </a:outerShdw>
            </a:effectLst>
          </p:spPr>
        </p:pic>
      </p:grpSp>
      <p:grpSp>
        <p:nvGrpSpPr>
          <p:cNvPr id="42" name="Группа 41"/>
          <p:cNvGrpSpPr/>
          <p:nvPr/>
        </p:nvGrpSpPr>
        <p:grpSpPr>
          <a:xfrm>
            <a:off x="1740311" y="1614648"/>
            <a:ext cx="152404" cy="215444"/>
            <a:chOff x="1283503" y="3510838"/>
            <a:chExt cx="302895" cy="428184"/>
          </a:xfrm>
        </p:grpSpPr>
        <p:sp>
          <p:nvSpPr>
            <p:cNvPr id="43" name="Овал 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89" y="3510838"/>
              <a:ext cx="288923" cy="4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1</a:t>
              </a:r>
              <a:endParaRPr lang="ru-RU" sz="800" b="1" dirty="0">
                <a:solidFill>
                  <a:srgbClr val="C00000"/>
                </a:solidFill>
              </a:endParaRPr>
            </a:p>
          </p:txBody>
        </p:sp>
      </p:grpSp>
      <p:grpSp>
        <p:nvGrpSpPr>
          <p:cNvPr id="45" name="Группа 44"/>
          <p:cNvGrpSpPr/>
          <p:nvPr/>
        </p:nvGrpSpPr>
        <p:grpSpPr>
          <a:xfrm>
            <a:off x="1738554" y="1796208"/>
            <a:ext cx="152404" cy="215444"/>
            <a:chOff x="1283503" y="3510838"/>
            <a:chExt cx="302895" cy="428184"/>
          </a:xfrm>
        </p:grpSpPr>
        <p:sp>
          <p:nvSpPr>
            <p:cNvPr id="46" name="Овал 4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 Box 15"/>
            <p:cNvSpPr txBox="1">
              <a:spLocks noChangeArrowheads="1"/>
            </p:cNvSpPr>
            <p:nvPr/>
          </p:nvSpPr>
          <p:spPr bwMode="auto">
            <a:xfrm>
              <a:off x="1290489" y="3510838"/>
              <a:ext cx="288923" cy="4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2</a:t>
              </a:r>
              <a:endParaRPr lang="ru-RU" sz="800" b="1" dirty="0">
                <a:solidFill>
                  <a:srgbClr val="C00000"/>
                </a:solidFill>
              </a:endParaRPr>
            </a:p>
          </p:txBody>
        </p:sp>
      </p:grpSp>
      <p:grpSp>
        <p:nvGrpSpPr>
          <p:cNvPr id="48" name="Группа 47"/>
          <p:cNvGrpSpPr/>
          <p:nvPr/>
        </p:nvGrpSpPr>
        <p:grpSpPr>
          <a:xfrm>
            <a:off x="1735918" y="1977768"/>
            <a:ext cx="152404" cy="215444"/>
            <a:chOff x="1283503" y="3510838"/>
            <a:chExt cx="302895" cy="428184"/>
          </a:xfrm>
        </p:grpSpPr>
        <p:sp>
          <p:nvSpPr>
            <p:cNvPr id="49" name="Овал 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 Box 15"/>
            <p:cNvSpPr txBox="1">
              <a:spLocks noChangeArrowheads="1"/>
            </p:cNvSpPr>
            <p:nvPr/>
          </p:nvSpPr>
          <p:spPr bwMode="auto">
            <a:xfrm>
              <a:off x="1290489" y="3510838"/>
              <a:ext cx="288923" cy="4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3</a:t>
              </a:r>
              <a:endParaRPr lang="ru-RU" sz="800" b="1" dirty="0">
                <a:solidFill>
                  <a:srgbClr val="C00000"/>
                </a:solidFill>
              </a:endParaRPr>
            </a:p>
          </p:txBody>
        </p:sp>
      </p:grpSp>
      <p:grpSp>
        <p:nvGrpSpPr>
          <p:cNvPr id="51" name="Группа 50"/>
          <p:cNvGrpSpPr/>
          <p:nvPr/>
        </p:nvGrpSpPr>
        <p:grpSpPr>
          <a:xfrm>
            <a:off x="1729161" y="2159328"/>
            <a:ext cx="152404" cy="215444"/>
            <a:chOff x="1283503" y="3510838"/>
            <a:chExt cx="302895" cy="428184"/>
          </a:xfrm>
        </p:grpSpPr>
        <p:sp>
          <p:nvSpPr>
            <p:cNvPr id="52" name="Овал 5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 Box 15"/>
            <p:cNvSpPr txBox="1">
              <a:spLocks noChangeArrowheads="1"/>
            </p:cNvSpPr>
            <p:nvPr/>
          </p:nvSpPr>
          <p:spPr bwMode="auto">
            <a:xfrm>
              <a:off x="1290489" y="3510838"/>
              <a:ext cx="288923" cy="4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4</a:t>
              </a:r>
              <a:endParaRPr lang="ru-RU" sz="800" b="1" dirty="0">
                <a:solidFill>
                  <a:srgbClr val="C00000"/>
                </a:solidFill>
              </a:endParaRPr>
            </a:p>
          </p:txBody>
        </p:sp>
      </p:grpSp>
      <p:grpSp>
        <p:nvGrpSpPr>
          <p:cNvPr id="54" name="Группа 53"/>
          <p:cNvGrpSpPr/>
          <p:nvPr/>
        </p:nvGrpSpPr>
        <p:grpSpPr>
          <a:xfrm>
            <a:off x="1729161" y="2340888"/>
            <a:ext cx="152404" cy="215444"/>
            <a:chOff x="1283503" y="3510838"/>
            <a:chExt cx="302895" cy="428184"/>
          </a:xfrm>
        </p:grpSpPr>
        <p:sp>
          <p:nvSpPr>
            <p:cNvPr id="55" name="Овал 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9" y="3510838"/>
              <a:ext cx="288923" cy="42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5</a:t>
              </a:r>
              <a:endParaRPr lang="ru-RU" sz="800" b="1" dirty="0">
                <a:solidFill>
                  <a:srgbClr val="C00000"/>
                </a:solidFill>
              </a:endParaRPr>
            </a:p>
          </p:txBody>
        </p:sp>
      </p:grpSp>
      <p:sp>
        <p:nvSpPr>
          <p:cNvPr id="58" name="Rectangle 17"/>
          <p:cNvSpPr>
            <a:spLocks noChangeArrowheads="1"/>
          </p:cNvSpPr>
          <p:nvPr/>
        </p:nvSpPr>
        <p:spPr bwMode="auto">
          <a:xfrm>
            <a:off x="2080757" y="5334221"/>
            <a:ext cx="2186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Общие сведения</a:t>
            </a:r>
          </a:p>
        </p:txBody>
      </p:sp>
      <p:grpSp>
        <p:nvGrpSpPr>
          <p:cNvPr id="59" name="Группа 58"/>
          <p:cNvGrpSpPr/>
          <p:nvPr/>
        </p:nvGrpSpPr>
        <p:grpSpPr>
          <a:xfrm>
            <a:off x="1851073" y="5349610"/>
            <a:ext cx="224507" cy="276999"/>
            <a:chOff x="1283503" y="3538070"/>
            <a:chExt cx="302895" cy="373716"/>
          </a:xfrm>
        </p:grpSpPr>
        <p:sp>
          <p:nvSpPr>
            <p:cNvPr id="86" name="Овал 8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60" name="Rectangle 17"/>
          <p:cNvSpPr>
            <a:spLocks noChangeArrowheads="1"/>
          </p:cNvSpPr>
          <p:nvPr/>
        </p:nvSpPr>
        <p:spPr bwMode="auto">
          <a:xfrm>
            <a:off x="2080757" y="5688775"/>
            <a:ext cx="262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Офисы</a:t>
            </a:r>
          </a:p>
        </p:txBody>
      </p:sp>
      <p:grpSp>
        <p:nvGrpSpPr>
          <p:cNvPr id="61" name="Группа 60"/>
          <p:cNvGrpSpPr/>
          <p:nvPr/>
        </p:nvGrpSpPr>
        <p:grpSpPr>
          <a:xfrm>
            <a:off x="1851073" y="5704164"/>
            <a:ext cx="224507" cy="276999"/>
            <a:chOff x="1283503" y="3538070"/>
            <a:chExt cx="302895" cy="373716"/>
          </a:xfrm>
        </p:grpSpPr>
        <p:sp>
          <p:nvSpPr>
            <p:cNvPr id="84" name="Овал 8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62" name="Rectangle 17"/>
          <p:cNvSpPr>
            <a:spLocks noChangeArrowheads="1"/>
          </p:cNvSpPr>
          <p:nvPr/>
        </p:nvSpPr>
        <p:spPr bwMode="auto">
          <a:xfrm>
            <a:off x="2080757" y="6053599"/>
            <a:ext cx="26251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Контакты</a:t>
            </a:r>
          </a:p>
        </p:txBody>
      </p:sp>
      <p:grpSp>
        <p:nvGrpSpPr>
          <p:cNvPr id="63" name="Группа 62"/>
          <p:cNvGrpSpPr/>
          <p:nvPr/>
        </p:nvGrpSpPr>
        <p:grpSpPr>
          <a:xfrm>
            <a:off x="1851073" y="6070537"/>
            <a:ext cx="224507" cy="276999"/>
            <a:chOff x="1283503" y="3538070"/>
            <a:chExt cx="302895" cy="373716"/>
          </a:xfrm>
        </p:grpSpPr>
        <p:sp>
          <p:nvSpPr>
            <p:cNvPr id="82" name="Овал 8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64" name="Прямоугольник 63"/>
          <p:cNvSpPr/>
          <p:nvPr/>
        </p:nvSpPr>
        <p:spPr>
          <a:xfrm>
            <a:off x="1751838" y="4798909"/>
            <a:ext cx="1253485" cy="369332"/>
          </a:xfrm>
          <a:prstGeom prst="rect">
            <a:avLst/>
          </a:prstGeom>
        </p:spPr>
        <p:txBody>
          <a:bodyPr wrap="none">
            <a:spAutoFit/>
          </a:bodyPr>
          <a:lstStyle/>
          <a:p>
            <a:r>
              <a:rPr lang="ru-RU" sz="1800" b="1"/>
              <a:t>Закладки</a:t>
            </a:r>
            <a:endParaRPr lang="ru-RU" sz="1800"/>
          </a:p>
        </p:txBody>
      </p:sp>
      <p:sp>
        <p:nvSpPr>
          <p:cNvPr id="67" name="Rectangle 17"/>
          <p:cNvSpPr>
            <a:spLocks noChangeArrowheads="1"/>
          </p:cNvSpPr>
          <p:nvPr/>
        </p:nvSpPr>
        <p:spPr bwMode="auto">
          <a:xfrm>
            <a:off x="4495621" y="5334221"/>
            <a:ext cx="3197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Платежные реквизиты</a:t>
            </a:r>
          </a:p>
        </p:txBody>
      </p:sp>
      <p:grpSp>
        <p:nvGrpSpPr>
          <p:cNvPr id="68" name="Группа 67"/>
          <p:cNvGrpSpPr/>
          <p:nvPr/>
        </p:nvGrpSpPr>
        <p:grpSpPr>
          <a:xfrm>
            <a:off x="4265937" y="5349610"/>
            <a:ext cx="224507" cy="276999"/>
            <a:chOff x="1283503" y="3538070"/>
            <a:chExt cx="302895" cy="373716"/>
          </a:xfrm>
        </p:grpSpPr>
        <p:sp>
          <p:nvSpPr>
            <p:cNvPr id="78" name="Овал 7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4</a:t>
              </a:r>
              <a:endParaRPr lang="ru-RU" sz="1200" b="1" dirty="0">
                <a:solidFill>
                  <a:srgbClr val="C00000"/>
                </a:solidFill>
              </a:endParaRPr>
            </a:p>
          </p:txBody>
        </p:sp>
      </p:grpSp>
      <p:sp>
        <p:nvSpPr>
          <p:cNvPr id="69" name="Rectangle 17"/>
          <p:cNvSpPr>
            <a:spLocks noChangeArrowheads="1"/>
          </p:cNvSpPr>
          <p:nvPr/>
        </p:nvSpPr>
        <p:spPr bwMode="auto">
          <a:xfrm>
            <a:off x="4495621" y="5688775"/>
            <a:ext cx="29163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a:t>Услуги (функции)</a:t>
            </a:r>
          </a:p>
        </p:txBody>
      </p:sp>
      <p:grpSp>
        <p:nvGrpSpPr>
          <p:cNvPr id="70" name="Группа 69"/>
          <p:cNvGrpSpPr/>
          <p:nvPr/>
        </p:nvGrpSpPr>
        <p:grpSpPr>
          <a:xfrm>
            <a:off x="4265937" y="5704164"/>
            <a:ext cx="224507" cy="276999"/>
            <a:chOff x="1283503" y="3538070"/>
            <a:chExt cx="302895" cy="373716"/>
          </a:xfrm>
        </p:grpSpPr>
        <p:sp>
          <p:nvSpPr>
            <p:cNvPr id="76" name="Овал 7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5</a:t>
              </a:r>
              <a:endParaRPr lang="ru-RU" sz="1200" b="1" dirty="0">
                <a:solidFill>
                  <a:srgbClr val="C00000"/>
                </a:solidFill>
              </a:endParaRPr>
            </a:p>
          </p:txBody>
        </p:sp>
      </p:grpSp>
      <p:sp>
        <p:nvSpPr>
          <p:cNvPr id="3" name="Номер слайда 2"/>
          <p:cNvSpPr>
            <a:spLocks noGrp="1"/>
          </p:cNvSpPr>
          <p:nvPr>
            <p:ph type="sldNum" sz="quarter" idx="12"/>
          </p:nvPr>
        </p:nvSpPr>
        <p:spPr/>
        <p:txBody>
          <a:bodyPr/>
          <a:lstStyle/>
          <a:p>
            <a:pPr>
              <a:defRPr/>
            </a:pPr>
            <a:fld id="{2B40B2B8-615A-42D7-BA37-F5568DB5F6A6}" type="slidenum">
              <a:rPr lang="ru-RU" smtClean="0"/>
              <a:pPr>
                <a:defRPr/>
              </a:pPr>
              <a:t>25</a:t>
            </a:fld>
            <a:endParaRPr lang="ru-RU"/>
          </a:p>
        </p:txBody>
      </p:sp>
    </p:spTree>
    <p:extLst>
      <p:ext uri="{BB962C8B-B14F-4D97-AF65-F5344CB8AC3E}">
        <p14:creationId xmlns:p14="http://schemas.microsoft.com/office/powerpoint/2010/main" val="2714088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899592" y="1454779"/>
            <a:ext cx="7344816" cy="4678204"/>
            <a:chOff x="899592" y="1412776"/>
            <a:chExt cx="7344816" cy="4678204"/>
          </a:xfrm>
        </p:grpSpPr>
        <p:sp>
          <p:nvSpPr>
            <p:cNvPr id="92180" name="Text Box 20"/>
            <p:cNvSpPr txBox="1">
              <a:spLocks noChangeArrowheads="1"/>
            </p:cNvSpPr>
            <p:nvPr/>
          </p:nvSpPr>
          <p:spPr bwMode="auto">
            <a:xfrm>
              <a:off x="5220072" y="1412776"/>
              <a:ext cx="3024336"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a:t>Общие сведения</a:t>
              </a:r>
            </a:p>
            <a:p>
              <a:pPr eaLnBrk="1" hangingPunct="1"/>
              <a:r>
                <a:rPr lang="ru-RU" sz="1200" i="1"/>
                <a:t>(</a:t>
              </a:r>
              <a:r>
                <a:rPr lang="ru-RU" sz="1200" i="1" dirty="0"/>
                <a:t>поля для </a:t>
              </a:r>
              <a:r>
                <a:rPr lang="ru-RU" sz="1200" i="1"/>
                <a:t>заполнения):</a:t>
              </a:r>
            </a:p>
            <a:p>
              <a:pPr eaLnBrk="1" hangingPunct="1"/>
              <a:endParaRPr lang="en-US" sz="1600" i="1" dirty="0"/>
            </a:p>
            <a:p>
              <a:pPr eaLnBrk="1" hangingPunct="1">
                <a:buFontTx/>
                <a:buChar char="•"/>
              </a:pPr>
              <a:r>
                <a:rPr lang="en-US" sz="1200" dirty="0"/>
                <a:t> </a:t>
              </a:r>
              <a:r>
                <a:rPr lang="ru-RU" sz="1200" dirty="0"/>
                <a:t>Полное наименование </a:t>
              </a:r>
              <a:r>
                <a:rPr lang="ru-RU" sz="1050" i="1" dirty="0"/>
                <a:t>(обязательное)</a:t>
              </a:r>
            </a:p>
            <a:p>
              <a:pPr eaLnBrk="1" hangingPunct="1">
                <a:buFontTx/>
                <a:buChar char="•"/>
              </a:pPr>
              <a:r>
                <a:rPr lang="ru-RU" sz="1200" i="1" dirty="0"/>
                <a:t> </a:t>
              </a:r>
              <a:r>
                <a:rPr lang="ru-RU" sz="1200" dirty="0"/>
                <a:t>Краткое наименование</a:t>
              </a:r>
            </a:p>
            <a:p>
              <a:pPr eaLnBrk="1" hangingPunct="1">
                <a:buFontTx/>
                <a:buChar char="•"/>
              </a:pPr>
              <a:r>
                <a:rPr lang="en-US" sz="1200" dirty="0"/>
                <a:t> </a:t>
              </a:r>
              <a:r>
                <a:rPr lang="ru-RU" sz="1200" dirty="0"/>
                <a:t>Тип органа власти </a:t>
              </a:r>
              <a:r>
                <a:rPr lang="ru-RU" sz="1050" i="1" dirty="0"/>
                <a:t>(список)</a:t>
              </a:r>
            </a:p>
            <a:p>
              <a:pPr eaLnBrk="1" hangingPunct="1">
                <a:buFontTx/>
                <a:buChar char="•"/>
              </a:pPr>
              <a:r>
                <a:rPr lang="ru-RU" sz="1200" dirty="0"/>
                <a:t> Тип подчинения </a:t>
              </a:r>
              <a:r>
                <a:rPr lang="ru-RU" sz="1050" i="1" dirty="0"/>
                <a:t>(список)</a:t>
              </a:r>
            </a:p>
            <a:p>
              <a:pPr eaLnBrk="1" hangingPunct="1">
                <a:buFontTx/>
                <a:buChar char="•"/>
              </a:pPr>
              <a:r>
                <a:rPr lang="ru-RU" sz="1200" dirty="0"/>
                <a:t> Вышестоящий орган </a:t>
              </a:r>
              <a:r>
                <a:rPr lang="ru-RU" sz="1050" i="1" dirty="0"/>
                <a:t>(обязательное)</a:t>
              </a:r>
            </a:p>
            <a:p>
              <a:pPr eaLnBrk="1" hangingPunct="1">
                <a:buFontTx/>
                <a:buChar char="•"/>
              </a:pPr>
              <a:r>
                <a:rPr lang="ru-RU" sz="1200" dirty="0"/>
                <a:t> Согласующий ОГВ </a:t>
              </a:r>
              <a:r>
                <a:rPr lang="ru-RU" sz="1050" i="1" dirty="0"/>
                <a:t>(если есть)</a:t>
              </a:r>
            </a:p>
            <a:p>
              <a:pPr eaLnBrk="1" hangingPunct="1">
                <a:buFontTx/>
                <a:buChar char="•"/>
              </a:pPr>
              <a:r>
                <a:rPr lang="en-US" sz="1200" dirty="0"/>
                <a:t> </a:t>
              </a:r>
              <a:r>
                <a:rPr lang="ru-RU" sz="1200" dirty="0"/>
                <a:t>Проверяемые ОГВ </a:t>
              </a:r>
              <a:r>
                <a:rPr lang="ru-RU" sz="1050" i="1" dirty="0"/>
                <a:t>(если есть)</a:t>
              </a:r>
            </a:p>
            <a:p>
              <a:pPr eaLnBrk="1" hangingPunct="1">
                <a:buFontTx/>
                <a:buChar char="•"/>
              </a:pPr>
              <a:r>
                <a:rPr lang="en-US" sz="1200" dirty="0"/>
                <a:t> </a:t>
              </a:r>
              <a:r>
                <a:rPr lang="ru-RU" sz="1200" dirty="0"/>
                <a:t>Герб органа власти </a:t>
              </a:r>
              <a:r>
                <a:rPr lang="ru-RU" sz="1050" i="1" dirty="0"/>
                <a:t>(если есть)</a:t>
              </a:r>
              <a:endParaRPr lang="en-US" sz="1050" i="1" dirty="0"/>
            </a:p>
            <a:p>
              <a:pPr eaLnBrk="1" hangingPunct="1">
                <a:buFontTx/>
                <a:buChar char="•"/>
              </a:pPr>
              <a:r>
                <a:rPr lang="en-US" sz="1200" dirty="0"/>
                <a:t> </a:t>
              </a:r>
              <a:r>
                <a:rPr lang="ru-RU" sz="1200" dirty="0"/>
                <a:t>ИНН органа власти </a:t>
              </a:r>
              <a:r>
                <a:rPr lang="ru-RU" sz="1050" i="1" dirty="0"/>
                <a:t>(обязательное)</a:t>
              </a:r>
            </a:p>
            <a:p>
              <a:pPr eaLnBrk="1" hangingPunct="1">
                <a:buFontTx/>
                <a:buChar char="•"/>
              </a:pPr>
              <a:r>
                <a:rPr lang="ru-RU" sz="1200" i="1" dirty="0"/>
                <a:t> </a:t>
              </a:r>
              <a:r>
                <a:rPr lang="ru-RU" sz="1200" dirty="0"/>
                <a:t>ОГРН органа власти </a:t>
              </a:r>
              <a:r>
                <a:rPr lang="ru-RU" sz="1050" i="1" dirty="0"/>
                <a:t>(обязательное)</a:t>
              </a:r>
            </a:p>
            <a:p>
              <a:pPr eaLnBrk="1" hangingPunct="1">
                <a:buFontTx/>
                <a:buChar char="•"/>
              </a:pPr>
              <a:r>
                <a:rPr lang="en-US" sz="1200" dirty="0"/>
                <a:t> </a:t>
              </a:r>
              <a:r>
                <a:rPr lang="ru-RU" sz="1200" dirty="0"/>
                <a:t>Руководитель органа власти</a:t>
              </a:r>
            </a:p>
            <a:p>
              <a:pPr eaLnBrk="1" hangingPunct="1">
                <a:buFontTx/>
                <a:buChar char="•"/>
              </a:pPr>
              <a:r>
                <a:rPr lang="ru-RU" sz="1200" dirty="0"/>
                <a:t> Веб-сайт </a:t>
              </a:r>
              <a:r>
                <a:rPr lang="ru-RU" sz="1050" i="1" dirty="0"/>
                <a:t>(обязательное)</a:t>
              </a:r>
            </a:p>
            <a:p>
              <a:pPr eaLnBrk="1" hangingPunct="1">
                <a:buFontTx/>
                <a:buChar char="•"/>
              </a:pPr>
              <a:r>
                <a:rPr lang="ru-RU" sz="1200" dirty="0"/>
                <a:t> Центр </a:t>
              </a:r>
              <a:r>
                <a:rPr lang="ru-RU" sz="1200"/>
                <a:t>телефонного обслуживания</a:t>
              </a:r>
            </a:p>
            <a:p>
              <a:pPr eaLnBrk="1" hangingPunct="1"/>
              <a:r>
                <a:rPr lang="ru-RU" sz="1200" i="1"/>
                <a:t>  </a:t>
              </a:r>
              <a:r>
                <a:rPr lang="ru-RU" sz="1050" i="1"/>
                <a:t>(обязательное)</a:t>
              </a:r>
            </a:p>
            <a:p>
              <a:pPr eaLnBrk="1" hangingPunct="1">
                <a:buFontTx/>
                <a:buChar char="•"/>
              </a:pPr>
              <a:r>
                <a:rPr lang="ru-RU" sz="1200"/>
                <a:t> </a:t>
              </a:r>
              <a:r>
                <a:rPr lang="ru-RU" sz="1200" dirty="0"/>
                <a:t>Электронная почта </a:t>
              </a:r>
              <a:r>
                <a:rPr lang="ru-RU" sz="1050" i="1" dirty="0"/>
                <a:t>(обязательное)</a:t>
              </a:r>
              <a:endParaRPr lang="ru-RU" sz="1200" i="1" dirty="0"/>
            </a:p>
            <a:p>
              <a:pPr eaLnBrk="1" hangingPunct="1">
                <a:buFontTx/>
                <a:buChar char="•"/>
              </a:pPr>
              <a:r>
                <a:rPr lang="ru-RU" sz="1200" i="1" dirty="0"/>
                <a:t> </a:t>
              </a:r>
              <a:r>
                <a:rPr lang="ru-RU" sz="1200" dirty="0"/>
                <a:t>Адрес электронной приемной</a:t>
              </a:r>
            </a:p>
            <a:p>
              <a:pPr eaLnBrk="1" hangingPunct="1">
                <a:buFontTx/>
                <a:buChar char="•"/>
              </a:pPr>
              <a:r>
                <a:rPr lang="ru-RU" sz="1200" dirty="0"/>
                <a:t> Режим работы</a:t>
              </a:r>
              <a:endParaRPr lang="ru-RU" sz="1200" i="1" dirty="0"/>
            </a:p>
            <a:p>
              <a:pPr eaLnBrk="1" hangingPunct="1">
                <a:buFontTx/>
                <a:buChar char="•"/>
              </a:pPr>
              <a:r>
                <a:rPr lang="ru-RU" sz="1200" dirty="0"/>
                <a:t> Время работы экспедиции</a:t>
              </a:r>
            </a:p>
            <a:p>
              <a:pPr eaLnBrk="1" hangingPunct="1">
                <a:buFontTx/>
                <a:buChar char="•"/>
              </a:pPr>
              <a:r>
                <a:rPr lang="ru-RU" sz="1200" dirty="0"/>
                <a:t> Почтовый адрес </a:t>
              </a:r>
              <a:r>
                <a:rPr lang="ru-RU" sz="1200"/>
                <a:t>органа власти</a:t>
              </a:r>
            </a:p>
            <a:p>
              <a:pPr eaLnBrk="1" hangingPunct="1"/>
              <a:r>
                <a:rPr lang="ru-RU" sz="1200" i="1"/>
                <a:t>   </a:t>
              </a:r>
              <a:r>
                <a:rPr lang="ru-RU" sz="1050" i="1"/>
                <a:t>(</a:t>
              </a:r>
              <a:r>
                <a:rPr lang="ru-RU" sz="1050" i="1" dirty="0"/>
                <a:t>группа полей)</a:t>
              </a:r>
            </a:p>
            <a:p>
              <a:pPr eaLnBrk="1" hangingPunct="1"/>
              <a:endParaRPr lang="ru-RU" sz="1400" dirty="0"/>
            </a:p>
          </p:txBody>
        </p:sp>
        <p:grpSp>
          <p:nvGrpSpPr>
            <p:cNvPr id="2" name="Группа 1"/>
            <p:cNvGrpSpPr/>
            <p:nvPr/>
          </p:nvGrpSpPr>
          <p:grpSpPr>
            <a:xfrm>
              <a:off x="899592" y="1697206"/>
              <a:ext cx="3965947" cy="3809642"/>
              <a:chOff x="539552" y="987510"/>
              <a:chExt cx="3965947" cy="3809642"/>
            </a:xfrm>
          </p:grpSpPr>
          <p:pic>
            <p:nvPicPr>
              <p:cNvPr id="14365"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9552" y="987510"/>
                <a:ext cx="3319857" cy="380964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9"/>
              <p:cNvPicPr>
                <a:picLocks noChangeAspect="1" noChangeArrowheads="1"/>
              </p:cNvPicPr>
              <p:nvPr/>
            </p:nvPicPr>
            <p:blipFill rotWithShape="1">
              <a:blip r:embed="rId4">
                <a:extLst>
                  <a:ext uri="{28A0092B-C50C-407E-A947-70E740481C1C}">
                    <a14:useLocalDpi xmlns:a14="http://schemas.microsoft.com/office/drawing/2010/main" val="0"/>
                  </a:ext>
                </a:extLst>
              </a:blip>
              <a:srcRect b="-50"/>
              <a:stretch/>
            </p:blipFill>
            <p:spPr bwMode="auto">
              <a:xfrm>
                <a:off x="1758198" y="1268760"/>
                <a:ext cx="2550466" cy="352839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1517339"/>
                <a:ext cx="1076499" cy="183792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3"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нового органа власти. Общие сведения</a:t>
            </a:r>
          </a:p>
        </p:txBody>
      </p:sp>
      <p:grpSp>
        <p:nvGrpSpPr>
          <p:cNvPr id="17" name="Группа 16"/>
          <p:cNvGrpSpPr/>
          <p:nvPr/>
        </p:nvGrpSpPr>
        <p:grpSpPr>
          <a:xfrm>
            <a:off x="0" y="6812282"/>
            <a:ext cx="9143999" cy="45719"/>
            <a:chOff x="1403648" y="3860938"/>
            <a:chExt cx="6048672" cy="43536"/>
          </a:xfrm>
        </p:grpSpPr>
        <p:sp>
          <p:nvSpPr>
            <p:cNvPr id="18" name="Прямоугольник 17"/>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 name="Группа 22"/>
          <p:cNvGrpSpPr/>
          <p:nvPr/>
        </p:nvGrpSpPr>
        <p:grpSpPr>
          <a:xfrm>
            <a:off x="586310" y="1454779"/>
            <a:ext cx="481592" cy="400111"/>
            <a:chOff x="1290488" y="3604907"/>
            <a:chExt cx="288924" cy="240041"/>
          </a:xfrm>
        </p:grpSpPr>
        <p:sp>
          <p:nvSpPr>
            <p:cNvPr id="27" name="Овал 2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1</a:t>
              </a:r>
              <a:endParaRPr lang="ru-RU" b="1" dirty="0">
                <a:solidFill>
                  <a:srgbClr val="C00000"/>
                </a:solidFill>
              </a:endParaRPr>
            </a:p>
          </p:txBody>
        </p:sp>
      </p:gr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26</a:t>
            </a:fld>
            <a:endParaRPr lang="ru-RU"/>
          </a:p>
        </p:txBody>
      </p:sp>
    </p:spTree>
    <p:extLst>
      <p:ext uri="{BB962C8B-B14F-4D97-AF65-F5344CB8AC3E}">
        <p14:creationId xmlns:p14="http://schemas.microsoft.com/office/powerpoint/2010/main" val="79873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612064" y="1268760"/>
            <a:ext cx="7919873" cy="4908156"/>
            <a:chOff x="632783" y="1043382"/>
            <a:chExt cx="7919873" cy="4908156"/>
          </a:xfrm>
        </p:grpSpPr>
        <p:pic>
          <p:nvPicPr>
            <p:cNvPr id="14365" name="Picture 2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2783" y="1043382"/>
              <a:ext cx="3853846" cy="266524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2783" y="3513387"/>
              <a:ext cx="1508442" cy="2438151"/>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63182" y="3869559"/>
              <a:ext cx="3214628" cy="20819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1250" y="3869558"/>
              <a:ext cx="3036220" cy="20819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9"/>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514539" y="3573016"/>
              <a:ext cx="2038117" cy="237852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нового органа власти. Офисы</a:t>
            </a:r>
          </a:p>
        </p:txBody>
      </p:sp>
      <p:grpSp>
        <p:nvGrpSpPr>
          <p:cNvPr id="19" name="Группа 18"/>
          <p:cNvGrpSpPr/>
          <p:nvPr/>
        </p:nvGrpSpPr>
        <p:grpSpPr>
          <a:xfrm>
            <a:off x="0" y="6812282"/>
            <a:ext cx="9143999" cy="45719"/>
            <a:chOff x="1403648" y="3860938"/>
            <a:chExt cx="6048672" cy="43536"/>
          </a:xfrm>
        </p:grpSpPr>
        <p:sp>
          <p:nvSpPr>
            <p:cNvPr id="27" name="Прямоугольник 2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4" name="Text Box 20"/>
          <p:cNvSpPr txBox="1">
            <a:spLocks noChangeArrowheads="1"/>
          </p:cNvSpPr>
          <p:nvPr/>
        </p:nvSpPr>
        <p:spPr bwMode="auto">
          <a:xfrm>
            <a:off x="5176889" y="1479648"/>
            <a:ext cx="2357301"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a:t>Офисы</a:t>
            </a:r>
          </a:p>
          <a:p>
            <a:pPr eaLnBrk="1" hangingPunct="1"/>
            <a:endParaRPr lang="en-US" sz="1600" i="1" dirty="0"/>
          </a:p>
          <a:p>
            <a:pPr eaLnBrk="1" hangingPunct="1">
              <a:buFontTx/>
              <a:buChar char="•"/>
            </a:pPr>
            <a:r>
              <a:rPr lang="en-US" sz="1200"/>
              <a:t> </a:t>
            </a:r>
            <a:r>
              <a:rPr lang="ru-RU" sz="1200"/>
              <a:t>Основные сведения</a:t>
            </a:r>
          </a:p>
          <a:p>
            <a:pPr eaLnBrk="1" hangingPunct="1">
              <a:buFontTx/>
              <a:buChar char="•"/>
            </a:pPr>
            <a:r>
              <a:rPr lang="ru-RU" sz="1200"/>
              <a:t> Адрес офиса</a:t>
            </a:r>
          </a:p>
          <a:p>
            <a:pPr eaLnBrk="1" hangingPunct="1">
              <a:buFontTx/>
              <a:buChar char="•"/>
            </a:pPr>
            <a:r>
              <a:rPr lang="ru-RU" sz="1200"/>
              <a:t> Контактная информация</a:t>
            </a:r>
          </a:p>
          <a:p>
            <a:pPr eaLnBrk="1" hangingPunct="1">
              <a:buFontTx/>
              <a:buChar char="•"/>
            </a:pPr>
            <a:r>
              <a:rPr lang="ru-RU" sz="1200"/>
              <a:t> Дополнительные сведения</a:t>
            </a:r>
          </a:p>
          <a:p>
            <a:pPr eaLnBrk="1" hangingPunct="1">
              <a:buFontTx/>
              <a:buChar char="•"/>
            </a:pPr>
            <a:r>
              <a:rPr lang="ru-RU" sz="1200"/>
              <a:t> Платежные реквизиты</a:t>
            </a:r>
          </a:p>
          <a:p>
            <a:pPr eaLnBrk="1" hangingPunct="1">
              <a:buFontTx/>
              <a:buChar char="•"/>
            </a:pPr>
            <a:r>
              <a:rPr lang="ru-RU" sz="1200"/>
              <a:t> Услуги (функции) офиса</a:t>
            </a:r>
          </a:p>
          <a:p>
            <a:pPr eaLnBrk="1" hangingPunct="1"/>
            <a:r>
              <a:rPr lang="ru-RU" sz="1050" i="1"/>
              <a:t>   (заполняется автоматически)</a:t>
            </a:r>
            <a:endParaRPr lang="ru-RU" sz="1050" i="1" dirty="0"/>
          </a:p>
        </p:txBody>
      </p:sp>
      <p:grpSp>
        <p:nvGrpSpPr>
          <p:cNvPr id="35" name="Группа 34"/>
          <p:cNvGrpSpPr/>
          <p:nvPr/>
        </p:nvGrpSpPr>
        <p:grpSpPr>
          <a:xfrm>
            <a:off x="4225114" y="1068704"/>
            <a:ext cx="481592" cy="400111"/>
            <a:chOff x="1290488" y="3604907"/>
            <a:chExt cx="288924" cy="240041"/>
          </a:xfrm>
        </p:grpSpPr>
        <p:sp>
          <p:nvSpPr>
            <p:cNvPr id="36" name="Овал 35"/>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2</a:t>
              </a:r>
              <a:endParaRPr lang="ru-RU" b="1" dirty="0">
                <a:solidFill>
                  <a:srgbClr val="C00000"/>
                </a:solidFill>
              </a:endParaRP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27</a:t>
            </a:fld>
            <a:endParaRPr lang="ru-RU"/>
          </a:p>
        </p:txBody>
      </p:sp>
    </p:spTree>
    <p:extLst>
      <p:ext uri="{BB962C8B-B14F-4D97-AF65-F5344CB8AC3E}">
        <p14:creationId xmlns:p14="http://schemas.microsoft.com/office/powerpoint/2010/main" val="3643223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нового органа власти. Контакты</a:t>
            </a:r>
          </a:p>
        </p:txBody>
      </p:sp>
      <p:grpSp>
        <p:nvGrpSpPr>
          <p:cNvPr id="15" name="Группа 14"/>
          <p:cNvGrpSpPr/>
          <p:nvPr/>
        </p:nvGrpSpPr>
        <p:grpSpPr>
          <a:xfrm>
            <a:off x="0" y="6812282"/>
            <a:ext cx="9143999" cy="45719"/>
            <a:chOff x="1403648" y="3860938"/>
            <a:chExt cx="6048672" cy="43536"/>
          </a:xfrm>
        </p:grpSpPr>
        <p:sp>
          <p:nvSpPr>
            <p:cNvPr id="16" name="Прямоугольник 1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4365" name="Picture 2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20574" y="1596020"/>
            <a:ext cx="4119426" cy="399109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2" name="Text Box 22"/>
          <p:cNvSpPr txBox="1">
            <a:spLocks noChangeArrowheads="1"/>
          </p:cNvSpPr>
          <p:nvPr/>
        </p:nvSpPr>
        <p:spPr bwMode="auto">
          <a:xfrm>
            <a:off x="5886858" y="1588126"/>
            <a:ext cx="2077364"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a:t>Контакты</a:t>
            </a:r>
          </a:p>
          <a:p>
            <a:pPr eaLnBrk="1" hangingPunct="1"/>
            <a:r>
              <a:rPr lang="ru-RU" sz="1200" i="1"/>
              <a:t>(поля для заполнения):</a:t>
            </a:r>
          </a:p>
          <a:p>
            <a:pPr eaLnBrk="1" hangingPunct="1"/>
            <a:endParaRPr lang="ru-RU" sz="1600" b="1" dirty="0"/>
          </a:p>
          <a:p>
            <a:pPr marL="285750" indent="-285750" eaLnBrk="1" hangingPunct="1">
              <a:buFont typeface="Arial" panose="020B0604020202020204" pitchFamily="34" charset="0"/>
              <a:buChar char="•"/>
            </a:pPr>
            <a:r>
              <a:rPr lang="ru-RU" sz="1200" dirty="0"/>
              <a:t>Повод </a:t>
            </a:r>
            <a:r>
              <a:rPr lang="ru-RU" sz="1200"/>
              <a:t>для обращения</a:t>
            </a:r>
            <a:endParaRPr lang="ru-RU" sz="1200" dirty="0"/>
          </a:p>
          <a:p>
            <a:pPr marL="285750" indent="-285750" eaLnBrk="1" hangingPunct="1">
              <a:buFont typeface="Arial" panose="020B0604020202020204" pitchFamily="34" charset="0"/>
              <a:buChar char="•"/>
            </a:pPr>
            <a:r>
              <a:rPr lang="ru-RU" sz="1200"/>
              <a:t>Фамилия</a:t>
            </a:r>
            <a:endParaRPr lang="ru-RU" sz="1200" dirty="0"/>
          </a:p>
          <a:p>
            <a:pPr marL="285750" indent="-285750" eaLnBrk="1" hangingPunct="1">
              <a:buFont typeface="Arial" panose="020B0604020202020204" pitchFamily="34" charset="0"/>
              <a:buChar char="•"/>
            </a:pPr>
            <a:r>
              <a:rPr lang="ru-RU" sz="1200"/>
              <a:t>Имя</a:t>
            </a:r>
            <a:endParaRPr lang="ru-RU" sz="1200" dirty="0"/>
          </a:p>
          <a:p>
            <a:pPr marL="285750" indent="-285750" eaLnBrk="1" hangingPunct="1">
              <a:buFont typeface="Arial" panose="020B0604020202020204" pitchFamily="34" charset="0"/>
              <a:buChar char="•"/>
            </a:pPr>
            <a:r>
              <a:rPr lang="ru-RU" sz="1200"/>
              <a:t>Отчество</a:t>
            </a:r>
            <a:endParaRPr lang="ru-RU" sz="1200" dirty="0"/>
          </a:p>
          <a:p>
            <a:pPr marL="285750" indent="-285750" eaLnBrk="1" hangingPunct="1">
              <a:buFont typeface="Arial" panose="020B0604020202020204" pitchFamily="34" charset="0"/>
              <a:buChar char="•"/>
            </a:pPr>
            <a:r>
              <a:rPr lang="ru-RU" sz="1200"/>
              <a:t>Электронная почта</a:t>
            </a:r>
            <a:endParaRPr lang="ru-RU" sz="1200" dirty="0"/>
          </a:p>
          <a:p>
            <a:pPr marL="285750" indent="-285750" eaLnBrk="1" hangingPunct="1">
              <a:buFont typeface="Arial" panose="020B0604020202020204" pitchFamily="34" charset="0"/>
              <a:buChar char="•"/>
            </a:pPr>
            <a:r>
              <a:rPr lang="ru-RU" sz="1200"/>
              <a:t>Телефон</a:t>
            </a:r>
            <a:endParaRPr lang="ru-RU" sz="1200" dirty="0"/>
          </a:p>
          <a:p>
            <a:pPr marL="285750" indent="-285750" eaLnBrk="1" hangingPunct="1">
              <a:buFont typeface="Arial" panose="020B0604020202020204" pitchFamily="34" charset="0"/>
              <a:buChar char="•"/>
            </a:pPr>
            <a:r>
              <a:rPr lang="ru-RU" sz="1200"/>
              <a:t>Факс</a:t>
            </a:r>
            <a:endParaRPr lang="ru-RU" sz="1200" dirty="0"/>
          </a:p>
          <a:p>
            <a:pPr marL="285750" indent="-285750" eaLnBrk="1" hangingPunct="1">
              <a:buFont typeface="Arial" panose="020B0604020202020204" pitchFamily="34" charset="0"/>
              <a:buChar char="•"/>
            </a:pPr>
            <a:r>
              <a:rPr lang="ru-RU" sz="1200"/>
              <a:t>Должность</a:t>
            </a:r>
            <a:endParaRPr lang="ru-RU" sz="1200" dirty="0"/>
          </a:p>
          <a:p>
            <a:pPr marL="285750" indent="-285750" eaLnBrk="1" hangingPunct="1">
              <a:buFont typeface="Arial" panose="020B0604020202020204" pitchFamily="34" charset="0"/>
              <a:buChar char="•"/>
            </a:pPr>
            <a:r>
              <a:rPr lang="ru-RU" sz="1200"/>
              <a:t>Роль</a:t>
            </a:r>
            <a:endParaRPr lang="ru-RU" sz="1200" dirty="0"/>
          </a:p>
          <a:p>
            <a:pPr marL="285750" indent="-285750" eaLnBrk="1" hangingPunct="1">
              <a:buFont typeface="Arial" panose="020B0604020202020204" pitchFamily="34" charset="0"/>
              <a:buChar char="•"/>
            </a:pPr>
            <a:r>
              <a:rPr lang="ru-RU" sz="1200"/>
              <a:t>Офис</a:t>
            </a:r>
            <a:endParaRPr lang="ru-RU" sz="1200" dirty="0"/>
          </a:p>
          <a:p>
            <a:pPr marL="285750" indent="-285750" eaLnBrk="1" hangingPunct="1">
              <a:buFont typeface="Arial" panose="020B0604020202020204" pitchFamily="34" charset="0"/>
              <a:buChar char="•"/>
            </a:pPr>
            <a:r>
              <a:rPr lang="ru-RU" sz="1200"/>
              <a:t>График работы</a:t>
            </a:r>
            <a:endParaRPr lang="ru-RU" sz="1200" dirty="0"/>
          </a:p>
          <a:p>
            <a:pPr marL="285750" indent="-285750" eaLnBrk="1" hangingPunct="1">
              <a:buFont typeface="Arial" panose="020B0604020202020204" pitchFamily="34" charset="0"/>
              <a:buChar char="•"/>
            </a:pPr>
            <a:r>
              <a:rPr lang="ru-RU" sz="1200"/>
              <a:t>Комментарий</a:t>
            </a:r>
            <a:endParaRPr lang="ru-RU" sz="1200" dirty="0"/>
          </a:p>
        </p:txBody>
      </p:sp>
      <p:grpSp>
        <p:nvGrpSpPr>
          <p:cNvPr id="20" name="Группа 19"/>
          <p:cNvGrpSpPr/>
          <p:nvPr/>
        </p:nvGrpSpPr>
        <p:grpSpPr>
          <a:xfrm>
            <a:off x="1179778" y="1340768"/>
            <a:ext cx="481592" cy="400111"/>
            <a:chOff x="1290488" y="3604907"/>
            <a:chExt cx="288924" cy="240041"/>
          </a:xfrm>
        </p:grpSpPr>
        <p:sp>
          <p:nvSpPr>
            <p:cNvPr id="21" name="Овал 2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3</a:t>
              </a:r>
              <a:endParaRPr lang="ru-RU" b="1" dirty="0">
                <a:solidFill>
                  <a:srgbClr val="C00000"/>
                </a:solidFill>
              </a:endParaRP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28</a:t>
            </a:fld>
            <a:endParaRPr lang="ru-RU"/>
          </a:p>
        </p:txBody>
      </p:sp>
    </p:spTree>
    <p:extLst>
      <p:ext uri="{BB962C8B-B14F-4D97-AF65-F5344CB8AC3E}">
        <p14:creationId xmlns:p14="http://schemas.microsoft.com/office/powerpoint/2010/main" val="4019301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нового органа власти.</a:t>
            </a:r>
          </a:p>
          <a:p>
            <a:pPr algn="ctr">
              <a:lnSpc>
                <a:spcPts val="2500"/>
              </a:lnSpc>
            </a:pPr>
            <a:r>
              <a:rPr lang="ru-RU" sz="2400" b="1"/>
              <a:t>Платежные реквизиты </a:t>
            </a:r>
          </a:p>
        </p:txBody>
      </p:sp>
      <p:grpSp>
        <p:nvGrpSpPr>
          <p:cNvPr id="14" name="Группа 13"/>
          <p:cNvGrpSpPr/>
          <p:nvPr/>
        </p:nvGrpSpPr>
        <p:grpSpPr>
          <a:xfrm>
            <a:off x="0" y="6812282"/>
            <a:ext cx="9143999" cy="45719"/>
            <a:chOff x="1403648" y="3860938"/>
            <a:chExt cx="6048672" cy="43536"/>
          </a:xfrm>
        </p:grpSpPr>
        <p:sp>
          <p:nvSpPr>
            <p:cNvPr id="15" name="Прямоугольник 1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8" name="Picture 29"/>
          <p:cNvPicPr>
            <a:picLocks noChangeAspect="1" noChangeArrowheads="1"/>
          </p:cNvPicPr>
          <p:nvPr/>
        </p:nvPicPr>
        <p:blipFill rotWithShape="1">
          <a:blip r:embed="rId3">
            <a:extLst>
              <a:ext uri="{28A0092B-C50C-407E-A947-70E740481C1C}">
                <a14:useLocalDpi xmlns:a14="http://schemas.microsoft.com/office/drawing/2010/main" val="0"/>
              </a:ext>
            </a:extLst>
          </a:blip>
          <a:srcRect r="23456"/>
          <a:stretch/>
        </p:blipFill>
        <p:spPr bwMode="auto">
          <a:xfrm>
            <a:off x="1029563" y="1740879"/>
            <a:ext cx="3764632" cy="391958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Группа 19"/>
          <p:cNvGrpSpPr/>
          <p:nvPr/>
        </p:nvGrpSpPr>
        <p:grpSpPr>
          <a:xfrm>
            <a:off x="788767" y="1540823"/>
            <a:ext cx="481592" cy="400111"/>
            <a:chOff x="1290488" y="3604907"/>
            <a:chExt cx="288924" cy="240041"/>
          </a:xfrm>
        </p:grpSpPr>
        <p:sp>
          <p:nvSpPr>
            <p:cNvPr id="21" name="Овал 2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4</a:t>
              </a:r>
              <a:endParaRPr lang="ru-RU" b="1" dirty="0">
                <a:solidFill>
                  <a:srgbClr val="C00000"/>
                </a:solidFill>
              </a:endParaRPr>
            </a:p>
          </p:txBody>
        </p:sp>
      </p:grpSp>
      <p:sp>
        <p:nvSpPr>
          <p:cNvPr id="13" name="Text Box 22"/>
          <p:cNvSpPr txBox="1">
            <a:spLocks noChangeArrowheads="1"/>
          </p:cNvSpPr>
          <p:nvPr/>
        </p:nvSpPr>
        <p:spPr bwMode="auto">
          <a:xfrm>
            <a:off x="5332674" y="1713782"/>
            <a:ext cx="302255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600" b="1"/>
              <a:t>Платежные реквизиты</a:t>
            </a:r>
          </a:p>
          <a:p>
            <a:pPr eaLnBrk="1" hangingPunct="1"/>
            <a:r>
              <a:rPr lang="ru-RU" sz="1200" i="1"/>
              <a:t>(поля для заполнения):</a:t>
            </a:r>
          </a:p>
          <a:p>
            <a:pPr eaLnBrk="1" hangingPunct="1"/>
            <a:endParaRPr lang="ru-RU" sz="1600" b="1" dirty="0"/>
          </a:p>
          <a:p>
            <a:pPr marL="285750" indent="-285750" eaLnBrk="1" hangingPunct="1">
              <a:buFont typeface="Arial" panose="020B0604020202020204" pitchFamily="34" charset="0"/>
              <a:buChar char="•"/>
            </a:pPr>
            <a:r>
              <a:rPr lang="ru-RU" sz="1200"/>
              <a:t>Полное наименование получателя</a:t>
            </a:r>
          </a:p>
          <a:p>
            <a:pPr marL="285750" indent="-285750" eaLnBrk="1" hangingPunct="1">
              <a:buFont typeface="Arial" panose="020B0604020202020204" pitchFamily="34" charset="0"/>
              <a:buChar char="•"/>
            </a:pPr>
            <a:r>
              <a:rPr lang="ru-RU" sz="1200"/>
              <a:t>Краткое наименование получателя</a:t>
            </a:r>
          </a:p>
          <a:p>
            <a:pPr marL="285750" indent="-285750" eaLnBrk="1" hangingPunct="1">
              <a:buFont typeface="Arial" panose="020B0604020202020204" pitchFamily="34" charset="0"/>
              <a:buChar char="•"/>
            </a:pPr>
            <a:r>
              <a:rPr lang="ru-RU" sz="1200"/>
              <a:t>ИНН получателя</a:t>
            </a:r>
          </a:p>
          <a:p>
            <a:pPr marL="285750" indent="-285750" eaLnBrk="1" hangingPunct="1">
              <a:buFont typeface="Arial" panose="020B0604020202020204" pitchFamily="34" charset="0"/>
              <a:buChar char="•"/>
            </a:pPr>
            <a:r>
              <a:rPr lang="ru-RU" sz="1200"/>
              <a:t>КПП получателя</a:t>
            </a:r>
          </a:p>
          <a:p>
            <a:pPr marL="285750" indent="-285750" eaLnBrk="1" hangingPunct="1">
              <a:buFont typeface="Arial" panose="020B0604020202020204" pitchFamily="34" charset="0"/>
              <a:buChar char="•"/>
            </a:pPr>
            <a:r>
              <a:rPr lang="ru-RU" sz="1200"/>
              <a:t>Наименование банка получателя</a:t>
            </a:r>
          </a:p>
          <a:p>
            <a:pPr marL="285750" indent="-285750" eaLnBrk="1" hangingPunct="1">
              <a:buFont typeface="Arial" panose="020B0604020202020204" pitchFamily="34" charset="0"/>
              <a:buChar char="•"/>
            </a:pPr>
            <a:r>
              <a:rPr lang="ru-RU" sz="1200"/>
              <a:t>БИК банка получателя</a:t>
            </a:r>
          </a:p>
          <a:p>
            <a:pPr marL="285750" indent="-285750" eaLnBrk="1" hangingPunct="1">
              <a:buFont typeface="Arial" panose="020B0604020202020204" pitchFamily="34" charset="0"/>
              <a:buChar char="•"/>
            </a:pPr>
            <a:r>
              <a:rPr lang="ru-RU" sz="1200"/>
              <a:t>Лицевой счет</a:t>
            </a:r>
          </a:p>
          <a:p>
            <a:pPr marL="285750" indent="-285750" eaLnBrk="1" hangingPunct="1">
              <a:buFont typeface="Arial" panose="020B0604020202020204" pitchFamily="34" charset="0"/>
              <a:buChar char="•"/>
            </a:pPr>
            <a:r>
              <a:rPr lang="ru-RU" sz="1200"/>
              <a:t>Корр. счет банка получателя</a:t>
            </a:r>
          </a:p>
          <a:p>
            <a:pPr marL="285750" indent="-285750" eaLnBrk="1" hangingPunct="1">
              <a:buFont typeface="Arial" panose="020B0604020202020204" pitchFamily="34" charset="0"/>
              <a:buChar char="•"/>
            </a:pPr>
            <a:r>
              <a:rPr lang="ru-RU" sz="1200"/>
              <a:t>№ счета получателя</a:t>
            </a:r>
          </a:p>
          <a:p>
            <a:pPr marL="285750" indent="-285750" eaLnBrk="1" hangingPunct="1">
              <a:buFont typeface="Arial" panose="020B0604020202020204" pitchFamily="34" charset="0"/>
              <a:buChar char="•"/>
            </a:pPr>
            <a:r>
              <a:rPr lang="ru-RU" sz="1200"/>
              <a:t>ОКАТО</a:t>
            </a:r>
          </a:p>
          <a:p>
            <a:pPr marL="285750" indent="-285750" eaLnBrk="1" hangingPunct="1">
              <a:buFont typeface="Arial" panose="020B0604020202020204" pitchFamily="34" charset="0"/>
              <a:buChar char="•"/>
            </a:pPr>
            <a:r>
              <a:rPr lang="ru-RU" sz="1200"/>
              <a:t>ОКТМО</a:t>
            </a:r>
            <a:endParaRPr lang="ru-RU" sz="1200" dirty="0"/>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29</a:t>
            </a:fld>
            <a:endParaRPr lang="ru-RU"/>
          </a:p>
        </p:txBody>
      </p:sp>
    </p:spTree>
    <p:extLst>
      <p:ext uri="{BB962C8B-B14F-4D97-AF65-F5344CB8AC3E}">
        <p14:creationId xmlns:p14="http://schemas.microsoft.com/office/powerpoint/2010/main" val="2955543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Содержание</a:t>
            </a:r>
            <a:endParaRPr lang="ru-RU" sz="2400" b="1" dirty="0"/>
          </a:p>
        </p:txBody>
      </p:sp>
      <p:grpSp>
        <p:nvGrpSpPr>
          <p:cNvPr id="11" name="Группа 10"/>
          <p:cNvGrpSpPr/>
          <p:nvPr/>
        </p:nvGrpSpPr>
        <p:grpSpPr>
          <a:xfrm>
            <a:off x="0" y="6812282"/>
            <a:ext cx="9143999"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p:cNvGrpSpPr/>
          <p:nvPr/>
        </p:nvGrpSpPr>
        <p:grpSpPr>
          <a:xfrm>
            <a:off x="2056283" y="1412776"/>
            <a:ext cx="5031435" cy="4473117"/>
            <a:chOff x="2204862" y="1260139"/>
            <a:chExt cx="5031435" cy="4473117"/>
          </a:xfrm>
        </p:grpSpPr>
        <p:sp>
          <p:nvSpPr>
            <p:cNvPr id="9" name="Rectangle 2">
              <a:hlinkClick r:id="rId3" action="ppaction://hlinksldjump"/>
            </p:cNvPr>
            <p:cNvSpPr>
              <a:spLocks noChangeArrowheads="1"/>
            </p:cNvSpPr>
            <p:nvPr/>
          </p:nvSpPr>
          <p:spPr bwMode="auto">
            <a:xfrm>
              <a:off x="2492897" y="1260139"/>
              <a:ext cx="4743400" cy="447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ru-RU" sz="1200"/>
                <a:t>Реестр государственных и муниципальных услуг. Введение.</a:t>
              </a:r>
            </a:p>
            <a:p>
              <a:endParaRPr lang="ru-RU" sz="1200"/>
            </a:p>
            <a:p>
              <a:r>
                <a:rPr lang="ru-RU" sz="1200"/>
                <a:t>Основные приемы работы с реестром государственных</a:t>
              </a:r>
            </a:p>
            <a:p>
              <a:r>
                <a:rPr lang="ru-RU" sz="1200"/>
                <a:t>и муниципальных услуг</a:t>
              </a:r>
              <a:endParaRPr lang="en-US" sz="1200"/>
            </a:p>
            <a:p>
              <a:r>
                <a:rPr lang="ru-RU" sz="1200"/>
                <a:t> </a:t>
              </a:r>
              <a:r>
                <a:rPr lang="en-US" sz="1200"/>
                <a:t> </a:t>
              </a:r>
              <a:endParaRPr lang="ru-RU" sz="1200" dirty="0"/>
            </a:p>
            <a:p>
              <a:r>
                <a:rPr lang="ru-RU" sz="1200"/>
                <a:t>Ввод </a:t>
              </a:r>
              <a:r>
                <a:rPr lang="ru-RU" sz="1200" dirty="0"/>
                <a:t>информации об </a:t>
              </a:r>
              <a:r>
                <a:rPr lang="ru-RU" sz="1200"/>
                <a:t>органах власти, органах местного самоуправления и иных организациях, предоставляющих услуги</a:t>
              </a:r>
            </a:p>
            <a:p>
              <a:endParaRPr lang="ru-RU" sz="1200" dirty="0"/>
            </a:p>
            <a:p>
              <a:r>
                <a:rPr lang="ru-RU" sz="1200"/>
                <a:t>Ввод основной информации о государственной (муниципальной) услуге</a:t>
              </a:r>
            </a:p>
            <a:p>
              <a:endParaRPr lang="ru-RU" sz="1200" dirty="0"/>
            </a:p>
            <a:p>
              <a:r>
                <a:rPr lang="ru-RU" sz="1200"/>
                <a:t>Работа с процедурами</a:t>
              </a:r>
            </a:p>
            <a:p>
              <a:endParaRPr lang="ru-RU" sz="1200" dirty="0"/>
            </a:p>
            <a:p>
              <a:r>
                <a:rPr lang="ru-RU" sz="1200"/>
                <a:t>Работа </a:t>
              </a:r>
              <a:r>
                <a:rPr lang="ru-RU" sz="1200" dirty="0"/>
                <a:t>с шаблонами </a:t>
              </a:r>
              <a:r>
                <a:rPr lang="ru-RU" sz="1200"/>
                <a:t>услуг </a:t>
              </a:r>
            </a:p>
            <a:p>
              <a:endParaRPr lang="ru-RU" sz="1200"/>
            </a:p>
            <a:p>
              <a:r>
                <a:rPr lang="ru-RU" sz="1200"/>
                <a:t>Обратная связь с ЕПГУ </a:t>
              </a:r>
            </a:p>
            <a:p>
              <a:endParaRPr lang="en-US" sz="1200"/>
            </a:p>
            <a:p>
              <a:r>
                <a:rPr lang="ru-RU" sz="1200"/>
                <a:t>Особенности ввода информации о государственной</a:t>
              </a:r>
            </a:p>
            <a:p>
              <a:r>
                <a:rPr lang="ru-RU" sz="1200"/>
                <a:t>(муниципальной) функции</a:t>
              </a:r>
            </a:p>
            <a:p>
              <a:endParaRPr lang="ru-RU" sz="1200"/>
            </a:p>
            <a:p>
              <a:r>
                <a:rPr lang="ru-RU" sz="1200"/>
                <a:t>Модели жизненных циклов основных объектов реестра </a:t>
              </a:r>
            </a:p>
            <a:p>
              <a:endParaRPr lang="ru-RU" sz="1200"/>
            </a:p>
            <a:p>
              <a:r>
                <a:rPr lang="ru-RU" sz="1200"/>
                <a:t>Контакты</a:t>
              </a:r>
              <a:endParaRPr lang="ru-RU" sz="1200" dirty="0"/>
            </a:p>
          </p:txBody>
        </p:sp>
        <p:sp>
          <p:nvSpPr>
            <p:cNvPr id="18" name="Прямоугольник 17"/>
            <p:cNvSpPr/>
            <p:nvPr/>
          </p:nvSpPr>
          <p:spPr>
            <a:xfrm flipH="1">
              <a:off x="2204862" y="2244739"/>
              <a:ext cx="72009" cy="498888"/>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flipH="1">
              <a:off x="2204862" y="1699710"/>
              <a:ext cx="72009" cy="35344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flipH="1">
              <a:off x="2204864" y="4627717"/>
              <a:ext cx="72009" cy="360040"/>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flipH="1">
              <a:off x="2204863" y="3513562"/>
              <a:ext cx="72009" cy="179473"/>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flipH="1">
              <a:off x="2204863" y="3867099"/>
              <a:ext cx="72009" cy="179473"/>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flipH="1">
              <a:off x="2204864" y="2977203"/>
              <a:ext cx="72009" cy="360040"/>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flipH="1">
              <a:off x="2204863" y="1303463"/>
              <a:ext cx="72009" cy="179473"/>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flipH="1">
              <a:off x="2204863" y="4241693"/>
              <a:ext cx="72009" cy="179473"/>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flipH="1">
              <a:off x="2204863" y="5517560"/>
              <a:ext cx="72009" cy="179473"/>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flipH="1">
              <a:off x="2204863" y="5142055"/>
              <a:ext cx="72009" cy="179473"/>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Номер слайда 2"/>
          <p:cNvSpPr>
            <a:spLocks noGrp="1"/>
          </p:cNvSpPr>
          <p:nvPr>
            <p:ph type="sldNum" sz="quarter" idx="12"/>
          </p:nvPr>
        </p:nvSpPr>
        <p:spPr/>
        <p:txBody>
          <a:bodyPr/>
          <a:lstStyle/>
          <a:p>
            <a:pPr>
              <a:defRPr/>
            </a:pPr>
            <a:fld id="{45040E7C-637F-40F9-9AAE-6F957ED76841}" type="slidenum">
              <a:rPr lang="ru-RU" smtClean="0"/>
              <a:pPr>
                <a:defRPr/>
              </a:pPr>
              <a:t>3</a:t>
            </a:fld>
            <a:endParaRPr lang="ru-RU"/>
          </a:p>
        </p:txBody>
      </p:sp>
    </p:spTree>
    <p:extLst>
      <p:ext uri="{BB962C8B-B14F-4D97-AF65-F5344CB8AC3E}">
        <p14:creationId xmlns:p14="http://schemas.microsoft.com/office/powerpoint/2010/main" val="2978825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85347" y="1201246"/>
            <a:ext cx="2901840" cy="201172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6" name="Picture 1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27984" y="1190823"/>
            <a:ext cx="3482990" cy="375494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Услуги, предоставляемые организацией</a:t>
            </a:r>
          </a:p>
        </p:txBody>
      </p:sp>
      <p:grpSp>
        <p:nvGrpSpPr>
          <p:cNvPr id="22" name="Группа 21"/>
          <p:cNvGrpSpPr/>
          <p:nvPr/>
        </p:nvGrpSpPr>
        <p:grpSpPr>
          <a:xfrm>
            <a:off x="0" y="6812282"/>
            <a:ext cx="9143999" cy="45719"/>
            <a:chOff x="1403648" y="3860938"/>
            <a:chExt cx="6048672" cy="43536"/>
          </a:xfrm>
        </p:grpSpPr>
        <p:sp>
          <p:nvSpPr>
            <p:cNvPr id="23" name="Прямоугольник 2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9" name="Rectangle 17"/>
          <p:cNvSpPr>
            <a:spLocks noChangeArrowheads="1"/>
          </p:cNvSpPr>
          <p:nvPr/>
        </p:nvSpPr>
        <p:spPr bwMode="auto">
          <a:xfrm>
            <a:off x="2080757" y="5199946"/>
            <a:ext cx="55155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В карточке услуги указывается </a:t>
            </a:r>
            <a:r>
              <a:rPr lang="ru-RU" sz="1400" b="1"/>
              <a:t>Ответственный орган власти</a:t>
            </a:r>
          </a:p>
        </p:txBody>
      </p:sp>
      <p:grpSp>
        <p:nvGrpSpPr>
          <p:cNvPr id="50" name="Группа 49"/>
          <p:cNvGrpSpPr/>
          <p:nvPr/>
        </p:nvGrpSpPr>
        <p:grpSpPr>
          <a:xfrm>
            <a:off x="1851073" y="5218043"/>
            <a:ext cx="224507" cy="276999"/>
            <a:chOff x="1283503" y="3538070"/>
            <a:chExt cx="302895" cy="373716"/>
          </a:xfrm>
        </p:grpSpPr>
        <p:sp>
          <p:nvSpPr>
            <p:cNvPr id="51" name="Овал 5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70" name="Rectangle 17"/>
          <p:cNvSpPr>
            <a:spLocks noChangeArrowheads="1"/>
          </p:cNvSpPr>
          <p:nvPr/>
        </p:nvSpPr>
        <p:spPr bwMode="auto">
          <a:xfrm>
            <a:off x="2080757" y="5647135"/>
            <a:ext cx="5515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Услуга автоматически появляется у органа власти на закладке </a:t>
            </a:r>
            <a:r>
              <a:rPr lang="ru-RU" sz="1400" b="1"/>
              <a:t>Услуги (функции) органа власти</a:t>
            </a:r>
          </a:p>
        </p:txBody>
      </p:sp>
      <p:grpSp>
        <p:nvGrpSpPr>
          <p:cNvPr id="71" name="Группа 70"/>
          <p:cNvGrpSpPr/>
          <p:nvPr/>
        </p:nvGrpSpPr>
        <p:grpSpPr>
          <a:xfrm>
            <a:off x="1851073" y="5673762"/>
            <a:ext cx="224507" cy="276999"/>
            <a:chOff x="1283503" y="3538070"/>
            <a:chExt cx="302895" cy="373716"/>
          </a:xfrm>
        </p:grpSpPr>
        <p:sp>
          <p:nvSpPr>
            <p:cNvPr id="72" name="Овал 7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74" name="Rectangle 17"/>
          <p:cNvSpPr>
            <a:spLocks noChangeArrowheads="1"/>
          </p:cNvSpPr>
          <p:nvPr/>
        </p:nvSpPr>
        <p:spPr bwMode="auto">
          <a:xfrm>
            <a:off x="2080757" y="6277015"/>
            <a:ext cx="55155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Можно добавить вручную услугу вышестоящей организации</a:t>
            </a:r>
          </a:p>
        </p:txBody>
      </p:sp>
      <p:grpSp>
        <p:nvGrpSpPr>
          <p:cNvPr id="75" name="Группа 74"/>
          <p:cNvGrpSpPr/>
          <p:nvPr/>
        </p:nvGrpSpPr>
        <p:grpSpPr>
          <a:xfrm>
            <a:off x="1851073" y="6287765"/>
            <a:ext cx="224507" cy="276999"/>
            <a:chOff x="1283503" y="3538070"/>
            <a:chExt cx="302895" cy="373716"/>
          </a:xfrm>
        </p:grpSpPr>
        <p:sp>
          <p:nvSpPr>
            <p:cNvPr id="76" name="Овал 7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78" name="AutoShape 27"/>
          <p:cNvSpPr>
            <a:spLocks noChangeArrowheads="1"/>
          </p:cNvSpPr>
          <p:nvPr/>
        </p:nvSpPr>
        <p:spPr bwMode="auto">
          <a:xfrm>
            <a:off x="1285347" y="3026687"/>
            <a:ext cx="2901847" cy="192681"/>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79" name="Группа 78"/>
          <p:cNvGrpSpPr/>
          <p:nvPr/>
        </p:nvGrpSpPr>
        <p:grpSpPr>
          <a:xfrm>
            <a:off x="1044550" y="989292"/>
            <a:ext cx="481592" cy="400111"/>
            <a:chOff x="1290488" y="3604907"/>
            <a:chExt cx="288924" cy="240041"/>
          </a:xfrm>
        </p:grpSpPr>
        <p:sp>
          <p:nvSpPr>
            <p:cNvPr id="80" name="Овал 7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1</a:t>
              </a:r>
              <a:endParaRPr lang="ru-RU" b="1" dirty="0">
                <a:solidFill>
                  <a:srgbClr val="C00000"/>
                </a:solidFill>
              </a:endParaRPr>
            </a:p>
          </p:txBody>
        </p:sp>
      </p:grpSp>
      <p:pic>
        <p:nvPicPr>
          <p:cNvPr id="18" name="Picture 1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70402" y="3393640"/>
            <a:ext cx="2107068" cy="154752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 name="Группа 81"/>
          <p:cNvGrpSpPr/>
          <p:nvPr/>
        </p:nvGrpSpPr>
        <p:grpSpPr>
          <a:xfrm>
            <a:off x="4188755" y="989292"/>
            <a:ext cx="481592" cy="400111"/>
            <a:chOff x="1290488" y="3604907"/>
            <a:chExt cx="288924" cy="240041"/>
          </a:xfrm>
        </p:grpSpPr>
        <p:sp>
          <p:nvSpPr>
            <p:cNvPr id="83" name="Овал 8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2</a:t>
              </a:r>
              <a:endParaRPr lang="ru-RU" b="1" dirty="0">
                <a:solidFill>
                  <a:srgbClr val="C00000"/>
                </a:solidFill>
              </a:endParaRPr>
            </a:p>
          </p:txBody>
        </p:sp>
      </p:grpSp>
      <p:grpSp>
        <p:nvGrpSpPr>
          <p:cNvPr id="85" name="Группа 84"/>
          <p:cNvGrpSpPr/>
          <p:nvPr/>
        </p:nvGrpSpPr>
        <p:grpSpPr>
          <a:xfrm>
            <a:off x="1830048" y="3254228"/>
            <a:ext cx="481592" cy="400111"/>
            <a:chOff x="1290488" y="3604907"/>
            <a:chExt cx="288924" cy="240041"/>
          </a:xfrm>
        </p:grpSpPr>
        <p:sp>
          <p:nvSpPr>
            <p:cNvPr id="86" name="Овал 85"/>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3</a:t>
              </a:r>
              <a:endParaRPr lang="ru-RU" b="1" dirty="0">
                <a:solidFill>
                  <a:srgbClr val="C00000"/>
                </a:solidFill>
              </a:endParaRPr>
            </a:p>
          </p:txBody>
        </p:sp>
      </p:grpSp>
      <p:cxnSp>
        <p:nvCxnSpPr>
          <p:cNvPr id="4" name="Соединительная линия уступом 3"/>
          <p:cNvCxnSpPr/>
          <p:nvPr/>
        </p:nvCxnSpPr>
        <p:spPr>
          <a:xfrm rot="10800000" flipV="1">
            <a:off x="2736272" y="2439566"/>
            <a:ext cx="2555809" cy="533791"/>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H="1">
            <a:off x="3635896" y="4365104"/>
            <a:ext cx="165618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30</a:t>
            </a:fld>
            <a:endParaRPr lang="ru-RU"/>
          </a:p>
        </p:txBody>
      </p:sp>
    </p:spTree>
    <p:extLst>
      <p:ext uri="{BB962C8B-B14F-4D97-AF65-F5344CB8AC3E}">
        <p14:creationId xmlns:p14="http://schemas.microsoft.com/office/powerpoint/2010/main" val="2384008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Услуги, предоставляемые организацией</a:t>
            </a:r>
          </a:p>
        </p:txBody>
      </p:sp>
      <p:grpSp>
        <p:nvGrpSpPr>
          <p:cNvPr id="29" name="Группа 28"/>
          <p:cNvGrpSpPr/>
          <p:nvPr/>
        </p:nvGrpSpPr>
        <p:grpSpPr>
          <a:xfrm>
            <a:off x="0" y="6812282"/>
            <a:ext cx="9143999" cy="45719"/>
            <a:chOff x="1403648" y="3860938"/>
            <a:chExt cx="6048672" cy="43536"/>
          </a:xfrm>
        </p:grpSpPr>
        <p:sp>
          <p:nvSpPr>
            <p:cNvPr id="32" name="Прямоугольник 3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9" name="Группа 8"/>
          <p:cNvGrpSpPr/>
          <p:nvPr/>
        </p:nvGrpSpPr>
        <p:grpSpPr>
          <a:xfrm>
            <a:off x="553812" y="1213017"/>
            <a:ext cx="8036376" cy="5066002"/>
            <a:chOff x="553812" y="1213017"/>
            <a:chExt cx="8036376" cy="5066002"/>
          </a:xfrm>
        </p:grpSpPr>
        <p:sp>
          <p:nvSpPr>
            <p:cNvPr id="36" name="Rectangle 17"/>
            <p:cNvSpPr>
              <a:spLocks noChangeArrowheads="1"/>
            </p:cNvSpPr>
            <p:nvPr/>
          </p:nvSpPr>
          <p:spPr bwMode="auto">
            <a:xfrm>
              <a:off x="5673515" y="1352210"/>
              <a:ext cx="2354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Указание деталей оплаты</a:t>
              </a:r>
            </a:p>
          </p:txBody>
        </p:sp>
        <p:grpSp>
          <p:nvGrpSpPr>
            <p:cNvPr id="37" name="Группа 36"/>
            <p:cNvGrpSpPr/>
            <p:nvPr/>
          </p:nvGrpSpPr>
          <p:grpSpPr>
            <a:xfrm>
              <a:off x="5443831" y="1352210"/>
              <a:ext cx="224507" cy="276999"/>
              <a:chOff x="1283503" y="3538070"/>
              <a:chExt cx="302895" cy="373716"/>
            </a:xfrm>
          </p:grpSpPr>
          <p:sp>
            <p:nvSpPr>
              <p:cNvPr id="38" name="Овал 3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pic>
          <p:nvPicPr>
            <p:cNvPr id="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3812" y="1213017"/>
              <a:ext cx="4075476" cy="341025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AutoShape 27"/>
            <p:cNvSpPr>
              <a:spLocks noChangeArrowheads="1"/>
            </p:cNvSpPr>
            <p:nvPr/>
          </p:nvSpPr>
          <p:spPr bwMode="auto">
            <a:xfrm>
              <a:off x="1706134" y="1821206"/>
              <a:ext cx="2880320" cy="2522423"/>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50" name="Группа 49"/>
            <p:cNvGrpSpPr/>
            <p:nvPr/>
          </p:nvGrpSpPr>
          <p:grpSpPr>
            <a:xfrm>
              <a:off x="3112547" y="1611185"/>
              <a:ext cx="481592" cy="400111"/>
              <a:chOff x="1290488" y="3604907"/>
              <a:chExt cx="288924" cy="240041"/>
            </a:xfrm>
          </p:grpSpPr>
          <p:sp>
            <p:nvSpPr>
              <p:cNvPr id="51" name="Овал 5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1</a:t>
                </a:r>
                <a:endParaRPr lang="ru-RU" b="1" dirty="0">
                  <a:solidFill>
                    <a:srgbClr val="C00000"/>
                  </a:solidFill>
                </a:endParaRPr>
              </a:p>
            </p:txBody>
          </p:sp>
        </p:grpSp>
        <p:sp>
          <p:nvSpPr>
            <p:cNvPr id="65" name="AutoShape 27"/>
            <p:cNvSpPr>
              <a:spLocks noChangeArrowheads="1"/>
            </p:cNvSpPr>
            <p:nvPr/>
          </p:nvSpPr>
          <p:spPr bwMode="auto">
            <a:xfrm>
              <a:off x="1706134" y="4343630"/>
              <a:ext cx="2880320" cy="121314"/>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6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03556" y="1915606"/>
              <a:ext cx="4486632" cy="339926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4" name="Группа 53"/>
            <p:cNvGrpSpPr/>
            <p:nvPr/>
          </p:nvGrpSpPr>
          <p:grpSpPr>
            <a:xfrm>
              <a:off x="3112547" y="4430099"/>
              <a:ext cx="481592" cy="400111"/>
              <a:chOff x="1290488" y="3604907"/>
              <a:chExt cx="288924" cy="240041"/>
            </a:xfrm>
          </p:grpSpPr>
          <p:sp>
            <p:nvSpPr>
              <p:cNvPr id="55" name="Овал 5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2</a:t>
                </a:r>
                <a:endParaRPr lang="ru-RU" b="1" dirty="0">
                  <a:solidFill>
                    <a:srgbClr val="C00000"/>
                  </a:solidFill>
                </a:endParaRPr>
              </a:p>
            </p:txBody>
          </p:sp>
        </p:grpSp>
        <p:sp>
          <p:nvSpPr>
            <p:cNvPr id="66" name="AutoShape 27"/>
            <p:cNvSpPr>
              <a:spLocks noChangeArrowheads="1"/>
            </p:cNvSpPr>
            <p:nvPr/>
          </p:nvSpPr>
          <p:spPr bwMode="auto">
            <a:xfrm>
              <a:off x="5466584" y="2564904"/>
              <a:ext cx="3100526" cy="2749964"/>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60" name="Соединительная линия уступом 59"/>
            <p:cNvCxnSpPr>
              <a:stCxn id="56" idx="3"/>
            </p:cNvCxnSpPr>
            <p:nvPr/>
          </p:nvCxnSpPr>
          <p:spPr>
            <a:xfrm flipV="1">
              <a:off x="3594139" y="3948689"/>
              <a:ext cx="2079376" cy="681466"/>
            </a:xfrm>
            <a:prstGeom prst="bentConnector3">
              <a:avLst>
                <a:gd name="adj1" fmla="val 50000"/>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68" name="Группа 67"/>
            <p:cNvGrpSpPr/>
            <p:nvPr/>
          </p:nvGrpSpPr>
          <p:grpSpPr>
            <a:xfrm>
              <a:off x="1403648" y="4502384"/>
              <a:ext cx="481592" cy="400111"/>
              <a:chOff x="1290488" y="3604907"/>
              <a:chExt cx="288924" cy="240041"/>
            </a:xfrm>
          </p:grpSpPr>
          <p:sp>
            <p:nvSpPr>
              <p:cNvPr id="69" name="Овал 6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a:solidFill>
                      <a:srgbClr val="C00000"/>
                    </a:solidFill>
                  </a:rPr>
                  <a:t>3</a:t>
                </a:r>
                <a:endParaRPr lang="ru-RU" b="1" dirty="0">
                  <a:solidFill>
                    <a:srgbClr val="C00000"/>
                  </a:solidFill>
                </a:endParaRPr>
              </a:p>
            </p:txBody>
          </p:sp>
        </p:grpSp>
        <p:grpSp>
          <p:nvGrpSpPr>
            <p:cNvPr id="8" name="Группа 7"/>
            <p:cNvGrpSpPr/>
            <p:nvPr/>
          </p:nvGrpSpPr>
          <p:grpSpPr>
            <a:xfrm>
              <a:off x="1737385" y="5540355"/>
              <a:ext cx="5858952" cy="738664"/>
              <a:chOff x="1737385" y="5540355"/>
              <a:chExt cx="5858952" cy="738664"/>
            </a:xfrm>
          </p:grpSpPr>
          <p:sp>
            <p:nvSpPr>
              <p:cNvPr id="40" name="Rectangle 17"/>
              <p:cNvSpPr>
                <a:spLocks noChangeArrowheads="1"/>
              </p:cNvSpPr>
              <p:nvPr/>
            </p:nvSpPr>
            <p:spPr bwMode="auto">
              <a:xfrm>
                <a:off x="1967070" y="5540355"/>
                <a:ext cx="26864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Отметка о распространении правила на все подчиненные территориальные органы</a:t>
                </a:r>
                <a:endParaRPr lang="ru-RU" sz="1400" b="1"/>
              </a:p>
            </p:txBody>
          </p:sp>
          <p:grpSp>
            <p:nvGrpSpPr>
              <p:cNvPr id="41" name="Группа 40"/>
              <p:cNvGrpSpPr/>
              <p:nvPr/>
            </p:nvGrpSpPr>
            <p:grpSpPr>
              <a:xfrm>
                <a:off x="1737385" y="5566982"/>
                <a:ext cx="224507" cy="276999"/>
                <a:chOff x="1283503" y="3538070"/>
                <a:chExt cx="302895" cy="373716"/>
              </a:xfrm>
            </p:grpSpPr>
            <p:sp>
              <p:nvSpPr>
                <p:cNvPr id="42" name="Овал 4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sp>
            <p:nvSpPr>
              <p:cNvPr id="71" name="Rectangle 17"/>
              <p:cNvSpPr>
                <a:spLocks noChangeArrowheads="1"/>
              </p:cNvSpPr>
              <p:nvPr/>
            </p:nvSpPr>
            <p:spPr bwMode="auto">
              <a:xfrm>
                <a:off x="5305215" y="5587419"/>
                <a:ext cx="22911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Новые платежные реквизиты</a:t>
                </a:r>
              </a:p>
            </p:txBody>
          </p:sp>
          <p:grpSp>
            <p:nvGrpSpPr>
              <p:cNvPr id="72" name="Группа 71"/>
              <p:cNvGrpSpPr/>
              <p:nvPr/>
            </p:nvGrpSpPr>
            <p:grpSpPr>
              <a:xfrm>
                <a:off x="5075530" y="5587419"/>
                <a:ext cx="224507" cy="276999"/>
                <a:chOff x="1283503" y="3538070"/>
                <a:chExt cx="302895" cy="373716"/>
              </a:xfrm>
            </p:grpSpPr>
            <p:sp>
              <p:nvSpPr>
                <p:cNvPr id="73" name="Овал 7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grpSp>
      </p:grpSp>
      <p:sp>
        <p:nvSpPr>
          <p:cNvPr id="2" name="Номер слайда 1"/>
          <p:cNvSpPr>
            <a:spLocks noGrp="1"/>
          </p:cNvSpPr>
          <p:nvPr>
            <p:ph type="sldNum" sz="quarter" idx="12"/>
          </p:nvPr>
        </p:nvSpPr>
        <p:spPr/>
        <p:txBody>
          <a:bodyPr/>
          <a:lstStyle/>
          <a:p>
            <a:pPr>
              <a:defRPr/>
            </a:pPr>
            <a:fld id="{1BC21C8B-08AF-4BCC-9ADA-C63260DE56E1}" type="slidenum">
              <a:rPr lang="ru-RU" smtClean="0"/>
              <a:pPr>
                <a:defRPr/>
              </a:pPr>
              <a:t>31</a:t>
            </a:fld>
            <a:endParaRPr lang="ru-RU"/>
          </a:p>
        </p:txBody>
      </p:sp>
    </p:spTree>
    <p:extLst>
      <p:ext uri="{BB962C8B-B14F-4D97-AF65-F5344CB8AC3E}">
        <p14:creationId xmlns:p14="http://schemas.microsoft.com/office/powerpoint/2010/main" val="899561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1" name="Text Box 21"/>
          <p:cNvSpPr txBox="1">
            <a:spLocks noChangeArrowheads="1"/>
          </p:cNvSpPr>
          <p:nvPr/>
        </p:nvSpPr>
        <p:spPr bwMode="auto">
          <a:xfrm>
            <a:off x="2169894" y="1610730"/>
            <a:ext cx="48042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a:latin typeface="Arial" panose="020B0604020202020204" pitchFamily="34" charset="0"/>
              </a:rPr>
              <a:t>Настройка </a:t>
            </a:r>
            <a:r>
              <a:rPr lang="ru-RU" sz="1400" b="1" dirty="0">
                <a:latin typeface="Arial" panose="020B0604020202020204" pitchFamily="34" charset="0"/>
              </a:rPr>
              <a:t>на карточке </a:t>
            </a:r>
            <a:r>
              <a:rPr lang="ru-RU" sz="1400" b="1">
                <a:latin typeface="Arial" panose="020B0604020202020204" pitchFamily="34" charset="0"/>
              </a:rPr>
              <a:t>органа власти</a:t>
            </a:r>
            <a:endParaRPr lang="ru-RU" sz="1400" b="1" dirty="0">
              <a:latin typeface="Arial" panose="020B0604020202020204" pitchFamily="34" charset="0"/>
            </a:endParaRPr>
          </a:p>
        </p:txBody>
      </p:sp>
      <p:sp>
        <p:nvSpPr>
          <p:cNvPr id="4" name="TextBox 3"/>
          <p:cNvSpPr txBox="1"/>
          <p:nvPr/>
        </p:nvSpPr>
        <p:spPr>
          <a:xfrm>
            <a:off x="0" y="909948"/>
            <a:ext cx="9144000" cy="523220"/>
          </a:xfrm>
          <a:prstGeom prst="rect">
            <a:avLst/>
          </a:prstGeom>
          <a:noFill/>
        </p:spPr>
        <p:txBody>
          <a:bodyPr wrap="square" rtlCol="0">
            <a:spAutoFit/>
          </a:bodyPr>
          <a:lstStyle/>
          <a:p>
            <a:pPr algn="ctr"/>
            <a:r>
              <a:rPr lang="ru-RU" sz="1400"/>
              <a:t>Есть два </a:t>
            </a:r>
            <a:r>
              <a:rPr lang="ru-RU" sz="1400" dirty="0"/>
              <a:t>варианта указать </a:t>
            </a:r>
            <a:r>
              <a:rPr lang="ru-RU" sz="1400"/>
              <a:t>платежные реквизиты: </a:t>
            </a:r>
            <a:r>
              <a:rPr lang="ru-RU" sz="1400">
                <a:latin typeface="Arial" panose="020B0604020202020204" pitchFamily="34" charset="0"/>
              </a:rPr>
              <a:t>настройка на карточке органа власти</a:t>
            </a:r>
          </a:p>
          <a:p>
            <a:pPr algn="ctr"/>
            <a:r>
              <a:rPr lang="ru-RU" sz="1400">
                <a:latin typeface="Arial" panose="020B0604020202020204" pitchFamily="34" charset="0"/>
              </a:rPr>
              <a:t>и настройка платежных реквизитов на карточке услуги</a:t>
            </a:r>
            <a:endParaRPr lang="ru-RU" sz="1400" dirty="0"/>
          </a:p>
        </p:txBody>
      </p:sp>
      <p:sp>
        <p:nvSpPr>
          <p:cNvPr id="17"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Услуги, предоставляемые организацией</a:t>
            </a:r>
          </a:p>
        </p:txBody>
      </p:sp>
      <p:grpSp>
        <p:nvGrpSpPr>
          <p:cNvPr id="18" name="Группа 17"/>
          <p:cNvGrpSpPr/>
          <p:nvPr/>
        </p:nvGrpSpPr>
        <p:grpSpPr>
          <a:xfrm>
            <a:off x="0" y="6812282"/>
            <a:ext cx="9143999" cy="45719"/>
            <a:chOff x="1403648" y="3860938"/>
            <a:chExt cx="6048672" cy="43536"/>
          </a:xfrm>
        </p:grpSpPr>
        <p:sp>
          <p:nvSpPr>
            <p:cNvPr id="19" name="Прямоугольник 1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Группа 5"/>
          <p:cNvGrpSpPr/>
          <p:nvPr/>
        </p:nvGrpSpPr>
        <p:grpSpPr>
          <a:xfrm>
            <a:off x="1098580" y="2240316"/>
            <a:ext cx="6946840" cy="2903609"/>
            <a:chOff x="755576" y="3596671"/>
            <a:chExt cx="6946840" cy="2903609"/>
          </a:xfrm>
        </p:grpSpPr>
        <p:grpSp>
          <p:nvGrpSpPr>
            <p:cNvPr id="2" name="Группа 1"/>
            <p:cNvGrpSpPr/>
            <p:nvPr/>
          </p:nvGrpSpPr>
          <p:grpSpPr>
            <a:xfrm>
              <a:off x="755576" y="3596671"/>
              <a:ext cx="5635239" cy="2048217"/>
              <a:chOff x="826844" y="3829055"/>
              <a:chExt cx="6114404" cy="2222377"/>
            </a:xfrm>
          </p:grpSpPr>
          <p:pic>
            <p:nvPicPr>
              <p:cNvPr id="16406" name="Picture 2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6844" y="3829055"/>
                <a:ext cx="6114404" cy="222237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72" name="AutoShape 12"/>
              <p:cNvSpPr>
                <a:spLocks noChangeArrowheads="1"/>
              </p:cNvSpPr>
              <p:nvPr/>
            </p:nvSpPr>
            <p:spPr bwMode="auto">
              <a:xfrm>
                <a:off x="4716016" y="5661248"/>
                <a:ext cx="216024" cy="216117"/>
              </a:xfrm>
              <a:prstGeom prst="roundRect">
                <a:avLst>
                  <a:gd name="adj" fmla="val 358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pic>
          <p:nvPicPr>
            <p:cNvPr id="16408" name="Picture 2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79214" y="4789496"/>
              <a:ext cx="2623202" cy="171078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Соединительная линия уступом 52"/>
            <p:cNvCxnSpPr>
              <a:stCxn id="92172" idx="2"/>
            </p:cNvCxnSpPr>
            <p:nvPr/>
          </p:nvCxnSpPr>
          <p:spPr>
            <a:xfrm rot="16200000" flipH="1">
              <a:off x="4597385" y="5326591"/>
              <a:ext cx="608834" cy="924575"/>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Text Box 21"/>
          <p:cNvSpPr txBox="1">
            <a:spLocks noChangeArrowheads="1"/>
          </p:cNvSpPr>
          <p:nvPr/>
        </p:nvSpPr>
        <p:spPr bwMode="auto">
          <a:xfrm>
            <a:off x="1096804" y="4857910"/>
            <a:ext cx="268310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400">
                <a:latin typeface="Arial" panose="020B0604020202020204" pitchFamily="34" charset="0"/>
              </a:rPr>
              <a:t>Механизм выбора платежных</a:t>
            </a:r>
          </a:p>
          <a:p>
            <a:pPr eaLnBrk="1" hangingPunct="1"/>
            <a:r>
              <a:rPr lang="ru-RU" sz="1400">
                <a:latin typeface="Arial" panose="020B0604020202020204" pitchFamily="34" charset="0"/>
              </a:rPr>
              <a:t>реквизитов для оплаты:</a:t>
            </a:r>
          </a:p>
          <a:p>
            <a:pPr eaLnBrk="1" hangingPunct="1"/>
            <a:endParaRPr lang="ru-RU" sz="1400" dirty="0">
              <a:latin typeface="Arial" panose="020B0604020202020204" pitchFamily="34" charset="0"/>
            </a:endParaRPr>
          </a:p>
          <a:p>
            <a:pPr marL="342900" indent="-342900" eaLnBrk="1" hangingPunct="1">
              <a:buFont typeface="Arial" panose="020B0604020202020204" pitchFamily="34" charset="0"/>
              <a:buChar char="•"/>
            </a:pPr>
            <a:r>
              <a:rPr lang="ru-RU" sz="1400">
                <a:latin typeface="Arial" panose="020B0604020202020204" pitchFamily="34" charset="0"/>
              </a:rPr>
              <a:t>для цели</a:t>
            </a:r>
            <a:endParaRPr lang="ru-RU" sz="1400" dirty="0">
              <a:latin typeface="Arial" panose="020B0604020202020204" pitchFamily="34" charset="0"/>
            </a:endParaRPr>
          </a:p>
          <a:p>
            <a:pPr marL="342900" indent="-342900" eaLnBrk="1" hangingPunct="1">
              <a:buFont typeface="Arial" panose="020B0604020202020204" pitchFamily="34" charset="0"/>
              <a:buChar char="•"/>
            </a:pPr>
            <a:r>
              <a:rPr lang="ru-RU" sz="1400">
                <a:latin typeface="Arial" panose="020B0604020202020204" pitchFamily="34" charset="0"/>
              </a:rPr>
              <a:t>для процедуры</a:t>
            </a:r>
            <a:endParaRPr lang="ru-RU" sz="1400" dirty="0">
              <a:latin typeface="Arial" panose="020B0604020202020204" pitchFamily="34" charset="0"/>
            </a:endParaRPr>
          </a:p>
          <a:p>
            <a:pPr marL="342900" indent="-342900" eaLnBrk="1" hangingPunct="1">
              <a:buFont typeface="Arial" panose="020B0604020202020204" pitchFamily="34" charset="0"/>
              <a:buChar char="•"/>
            </a:pPr>
            <a:r>
              <a:rPr lang="ru-RU" sz="1400">
                <a:latin typeface="Arial" panose="020B0604020202020204" pitchFamily="34" charset="0"/>
              </a:rPr>
              <a:t>для услуги</a:t>
            </a:r>
            <a:endParaRPr lang="ru-RU" sz="1400" dirty="0">
              <a:latin typeface="Arial" panose="020B0604020202020204" pitchFamily="34" charset="0"/>
            </a:endParaRPr>
          </a:p>
        </p:txBody>
      </p:sp>
      <p:sp>
        <p:nvSpPr>
          <p:cNvPr id="3" name="Номер слайда 2"/>
          <p:cNvSpPr>
            <a:spLocks noGrp="1"/>
          </p:cNvSpPr>
          <p:nvPr>
            <p:ph type="sldNum" sz="quarter" idx="12"/>
          </p:nvPr>
        </p:nvSpPr>
        <p:spPr/>
        <p:txBody>
          <a:bodyPr/>
          <a:lstStyle/>
          <a:p>
            <a:pPr>
              <a:defRPr/>
            </a:pPr>
            <a:fld id="{1BC21C8B-08AF-4BCC-9ADA-C63260DE56E1}" type="slidenum">
              <a:rPr lang="ru-RU" smtClean="0"/>
              <a:pPr>
                <a:defRPr/>
              </a:pPr>
              <a:t>32</a:t>
            </a:fld>
            <a:endParaRPr lang="ru-RU"/>
          </a:p>
        </p:txBody>
      </p:sp>
    </p:spTree>
    <p:extLst>
      <p:ext uri="{BB962C8B-B14F-4D97-AF65-F5344CB8AC3E}">
        <p14:creationId xmlns:p14="http://schemas.microsoft.com/office/powerpoint/2010/main" val="3258297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1"/>
          <p:cNvSpPr txBox="1">
            <a:spLocks noChangeArrowheads="1"/>
          </p:cNvSpPr>
          <p:nvPr/>
        </p:nvSpPr>
        <p:spPr bwMode="auto">
          <a:xfrm>
            <a:off x="1966791" y="1028659"/>
            <a:ext cx="5210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a:latin typeface="Arial" panose="020B0604020202020204" pitchFamily="34" charset="0"/>
              </a:rPr>
              <a:t>Настройка платежных реквизитов на карточке услуги</a:t>
            </a:r>
            <a:endParaRPr lang="ru-RU" sz="1400" b="1" dirty="0">
              <a:latin typeface="Arial" panose="020B0604020202020204" pitchFamily="34" charset="0"/>
            </a:endParaRPr>
          </a:p>
        </p:txBody>
      </p:sp>
      <p:sp>
        <p:nvSpPr>
          <p:cNvPr id="19"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Услуги, предоставляемые организацией</a:t>
            </a:r>
          </a:p>
        </p:txBody>
      </p:sp>
      <p:grpSp>
        <p:nvGrpSpPr>
          <p:cNvPr id="20" name="Группа 19"/>
          <p:cNvGrpSpPr/>
          <p:nvPr/>
        </p:nvGrpSpPr>
        <p:grpSpPr>
          <a:xfrm>
            <a:off x="0" y="6812282"/>
            <a:ext cx="9143999" cy="45719"/>
            <a:chOff x="1403648" y="3860938"/>
            <a:chExt cx="6048672" cy="43536"/>
          </a:xfrm>
        </p:grpSpPr>
        <p:sp>
          <p:nvSpPr>
            <p:cNvPr id="21" name="Прямоугольник 2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3" name="Группа 12"/>
          <p:cNvGrpSpPr/>
          <p:nvPr/>
        </p:nvGrpSpPr>
        <p:grpSpPr>
          <a:xfrm>
            <a:off x="937917" y="1849672"/>
            <a:ext cx="7268166" cy="4458422"/>
            <a:chOff x="628567" y="1569462"/>
            <a:chExt cx="7268166" cy="4458422"/>
          </a:xfrm>
        </p:grpSpPr>
        <p:pic>
          <p:nvPicPr>
            <p:cNvPr id="197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8567" y="1569462"/>
              <a:ext cx="4116468" cy="145011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8"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47864" y="2520075"/>
              <a:ext cx="4548869" cy="350780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12"/>
            <p:cNvSpPr>
              <a:spLocks noChangeArrowheads="1"/>
            </p:cNvSpPr>
            <p:nvPr/>
          </p:nvSpPr>
          <p:spPr bwMode="auto">
            <a:xfrm>
              <a:off x="5508104" y="5802068"/>
              <a:ext cx="720080" cy="216024"/>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33" name="Соединительная линия уступом 32"/>
            <p:cNvCxnSpPr>
              <a:stCxn id="17" idx="1"/>
            </p:cNvCxnSpPr>
            <p:nvPr/>
          </p:nvCxnSpPr>
          <p:spPr>
            <a:xfrm rot="10800000">
              <a:off x="4788024" y="5301208"/>
              <a:ext cx="720080" cy="608872"/>
            </a:xfrm>
            <a:prstGeom prst="bentConnector3">
              <a:avLst>
                <a:gd name="adj1" fmla="val 99736"/>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 Box 21"/>
            <p:cNvSpPr txBox="1">
              <a:spLocks noChangeArrowheads="1"/>
            </p:cNvSpPr>
            <p:nvPr/>
          </p:nvSpPr>
          <p:spPr bwMode="auto">
            <a:xfrm>
              <a:off x="5004048" y="1735677"/>
              <a:ext cx="2251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400">
                  <a:latin typeface="Arial" panose="020B0604020202020204" pitchFamily="34" charset="0"/>
                </a:rPr>
                <a:t>Указание деталей оплаты для цели</a:t>
              </a:r>
            </a:p>
          </p:txBody>
        </p:sp>
        <p:cxnSp>
          <p:nvCxnSpPr>
            <p:cNvPr id="39" name="Соединительная линия уступом 38"/>
            <p:cNvCxnSpPr/>
            <p:nvPr/>
          </p:nvCxnSpPr>
          <p:spPr>
            <a:xfrm rot="16200000" flipH="1">
              <a:off x="1864469" y="3430167"/>
              <a:ext cx="2282714" cy="1260139"/>
            </a:xfrm>
            <a:prstGeom prst="bentConnector3">
              <a:avLst>
                <a:gd name="adj1" fmla="val 100205"/>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AutoShape 12"/>
            <p:cNvSpPr>
              <a:spLocks noChangeArrowheads="1"/>
            </p:cNvSpPr>
            <p:nvPr/>
          </p:nvSpPr>
          <p:spPr bwMode="auto">
            <a:xfrm>
              <a:off x="1835696" y="2466948"/>
              <a:ext cx="1080120" cy="432048"/>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
        <p:nvSpPr>
          <p:cNvPr id="2" name="Номер слайда 1"/>
          <p:cNvSpPr>
            <a:spLocks noGrp="1"/>
          </p:cNvSpPr>
          <p:nvPr>
            <p:ph type="sldNum" sz="quarter" idx="12"/>
          </p:nvPr>
        </p:nvSpPr>
        <p:spPr/>
        <p:txBody>
          <a:bodyPr/>
          <a:lstStyle/>
          <a:p>
            <a:pPr>
              <a:defRPr/>
            </a:pPr>
            <a:fld id="{1BC21C8B-08AF-4BCC-9ADA-C63260DE56E1}" type="slidenum">
              <a:rPr lang="ru-RU" smtClean="0"/>
              <a:pPr>
                <a:defRPr/>
              </a:pPr>
              <a:t>33</a:t>
            </a:fld>
            <a:endParaRPr lang="ru-RU"/>
          </a:p>
        </p:txBody>
      </p:sp>
    </p:spTree>
    <p:extLst>
      <p:ext uri="{BB962C8B-B14F-4D97-AF65-F5344CB8AC3E}">
        <p14:creationId xmlns:p14="http://schemas.microsoft.com/office/powerpoint/2010/main" val="2832448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415048"/>
            <a:ext cx="9143999" cy="6442953"/>
            <a:chOff x="0" y="415048"/>
            <a:chExt cx="9143999" cy="6442953"/>
          </a:xfrm>
        </p:grpSpPr>
        <p:grpSp>
          <p:nvGrpSpPr>
            <p:cNvPr id="5" name="Группа 4"/>
            <p:cNvGrpSpPr/>
            <p:nvPr/>
          </p:nvGrpSpPr>
          <p:grpSpPr>
            <a:xfrm>
              <a:off x="781296" y="1340768"/>
              <a:ext cx="7581408" cy="4845865"/>
              <a:chOff x="827583" y="1339184"/>
              <a:chExt cx="7581408" cy="4845865"/>
            </a:xfrm>
          </p:grpSpPr>
          <p:pic>
            <p:nvPicPr>
              <p:cNvPr id="2"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23444" y="4156718"/>
                <a:ext cx="3784447" cy="169168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44769" y="3733666"/>
                <a:ext cx="3407509" cy="211474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7" name="Picture 1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23445" y="1357401"/>
                <a:ext cx="3785546" cy="227796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20" name="Line 12"/>
              <p:cNvSpPr>
                <a:spLocks noChangeShapeType="1"/>
              </p:cNvSpPr>
              <p:nvPr/>
            </p:nvSpPr>
            <p:spPr bwMode="auto">
              <a:xfrm>
                <a:off x="4187408" y="2292985"/>
                <a:ext cx="933825" cy="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221" name="Line 13"/>
              <p:cNvSpPr>
                <a:spLocks noChangeShapeType="1"/>
              </p:cNvSpPr>
              <p:nvPr/>
            </p:nvSpPr>
            <p:spPr bwMode="auto">
              <a:xfrm flipH="1">
                <a:off x="5847580" y="3059100"/>
                <a:ext cx="0" cy="1666044"/>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4224" name="Text Box 16"/>
              <p:cNvSpPr txBox="1">
                <a:spLocks noChangeArrowheads="1"/>
              </p:cNvSpPr>
              <p:nvPr/>
            </p:nvSpPr>
            <p:spPr bwMode="auto">
              <a:xfrm>
                <a:off x="827584" y="5877272"/>
                <a:ext cx="34075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400" dirty="0">
                    <a:latin typeface="Arial" panose="020B0604020202020204" pitchFamily="34" charset="0"/>
                  </a:rPr>
                  <a:t>Реестр ГУ. Иерархия ГО</a:t>
                </a:r>
              </a:p>
            </p:txBody>
          </p:sp>
          <p:sp>
            <p:nvSpPr>
              <p:cNvPr id="17417" name="Text Box 17"/>
              <p:cNvSpPr txBox="1">
                <a:spLocks noChangeArrowheads="1"/>
              </p:cNvSpPr>
              <p:nvPr/>
            </p:nvSpPr>
            <p:spPr bwMode="auto">
              <a:xfrm>
                <a:off x="827583" y="3265239"/>
                <a:ext cx="3242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400" dirty="0">
                    <a:latin typeface="Arial" panose="020B0604020202020204" pitchFamily="34" charset="0"/>
                  </a:rPr>
                  <a:t>Структура власти РФ</a:t>
                </a:r>
              </a:p>
            </p:txBody>
          </p:sp>
          <p:sp>
            <p:nvSpPr>
              <p:cNvPr id="94237" name="Line 29"/>
              <p:cNvSpPr>
                <a:spLocks noChangeShapeType="1"/>
              </p:cNvSpPr>
              <p:nvPr/>
            </p:nvSpPr>
            <p:spPr bwMode="auto">
              <a:xfrm flipH="1">
                <a:off x="3753081" y="3241577"/>
                <a:ext cx="0" cy="1195535"/>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46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769" y="1339184"/>
                <a:ext cx="3242639" cy="1902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utoShape 12"/>
              <p:cNvSpPr>
                <a:spLocks noChangeArrowheads="1"/>
              </p:cNvSpPr>
              <p:nvPr/>
            </p:nvSpPr>
            <p:spPr bwMode="auto">
              <a:xfrm>
                <a:off x="5556921" y="2869570"/>
                <a:ext cx="794715" cy="189530"/>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
          <p:nvSpPr>
            <p:cNvPr id="23"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Общие сведения. Вышестоящий орган</a:t>
              </a:r>
            </a:p>
          </p:txBody>
        </p:sp>
        <p:grpSp>
          <p:nvGrpSpPr>
            <p:cNvPr id="24" name="Группа 23"/>
            <p:cNvGrpSpPr/>
            <p:nvPr/>
          </p:nvGrpSpPr>
          <p:grpSpPr>
            <a:xfrm>
              <a:off x="0" y="6812282"/>
              <a:ext cx="9143999" cy="45719"/>
              <a:chOff x="1403648" y="3860938"/>
              <a:chExt cx="6048672" cy="43536"/>
            </a:xfrm>
          </p:grpSpPr>
          <p:sp>
            <p:nvSpPr>
              <p:cNvPr id="25" name="Прямоугольник 2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6" name="Номер слайда 5"/>
          <p:cNvSpPr>
            <a:spLocks noGrp="1"/>
          </p:cNvSpPr>
          <p:nvPr>
            <p:ph type="sldNum" sz="quarter" idx="12"/>
          </p:nvPr>
        </p:nvSpPr>
        <p:spPr/>
        <p:txBody>
          <a:bodyPr/>
          <a:lstStyle/>
          <a:p>
            <a:pPr>
              <a:defRPr/>
            </a:pPr>
            <a:fld id="{2B40B2B8-615A-42D7-BA37-F5568DB5F6A6}" type="slidenum">
              <a:rPr lang="ru-RU" smtClean="0"/>
              <a:pPr>
                <a:defRPr/>
              </a:pPr>
              <a:t>34</a:t>
            </a:fld>
            <a:endParaRPr lang="ru-RU"/>
          </a:p>
        </p:txBody>
      </p:sp>
    </p:spTree>
    <p:extLst>
      <p:ext uri="{BB962C8B-B14F-4D97-AF65-F5344CB8AC3E}">
        <p14:creationId xmlns:p14="http://schemas.microsoft.com/office/powerpoint/2010/main" val="941041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Добавление офиса. Указание территорий</a:t>
            </a:r>
          </a:p>
        </p:txBody>
      </p:sp>
      <p:grpSp>
        <p:nvGrpSpPr>
          <p:cNvPr id="43" name="Группа 42"/>
          <p:cNvGrpSpPr/>
          <p:nvPr/>
        </p:nvGrpSpPr>
        <p:grpSpPr>
          <a:xfrm>
            <a:off x="0" y="6812282"/>
            <a:ext cx="9143999" cy="45719"/>
            <a:chOff x="1403648" y="3860938"/>
            <a:chExt cx="6048672" cy="43536"/>
          </a:xfrm>
        </p:grpSpPr>
        <p:sp>
          <p:nvSpPr>
            <p:cNvPr id="44" name="Прямоугольник 4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8" name="Rectangle 17"/>
          <p:cNvSpPr>
            <a:spLocks noChangeArrowheads="1"/>
          </p:cNvSpPr>
          <p:nvPr/>
        </p:nvSpPr>
        <p:spPr bwMode="auto">
          <a:xfrm>
            <a:off x="6234091" y="1143022"/>
            <a:ext cx="20087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Общая информация об офисе</a:t>
            </a:r>
          </a:p>
        </p:txBody>
      </p:sp>
      <p:grpSp>
        <p:nvGrpSpPr>
          <p:cNvPr id="49" name="Группа 48"/>
          <p:cNvGrpSpPr/>
          <p:nvPr/>
        </p:nvGrpSpPr>
        <p:grpSpPr>
          <a:xfrm>
            <a:off x="6004407" y="1170413"/>
            <a:ext cx="224507" cy="276999"/>
            <a:chOff x="1283503" y="3538070"/>
            <a:chExt cx="302895" cy="373716"/>
          </a:xfrm>
        </p:grpSpPr>
        <p:sp>
          <p:nvSpPr>
            <p:cNvPr id="50" name="Овал 4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pic>
        <p:nvPicPr>
          <p:cNvPr id="18467" name="Picture 3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31626" y="3203443"/>
            <a:ext cx="2111167" cy="137370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5" name="Picture 3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1208" y="1204215"/>
            <a:ext cx="4701500" cy="337293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 name="AutoShape 27"/>
          <p:cNvSpPr>
            <a:spLocks noChangeArrowheads="1"/>
          </p:cNvSpPr>
          <p:nvPr/>
        </p:nvSpPr>
        <p:spPr bwMode="auto">
          <a:xfrm>
            <a:off x="2224141" y="2134871"/>
            <a:ext cx="3378567" cy="165061"/>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0" name="AutoShape 27"/>
          <p:cNvSpPr>
            <a:spLocks noChangeArrowheads="1"/>
          </p:cNvSpPr>
          <p:nvPr/>
        </p:nvSpPr>
        <p:spPr bwMode="auto">
          <a:xfrm>
            <a:off x="2224141" y="2305531"/>
            <a:ext cx="3378567" cy="141678"/>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1" name="AutoShape 27"/>
          <p:cNvSpPr>
            <a:spLocks noChangeArrowheads="1"/>
          </p:cNvSpPr>
          <p:nvPr/>
        </p:nvSpPr>
        <p:spPr bwMode="auto">
          <a:xfrm>
            <a:off x="2224141" y="2446412"/>
            <a:ext cx="3378567" cy="141678"/>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2" name="AutoShape 27"/>
          <p:cNvSpPr>
            <a:spLocks noChangeArrowheads="1"/>
          </p:cNvSpPr>
          <p:nvPr/>
        </p:nvSpPr>
        <p:spPr bwMode="auto">
          <a:xfrm>
            <a:off x="2224141" y="2586532"/>
            <a:ext cx="3378567" cy="1002941"/>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 name="AutoShape 27"/>
          <p:cNvSpPr>
            <a:spLocks noChangeArrowheads="1"/>
          </p:cNvSpPr>
          <p:nvPr/>
        </p:nvSpPr>
        <p:spPr bwMode="auto">
          <a:xfrm>
            <a:off x="2224141" y="3589472"/>
            <a:ext cx="3378567" cy="287245"/>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4" name="AutoShape 27"/>
          <p:cNvSpPr>
            <a:spLocks noChangeArrowheads="1"/>
          </p:cNvSpPr>
          <p:nvPr/>
        </p:nvSpPr>
        <p:spPr bwMode="auto">
          <a:xfrm>
            <a:off x="2224141" y="3878360"/>
            <a:ext cx="3378567" cy="141678"/>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5" name="AutoShape 27"/>
          <p:cNvSpPr>
            <a:spLocks noChangeArrowheads="1"/>
          </p:cNvSpPr>
          <p:nvPr/>
        </p:nvSpPr>
        <p:spPr bwMode="auto">
          <a:xfrm>
            <a:off x="2224141" y="4018768"/>
            <a:ext cx="3378567" cy="141678"/>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06" name="Группа 105"/>
          <p:cNvGrpSpPr/>
          <p:nvPr/>
        </p:nvGrpSpPr>
        <p:grpSpPr>
          <a:xfrm>
            <a:off x="2151817" y="2105193"/>
            <a:ext cx="145978" cy="215444"/>
            <a:chOff x="1283503" y="3510156"/>
            <a:chExt cx="302895" cy="447037"/>
          </a:xfrm>
        </p:grpSpPr>
        <p:sp>
          <p:nvSpPr>
            <p:cNvPr id="107" name="Овал 10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1</a:t>
              </a:r>
              <a:endParaRPr lang="ru-RU" sz="800" b="1" dirty="0">
                <a:solidFill>
                  <a:srgbClr val="C00000"/>
                </a:solidFill>
              </a:endParaRPr>
            </a:p>
          </p:txBody>
        </p:sp>
      </p:grpSp>
      <p:grpSp>
        <p:nvGrpSpPr>
          <p:cNvPr id="115" name="Группа 114"/>
          <p:cNvGrpSpPr/>
          <p:nvPr/>
        </p:nvGrpSpPr>
        <p:grpSpPr>
          <a:xfrm>
            <a:off x="2151817" y="2271279"/>
            <a:ext cx="145978" cy="215444"/>
            <a:chOff x="1283503" y="3510156"/>
            <a:chExt cx="302895" cy="447037"/>
          </a:xfrm>
        </p:grpSpPr>
        <p:sp>
          <p:nvSpPr>
            <p:cNvPr id="116" name="Овал 11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2</a:t>
              </a:r>
              <a:endParaRPr lang="ru-RU" sz="800" b="1" dirty="0">
                <a:solidFill>
                  <a:srgbClr val="C00000"/>
                </a:solidFill>
              </a:endParaRPr>
            </a:p>
          </p:txBody>
        </p:sp>
      </p:grpSp>
      <p:grpSp>
        <p:nvGrpSpPr>
          <p:cNvPr id="118" name="Группа 117"/>
          <p:cNvGrpSpPr/>
          <p:nvPr/>
        </p:nvGrpSpPr>
        <p:grpSpPr>
          <a:xfrm>
            <a:off x="2151817" y="2421781"/>
            <a:ext cx="145978" cy="215444"/>
            <a:chOff x="1283503" y="3510156"/>
            <a:chExt cx="302895" cy="447037"/>
          </a:xfrm>
        </p:grpSpPr>
        <p:sp>
          <p:nvSpPr>
            <p:cNvPr id="119" name="Овал 11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3</a:t>
              </a:r>
              <a:endParaRPr lang="ru-RU" sz="800" b="1" dirty="0">
                <a:solidFill>
                  <a:srgbClr val="C00000"/>
                </a:solidFill>
              </a:endParaRPr>
            </a:p>
          </p:txBody>
        </p:sp>
      </p:grpSp>
      <p:grpSp>
        <p:nvGrpSpPr>
          <p:cNvPr id="121" name="Группа 120"/>
          <p:cNvGrpSpPr/>
          <p:nvPr/>
        </p:nvGrpSpPr>
        <p:grpSpPr>
          <a:xfrm>
            <a:off x="2151817" y="2567482"/>
            <a:ext cx="145978" cy="215444"/>
            <a:chOff x="1283503" y="3510156"/>
            <a:chExt cx="302895" cy="447037"/>
          </a:xfrm>
        </p:grpSpPr>
        <p:sp>
          <p:nvSpPr>
            <p:cNvPr id="122" name="Овал 12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4</a:t>
              </a:r>
              <a:endParaRPr lang="ru-RU" sz="800" b="1" dirty="0">
                <a:solidFill>
                  <a:srgbClr val="C00000"/>
                </a:solidFill>
              </a:endParaRPr>
            </a:p>
          </p:txBody>
        </p:sp>
      </p:grpSp>
      <p:grpSp>
        <p:nvGrpSpPr>
          <p:cNvPr id="124" name="Группа 123"/>
          <p:cNvGrpSpPr/>
          <p:nvPr/>
        </p:nvGrpSpPr>
        <p:grpSpPr>
          <a:xfrm>
            <a:off x="2151817" y="3558155"/>
            <a:ext cx="145978" cy="215444"/>
            <a:chOff x="1283503" y="3510156"/>
            <a:chExt cx="302895" cy="447037"/>
          </a:xfrm>
        </p:grpSpPr>
        <p:sp>
          <p:nvSpPr>
            <p:cNvPr id="125" name="Овал 12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5</a:t>
              </a:r>
              <a:endParaRPr lang="ru-RU" sz="800" b="1" dirty="0">
                <a:solidFill>
                  <a:srgbClr val="C00000"/>
                </a:solidFill>
              </a:endParaRPr>
            </a:p>
          </p:txBody>
        </p:sp>
      </p:grpSp>
      <p:grpSp>
        <p:nvGrpSpPr>
          <p:cNvPr id="127" name="Группа 126"/>
          <p:cNvGrpSpPr/>
          <p:nvPr/>
        </p:nvGrpSpPr>
        <p:grpSpPr>
          <a:xfrm>
            <a:off x="2151817" y="3843556"/>
            <a:ext cx="145978" cy="215444"/>
            <a:chOff x="1283503" y="3510156"/>
            <a:chExt cx="302895" cy="447037"/>
          </a:xfrm>
        </p:grpSpPr>
        <p:sp>
          <p:nvSpPr>
            <p:cNvPr id="128" name="Овал 12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6</a:t>
              </a:r>
              <a:endParaRPr lang="ru-RU" sz="800" b="1" dirty="0">
                <a:solidFill>
                  <a:srgbClr val="C00000"/>
                </a:solidFill>
              </a:endParaRPr>
            </a:p>
          </p:txBody>
        </p:sp>
      </p:grpSp>
      <p:grpSp>
        <p:nvGrpSpPr>
          <p:cNvPr id="130" name="Группа 129"/>
          <p:cNvGrpSpPr/>
          <p:nvPr/>
        </p:nvGrpSpPr>
        <p:grpSpPr>
          <a:xfrm>
            <a:off x="2151817" y="3996370"/>
            <a:ext cx="145978" cy="215444"/>
            <a:chOff x="1283503" y="3510156"/>
            <a:chExt cx="302895" cy="447037"/>
          </a:xfrm>
        </p:grpSpPr>
        <p:sp>
          <p:nvSpPr>
            <p:cNvPr id="131" name="Овал 13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7</a:t>
              </a:r>
              <a:endParaRPr lang="ru-RU" sz="800" b="1" dirty="0">
                <a:solidFill>
                  <a:srgbClr val="C00000"/>
                </a:solidFill>
              </a:endParaRPr>
            </a:p>
          </p:txBody>
        </p:sp>
      </p:grpSp>
      <p:sp>
        <p:nvSpPr>
          <p:cNvPr id="133" name="Line 12"/>
          <p:cNvSpPr>
            <a:spLocks noChangeShapeType="1"/>
          </p:cNvSpPr>
          <p:nvPr/>
        </p:nvSpPr>
        <p:spPr bwMode="auto">
          <a:xfrm>
            <a:off x="5602708" y="3734651"/>
            <a:ext cx="501899" cy="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34" name="Rectangle 17"/>
          <p:cNvSpPr>
            <a:spLocks noChangeArrowheads="1"/>
          </p:cNvSpPr>
          <p:nvPr/>
        </p:nvSpPr>
        <p:spPr bwMode="auto">
          <a:xfrm>
            <a:off x="6234091" y="1822878"/>
            <a:ext cx="2008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Адресная информация </a:t>
            </a:r>
            <a:r>
              <a:rPr lang="ru-RU" sz="1100" i="1"/>
              <a:t>(обязательны данные почтового адреса)</a:t>
            </a:r>
          </a:p>
        </p:txBody>
      </p:sp>
      <p:grpSp>
        <p:nvGrpSpPr>
          <p:cNvPr id="135" name="Группа 134"/>
          <p:cNvGrpSpPr/>
          <p:nvPr/>
        </p:nvGrpSpPr>
        <p:grpSpPr>
          <a:xfrm>
            <a:off x="6004407" y="1877936"/>
            <a:ext cx="224507" cy="276999"/>
            <a:chOff x="1283503" y="3538070"/>
            <a:chExt cx="302895" cy="373716"/>
          </a:xfrm>
        </p:grpSpPr>
        <p:sp>
          <p:nvSpPr>
            <p:cNvPr id="136" name="Овал 13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grpSp>
        <p:nvGrpSpPr>
          <p:cNvPr id="10" name="Группа 9"/>
          <p:cNvGrpSpPr/>
          <p:nvPr/>
        </p:nvGrpSpPr>
        <p:grpSpPr>
          <a:xfrm>
            <a:off x="917782" y="5011584"/>
            <a:ext cx="6070640" cy="1464380"/>
            <a:chOff x="917782" y="4867518"/>
            <a:chExt cx="6070640" cy="1464380"/>
          </a:xfrm>
        </p:grpSpPr>
        <p:sp>
          <p:nvSpPr>
            <p:cNvPr id="138" name="Rectangle 17"/>
            <p:cNvSpPr>
              <a:spLocks noChangeArrowheads="1"/>
            </p:cNvSpPr>
            <p:nvPr/>
          </p:nvSpPr>
          <p:spPr bwMode="auto">
            <a:xfrm>
              <a:off x="1147466" y="4867518"/>
              <a:ext cx="2272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Контактная информация </a:t>
              </a:r>
            </a:p>
          </p:txBody>
        </p:sp>
        <p:grpSp>
          <p:nvGrpSpPr>
            <p:cNvPr id="139" name="Группа 138"/>
            <p:cNvGrpSpPr/>
            <p:nvPr/>
          </p:nvGrpSpPr>
          <p:grpSpPr>
            <a:xfrm>
              <a:off x="917782" y="4880163"/>
              <a:ext cx="224507" cy="276999"/>
              <a:chOff x="1283503" y="3538070"/>
              <a:chExt cx="302895" cy="373716"/>
            </a:xfrm>
          </p:grpSpPr>
          <p:sp>
            <p:nvSpPr>
              <p:cNvPr id="140" name="Овал 13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1"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3</a:t>
                </a:r>
                <a:endParaRPr lang="ru-RU" sz="1200" b="1" dirty="0">
                  <a:solidFill>
                    <a:srgbClr val="C00000"/>
                  </a:solidFill>
                </a:endParaRPr>
              </a:p>
            </p:txBody>
          </p:sp>
        </p:grpSp>
        <p:sp>
          <p:nvSpPr>
            <p:cNvPr id="142" name="Rectangle 17"/>
            <p:cNvSpPr>
              <a:spLocks noChangeArrowheads="1"/>
            </p:cNvSpPr>
            <p:nvPr/>
          </p:nvSpPr>
          <p:spPr bwMode="auto">
            <a:xfrm>
              <a:off x="1147466" y="5359822"/>
              <a:ext cx="24164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a:t>Географическая привязка</a:t>
              </a:r>
              <a:endParaRPr lang="ru-RU" sz="1400" dirty="0"/>
            </a:p>
          </p:txBody>
        </p:sp>
        <p:grpSp>
          <p:nvGrpSpPr>
            <p:cNvPr id="143" name="Группа 142"/>
            <p:cNvGrpSpPr/>
            <p:nvPr/>
          </p:nvGrpSpPr>
          <p:grpSpPr>
            <a:xfrm>
              <a:off x="917782" y="5376079"/>
              <a:ext cx="224507" cy="276999"/>
              <a:chOff x="1283503" y="3538070"/>
              <a:chExt cx="302895" cy="373716"/>
            </a:xfrm>
          </p:grpSpPr>
          <p:sp>
            <p:nvSpPr>
              <p:cNvPr id="144" name="Овал 14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5"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4</a:t>
                </a:r>
                <a:endParaRPr lang="ru-RU" sz="1200" b="1" dirty="0">
                  <a:solidFill>
                    <a:srgbClr val="C00000"/>
                  </a:solidFill>
                </a:endParaRPr>
              </a:p>
            </p:txBody>
          </p:sp>
        </p:grpSp>
        <p:sp>
          <p:nvSpPr>
            <p:cNvPr id="146" name="Rectangle 17"/>
            <p:cNvSpPr>
              <a:spLocks noChangeArrowheads="1"/>
            </p:cNvSpPr>
            <p:nvPr/>
          </p:nvSpPr>
          <p:spPr bwMode="auto">
            <a:xfrm>
              <a:off x="1147466" y="5854844"/>
              <a:ext cx="241642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a:t>Территории обслуживания </a:t>
              </a:r>
              <a:r>
                <a:rPr lang="ru-RU" sz="1100" i="1"/>
                <a:t>(обязательное)</a:t>
              </a:r>
              <a:endParaRPr lang="ru-RU" sz="1100" i="1" dirty="0"/>
            </a:p>
          </p:txBody>
        </p:sp>
        <p:grpSp>
          <p:nvGrpSpPr>
            <p:cNvPr id="147" name="Группа 146"/>
            <p:cNvGrpSpPr/>
            <p:nvPr/>
          </p:nvGrpSpPr>
          <p:grpSpPr>
            <a:xfrm>
              <a:off x="917782" y="5871101"/>
              <a:ext cx="224507" cy="276999"/>
              <a:chOff x="1283503" y="3538070"/>
              <a:chExt cx="302895" cy="373716"/>
            </a:xfrm>
          </p:grpSpPr>
          <p:sp>
            <p:nvSpPr>
              <p:cNvPr id="148" name="Овал 14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5</a:t>
                </a:r>
                <a:endParaRPr lang="ru-RU" sz="1200" b="1" dirty="0">
                  <a:solidFill>
                    <a:srgbClr val="C00000"/>
                  </a:solidFill>
                </a:endParaRPr>
              </a:p>
            </p:txBody>
          </p:sp>
        </p:grpSp>
        <p:sp>
          <p:nvSpPr>
            <p:cNvPr id="150" name="Rectangle 17"/>
            <p:cNvSpPr>
              <a:spLocks noChangeArrowheads="1"/>
            </p:cNvSpPr>
            <p:nvPr/>
          </p:nvSpPr>
          <p:spPr bwMode="auto">
            <a:xfrm>
              <a:off x="4572000" y="4867518"/>
              <a:ext cx="2272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Платежные реквизиты</a:t>
              </a:r>
            </a:p>
          </p:txBody>
        </p:sp>
        <p:grpSp>
          <p:nvGrpSpPr>
            <p:cNvPr id="151" name="Группа 150"/>
            <p:cNvGrpSpPr/>
            <p:nvPr/>
          </p:nvGrpSpPr>
          <p:grpSpPr>
            <a:xfrm>
              <a:off x="4342316" y="4880163"/>
              <a:ext cx="224507" cy="276999"/>
              <a:chOff x="1283503" y="3538070"/>
              <a:chExt cx="302895" cy="373716"/>
            </a:xfrm>
          </p:grpSpPr>
          <p:sp>
            <p:nvSpPr>
              <p:cNvPr id="152" name="Овал 15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6</a:t>
                </a:r>
                <a:endParaRPr lang="ru-RU" sz="1200" b="1" dirty="0">
                  <a:solidFill>
                    <a:srgbClr val="C00000"/>
                  </a:solidFill>
                </a:endParaRPr>
              </a:p>
            </p:txBody>
          </p:sp>
        </p:grpSp>
        <p:sp>
          <p:nvSpPr>
            <p:cNvPr id="154" name="Rectangle 17"/>
            <p:cNvSpPr>
              <a:spLocks noChangeArrowheads="1"/>
            </p:cNvSpPr>
            <p:nvPr/>
          </p:nvSpPr>
          <p:spPr bwMode="auto">
            <a:xfrm>
              <a:off x="4572000" y="5359822"/>
              <a:ext cx="24164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a:t>Услуги (функции) офиса</a:t>
              </a:r>
            </a:p>
          </p:txBody>
        </p:sp>
        <p:grpSp>
          <p:nvGrpSpPr>
            <p:cNvPr id="155" name="Группа 154"/>
            <p:cNvGrpSpPr/>
            <p:nvPr/>
          </p:nvGrpSpPr>
          <p:grpSpPr>
            <a:xfrm>
              <a:off x="4342316" y="5376079"/>
              <a:ext cx="224507" cy="276999"/>
              <a:chOff x="1283503" y="3538070"/>
              <a:chExt cx="302895" cy="373716"/>
            </a:xfrm>
          </p:grpSpPr>
          <p:sp>
            <p:nvSpPr>
              <p:cNvPr id="156" name="Овал 15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7</a:t>
                </a:r>
                <a:endParaRPr lang="ru-RU" sz="1200" b="1" dirty="0">
                  <a:solidFill>
                    <a:srgbClr val="C00000"/>
                  </a:solidFill>
                </a:endParaRPr>
              </a:p>
            </p:txBody>
          </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35</a:t>
            </a:fld>
            <a:endParaRPr lang="ru-RU"/>
          </a:p>
        </p:txBody>
      </p:sp>
    </p:spTree>
    <p:extLst>
      <p:ext uri="{BB962C8B-B14F-4D97-AF65-F5344CB8AC3E}">
        <p14:creationId xmlns:p14="http://schemas.microsoft.com/office/powerpoint/2010/main" val="3897673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Платежные реквизиты офисов организации</a:t>
            </a:r>
          </a:p>
        </p:txBody>
      </p:sp>
      <p:grpSp>
        <p:nvGrpSpPr>
          <p:cNvPr id="19" name="Группа 18"/>
          <p:cNvGrpSpPr/>
          <p:nvPr/>
        </p:nvGrpSpPr>
        <p:grpSpPr>
          <a:xfrm>
            <a:off x="0" y="6812282"/>
            <a:ext cx="9143999" cy="45719"/>
            <a:chOff x="1403648" y="3860938"/>
            <a:chExt cx="6048672" cy="43536"/>
          </a:xfrm>
        </p:grpSpPr>
        <p:sp>
          <p:nvSpPr>
            <p:cNvPr id="24" name="Прямоугольник 2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 name="Группа 6"/>
          <p:cNvGrpSpPr/>
          <p:nvPr/>
        </p:nvGrpSpPr>
        <p:grpSpPr>
          <a:xfrm>
            <a:off x="574992" y="1362238"/>
            <a:ext cx="7994017" cy="3180530"/>
            <a:chOff x="574992" y="1166843"/>
            <a:chExt cx="7994017" cy="3180530"/>
          </a:xfrm>
        </p:grpSpPr>
        <p:pic>
          <p:nvPicPr>
            <p:cNvPr id="5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4992" y="1166843"/>
              <a:ext cx="7994017" cy="318053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AutoShape 27"/>
            <p:cNvSpPr>
              <a:spLocks noChangeArrowheads="1"/>
            </p:cNvSpPr>
            <p:nvPr/>
          </p:nvSpPr>
          <p:spPr bwMode="auto">
            <a:xfrm>
              <a:off x="2481119" y="3159646"/>
              <a:ext cx="722729" cy="144016"/>
            </a:xfrm>
            <a:prstGeom prst="roundRect">
              <a:avLst>
                <a:gd name="adj" fmla="val 2352"/>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8" name="AutoShape 27"/>
            <p:cNvSpPr>
              <a:spLocks noChangeArrowheads="1"/>
            </p:cNvSpPr>
            <p:nvPr/>
          </p:nvSpPr>
          <p:spPr bwMode="auto">
            <a:xfrm>
              <a:off x="2481119" y="3356992"/>
              <a:ext cx="1298793" cy="144016"/>
            </a:xfrm>
            <a:prstGeom prst="roundRect">
              <a:avLst>
                <a:gd name="adj" fmla="val 2352"/>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59" name="Прямая со стрелкой 58"/>
            <p:cNvCxnSpPr>
              <a:stCxn id="58" idx="3"/>
            </p:cNvCxnSpPr>
            <p:nvPr/>
          </p:nvCxnSpPr>
          <p:spPr>
            <a:xfrm>
              <a:off x="3779912" y="3429000"/>
              <a:ext cx="36004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60" name="Группа 59"/>
            <p:cNvGrpSpPr/>
            <p:nvPr/>
          </p:nvGrpSpPr>
          <p:grpSpPr>
            <a:xfrm>
              <a:off x="2347416" y="3123932"/>
              <a:ext cx="145978" cy="215444"/>
              <a:chOff x="1283503" y="3510156"/>
              <a:chExt cx="302895" cy="447037"/>
            </a:xfrm>
          </p:grpSpPr>
          <p:sp>
            <p:nvSpPr>
              <p:cNvPr id="61" name="Овал 6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1</a:t>
                </a:r>
                <a:endParaRPr lang="ru-RU" sz="800" b="1" dirty="0">
                  <a:solidFill>
                    <a:srgbClr val="C00000"/>
                  </a:solidFill>
                </a:endParaRPr>
              </a:p>
            </p:txBody>
          </p:sp>
        </p:grpSp>
        <p:grpSp>
          <p:nvGrpSpPr>
            <p:cNvPr id="63" name="Группа 62"/>
            <p:cNvGrpSpPr/>
            <p:nvPr/>
          </p:nvGrpSpPr>
          <p:grpSpPr>
            <a:xfrm>
              <a:off x="2344675" y="3315259"/>
              <a:ext cx="145978" cy="215444"/>
              <a:chOff x="1283503" y="3510156"/>
              <a:chExt cx="302895" cy="447037"/>
            </a:xfrm>
          </p:grpSpPr>
          <p:sp>
            <p:nvSpPr>
              <p:cNvPr id="64" name="Овал 6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 Box 15"/>
              <p:cNvSpPr txBox="1">
                <a:spLocks noChangeArrowheads="1"/>
              </p:cNvSpPr>
              <p:nvPr/>
            </p:nvSpPr>
            <p:spPr bwMode="auto">
              <a:xfrm>
                <a:off x="1283966" y="3510156"/>
                <a:ext cx="288924" cy="44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800" b="1">
                    <a:solidFill>
                      <a:srgbClr val="C00000"/>
                    </a:solidFill>
                  </a:rPr>
                  <a:t>2</a:t>
                </a:r>
                <a:endParaRPr lang="ru-RU" sz="800" b="1" dirty="0">
                  <a:solidFill>
                    <a:srgbClr val="C00000"/>
                  </a:solidFill>
                </a:endParaRPr>
              </a:p>
            </p:txBody>
          </p:sp>
        </p:grpSp>
      </p:grpSp>
      <p:grpSp>
        <p:nvGrpSpPr>
          <p:cNvPr id="6" name="Группа 5"/>
          <p:cNvGrpSpPr/>
          <p:nvPr/>
        </p:nvGrpSpPr>
        <p:grpSpPr>
          <a:xfrm>
            <a:off x="1908932" y="4982033"/>
            <a:ext cx="5326136" cy="1239000"/>
            <a:chOff x="1851073" y="4715913"/>
            <a:chExt cx="5326136" cy="1239000"/>
          </a:xfrm>
        </p:grpSpPr>
        <p:grpSp>
          <p:nvGrpSpPr>
            <p:cNvPr id="5" name="Группа 4"/>
            <p:cNvGrpSpPr/>
            <p:nvPr/>
          </p:nvGrpSpPr>
          <p:grpSpPr>
            <a:xfrm>
              <a:off x="1851073" y="5254808"/>
              <a:ext cx="5018832" cy="700105"/>
              <a:chOff x="1851073" y="5254808"/>
              <a:chExt cx="5018832" cy="700105"/>
            </a:xfrm>
          </p:grpSpPr>
          <p:sp>
            <p:nvSpPr>
              <p:cNvPr id="28" name="Rectangle 17"/>
              <p:cNvSpPr>
                <a:spLocks noChangeArrowheads="1"/>
              </p:cNvSpPr>
              <p:nvPr/>
            </p:nvSpPr>
            <p:spPr bwMode="auto">
              <a:xfrm>
                <a:off x="2080758" y="5254808"/>
                <a:ext cx="4777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Вручную, если офис имеет свои платежные реквизиты</a:t>
                </a:r>
                <a:endParaRPr lang="ru-RU" sz="1400" b="1"/>
              </a:p>
            </p:txBody>
          </p:sp>
          <p:grpSp>
            <p:nvGrpSpPr>
              <p:cNvPr id="29" name="Группа 28"/>
              <p:cNvGrpSpPr/>
              <p:nvPr/>
            </p:nvGrpSpPr>
            <p:grpSpPr>
              <a:xfrm>
                <a:off x="1851073" y="5272905"/>
                <a:ext cx="224507" cy="276999"/>
                <a:chOff x="1283503" y="3538070"/>
                <a:chExt cx="302895" cy="373716"/>
              </a:xfrm>
            </p:grpSpPr>
            <p:sp>
              <p:nvSpPr>
                <p:cNvPr id="30" name="Овал 2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1</a:t>
                  </a:r>
                  <a:endParaRPr lang="ru-RU" sz="1200" b="1" dirty="0">
                    <a:solidFill>
                      <a:srgbClr val="C00000"/>
                    </a:solidFill>
                  </a:endParaRPr>
                </a:p>
              </p:txBody>
            </p:sp>
          </p:grpSp>
          <p:sp>
            <p:nvSpPr>
              <p:cNvPr id="32" name="Rectangle 17"/>
              <p:cNvSpPr>
                <a:spLocks noChangeArrowheads="1"/>
              </p:cNvSpPr>
              <p:nvPr/>
            </p:nvSpPr>
            <p:spPr bwMode="auto">
              <a:xfrm>
                <a:off x="2092663" y="5647136"/>
                <a:ext cx="47772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a:t>Из списка платежных реквизитов органа власти</a:t>
                </a:r>
              </a:p>
            </p:txBody>
          </p:sp>
          <p:grpSp>
            <p:nvGrpSpPr>
              <p:cNvPr id="36" name="Группа 35"/>
              <p:cNvGrpSpPr/>
              <p:nvPr/>
            </p:nvGrpSpPr>
            <p:grpSpPr>
              <a:xfrm>
                <a:off x="1851073" y="5673762"/>
                <a:ext cx="224507" cy="276999"/>
                <a:chOff x="1283503" y="3538070"/>
                <a:chExt cx="302895" cy="373716"/>
              </a:xfrm>
            </p:grpSpPr>
            <p:sp>
              <p:nvSpPr>
                <p:cNvPr id="37" name="Овал 3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a:solidFill>
                        <a:srgbClr val="C00000"/>
                      </a:solidFill>
                    </a:rPr>
                    <a:t>2</a:t>
                  </a:r>
                  <a:endParaRPr lang="ru-RU" sz="1200" b="1" dirty="0">
                    <a:solidFill>
                      <a:srgbClr val="C00000"/>
                    </a:solidFill>
                  </a:endParaRPr>
                </a:p>
              </p:txBody>
            </p:sp>
          </p:grpSp>
        </p:grpSp>
        <p:sp>
          <p:nvSpPr>
            <p:cNvPr id="66" name="Text Box 21"/>
            <p:cNvSpPr txBox="1">
              <a:spLocks noChangeArrowheads="1"/>
            </p:cNvSpPr>
            <p:nvPr/>
          </p:nvSpPr>
          <p:spPr bwMode="auto">
            <a:xfrm>
              <a:off x="1966791" y="4715913"/>
              <a:ext cx="5210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a:latin typeface="Arial" panose="020B0604020202020204" pitchFamily="34" charset="0"/>
                </a:rPr>
                <a:t>Выбор платежных реквизитов происходит </a:t>
              </a:r>
            </a:p>
          </p:txBody>
        </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36</a:t>
            </a:fld>
            <a:endParaRPr lang="ru-RU"/>
          </a:p>
        </p:txBody>
      </p:sp>
    </p:spTree>
    <p:extLst>
      <p:ext uri="{BB962C8B-B14F-4D97-AF65-F5344CB8AC3E}">
        <p14:creationId xmlns:p14="http://schemas.microsoft.com/office/powerpoint/2010/main" val="1840194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Услуги, предоставляемые офисом организации</a:t>
            </a:r>
          </a:p>
        </p:txBody>
      </p:sp>
      <p:grpSp>
        <p:nvGrpSpPr>
          <p:cNvPr id="15" name="Группа 14"/>
          <p:cNvGrpSpPr/>
          <p:nvPr/>
        </p:nvGrpSpPr>
        <p:grpSpPr>
          <a:xfrm>
            <a:off x="0" y="6812282"/>
            <a:ext cx="9143999" cy="45719"/>
            <a:chOff x="1403648" y="3860938"/>
            <a:chExt cx="6048672" cy="43536"/>
          </a:xfrm>
        </p:grpSpPr>
        <p:sp>
          <p:nvSpPr>
            <p:cNvPr id="16" name="Прямоугольник 1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2"/>
          <p:cNvGrpSpPr/>
          <p:nvPr/>
        </p:nvGrpSpPr>
        <p:grpSpPr>
          <a:xfrm>
            <a:off x="723284" y="1628800"/>
            <a:ext cx="7697433" cy="4143015"/>
            <a:chOff x="574992" y="1362238"/>
            <a:chExt cx="7697433" cy="4143015"/>
          </a:xfrm>
        </p:grpSpPr>
        <p:pic>
          <p:nvPicPr>
            <p:cNvPr id="46"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4992" y="1362238"/>
              <a:ext cx="7697433" cy="314847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27"/>
            <p:cNvSpPr>
              <a:spLocks noChangeArrowheads="1"/>
            </p:cNvSpPr>
            <p:nvPr/>
          </p:nvSpPr>
          <p:spPr bwMode="auto">
            <a:xfrm>
              <a:off x="2411760" y="3861048"/>
              <a:ext cx="792088" cy="144016"/>
            </a:xfrm>
            <a:prstGeom prst="roundRect">
              <a:avLst>
                <a:gd name="adj" fmla="val 2352"/>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25" name="Прямая со стрелкой 24"/>
            <p:cNvCxnSpPr/>
            <p:nvPr/>
          </p:nvCxnSpPr>
          <p:spPr>
            <a:xfrm>
              <a:off x="3203848" y="3933056"/>
              <a:ext cx="576064"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 Box 21"/>
            <p:cNvSpPr txBox="1">
              <a:spLocks noChangeArrowheads="1"/>
            </p:cNvSpPr>
            <p:nvPr/>
          </p:nvSpPr>
          <p:spPr bwMode="auto">
            <a:xfrm>
              <a:off x="2024650" y="4982033"/>
              <a:ext cx="52104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a:latin typeface="Arial" panose="020B0604020202020204" pitchFamily="34" charset="0"/>
                </a:rPr>
                <a:t>Выбор услуг, оказываемых в данном офисе происходит из списка услуг органа власти</a:t>
              </a:r>
            </a:p>
          </p:txBody>
        </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37</a:t>
            </a:fld>
            <a:endParaRPr lang="ru-RU"/>
          </a:p>
        </p:txBody>
      </p:sp>
    </p:spTree>
    <p:extLst>
      <p:ext uri="{BB962C8B-B14F-4D97-AF65-F5344CB8AC3E}">
        <p14:creationId xmlns:p14="http://schemas.microsoft.com/office/powerpoint/2010/main" val="484414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0096" y="1767324"/>
            <a:ext cx="7683809" cy="29600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Услуги, предоставляемые офисом организации</a:t>
            </a:r>
          </a:p>
        </p:txBody>
      </p:sp>
      <p:grpSp>
        <p:nvGrpSpPr>
          <p:cNvPr id="13" name="Группа 12"/>
          <p:cNvGrpSpPr/>
          <p:nvPr/>
        </p:nvGrpSpPr>
        <p:grpSpPr>
          <a:xfrm>
            <a:off x="0" y="6812282"/>
            <a:ext cx="9143999" cy="45719"/>
            <a:chOff x="1403648" y="3860938"/>
            <a:chExt cx="6048672" cy="43536"/>
          </a:xfrm>
        </p:grpSpPr>
        <p:sp>
          <p:nvSpPr>
            <p:cNvPr id="14" name="Прямоугольник 1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2" name="Text Box 21"/>
          <p:cNvSpPr txBox="1">
            <a:spLocks noChangeArrowheads="1"/>
          </p:cNvSpPr>
          <p:nvPr/>
        </p:nvSpPr>
        <p:spPr bwMode="auto">
          <a:xfrm>
            <a:off x="1966791" y="5248595"/>
            <a:ext cx="52104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a:latin typeface="Arial" panose="020B0604020202020204" pitchFamily="34" charset="0"/>
              </a:rPr>
              <a:t>Выбор платежных реквизитов можно сделать</a:t>
            </a:r>
          </a:p>
          <a:p>
            <a:pPr algn="ctr" eaLnBrk="1" hangingPunct="1"/>
            <a:r>
              <a:rPr lang="ru-RU" sz="1400" b="1">
                <a:latin typeface="Arial" panose="020B0604020202020204" pitchFamily="34" charset="0"/>
              </a:rPr>
              <a:t>на уровне услуги, процедуры, цели и на уровне офиса</a:t>
            </a:r>
          </a:p>
        </p:txBody>
      </p:sp>
      <p:sp>
        <p:nvSpPr>
          <p:cNvPr id="24" name="AutoShape 27"/>
          <p:cNvSpPr>
            <a:spLocks noChangeArrowheads="1"/>
          </p:cNvSpPr>
          <p:nvPr/>
        </p:nvSpPr>
        <p:spPr bwMode="auto">
          <a:xfrm>
            <a:off x="4716016" y="4509120"/>
            <a:ext cx="216024" cy="219242"/>
          </a:xfrm>
          <a:prstGeom prst="roundRect">
            <a:avLst>
              <a:gd name="adj" fmla="val 235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38</a:t>
            </a:fld>
            <a:endParaRPr lang="ru-RU"/>
          </a:p>
        </p:txBody>
      </p:sp>
    </p:spTree>
    <p:extLst>
      <p:ext uri="{BB962C8B-B14F-4D97-AF65-F5344CB8AC3E}">
        <p14:creationId xmlns:p14="http://schemas.microsoft.com/office/powerpoint/2010/main" val="1295181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Контактная информация</a:t>
            </a:r>
          </a:p>
        </p:txBody>
      </p:sp>
      <p:grpSp>
        <p:nvGrpSpPr>
          <p:cNvPr id="16" name="Группа 15"/>
          <p:cNvGrpSpPr/>
          <p:nvPr/>
        </p:nvGrpSpPr>
        <p:grpSpPr>
          <a:xfrm>
            <a:off x="0" y="6812282"/>
            <a:ext cx="9143999" cy="45719"/>
            <a:chOff x="1403648" y="3860938"/>
            <a:chExt cx="6048672" cy="43536"/>
          </a:xfrm>
        </p:grpSpPr>
        <p:sp>
          <p:nvSpPr>
            <p:cNvPr id="17" name="Прямоугольник 1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 name="Группа 1"/>
          <p:cNvGrpSpPr/>
          <p:nvPr/>
        </p:nvGrpSpPr>
        <p:grpSpPr>
          <a:xfrm>
            <a:off x="591344" y="1340768"/>
            <a:ext cx="7961312" cy="4564698"/>
            <a:chOff x="591344" y="1340768"/>
            <a:chExt cx="7961312" cy="4564698"/>
          </a:xfrm>
        </p:grpSpPr>
        <p:pic>
          <p:nvPicPr>
            <p:cNvPr id="20505" name="Picture 2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1344" y="1340768"/>
              <a:ext cx="5250935" cy="4564698"/>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17"/>
            <p:cNvSpPr>
              <a:spLocks noChangeArrowheads="1"/>
            </p:cNvSpPr>
            <p:nvPr/>
          </p:nvSpPr>
          <p:spPr bwMode="auto">
            <a:xfrm>
              <a:off x="6084168" y="1340768"/>
              <a:ext cx="2468488"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b="1" dirty="0"/>
                <a:t>Личные данные сотрудника</a:t>
              </a:r>
            </a:p>
            <a:p>
              <a:pPr eaLnBrk="1" hangingPunct="1">
                <a:spcBef>
                  <a:spcPct val="0"/>
                </a:spcBef>
                <a:buNone/>
              </a:pPr>
              <a:endParaRPr lang="ru-RU" sz="1400" b="1" dirty="0"/>
            </a:p>
            <a:p>
              <a:pPr eaLnBrk="1" hangingPunct="1">
                <a:spcBef>
                  <a:spcPct val="0"/>
                </a:spcBef>
                <a:buNone/>
              </a:pPr>
              <a:r>
                <a:rPr lang="ru-RU" sz="1400" b="1" dirty="0"/>
                <a:t>Контактная информация </a:t>
              </a:r>
              <a:r>
                <a:rPr lang="ru-RU" sz="1200" dirty="0"/>
                <a:t>(</a:t>
              </a:r>
              <a:r>
                <a:rPr lang="ru-RU" sz="1200" i="1" dirty="0"/>
                <a:t>адрес электронной почты, телефон, факс – не более одного номера или адреса</a:t>
              </a:r>
              <a:r>
                <a:rPr lang="ru-RU" sz="1200" dirty="0"/>
                <a:t>)</a:t>
              </a:r>
              <a:endParaRPr lang="ru-RU" sz="1400" dirty="0"/>
            </a:p>
            <a:p>
              <a:pPr eaLnBrk="1" hangingPunct="1">
                <a:spcBef>
                  <a:spcPct val="0"/>
                </a:spcBef>
                <a:buNone/>
              </a:pPr>
              <a:endParaRPr lang="ru-RU" sz="1400" b="1" dirty="0"/>
            </a:p>
            <a:p>
              <a:pPr eaLnBrk="1" hangingPunct="1">
                <a:spcBef>
                  <a:spcPct val="0"/>
                </a:spcBef>
                <a:buNone/>
              </a:pPr>
              <a:r>
                <a:rPr lang="ru-RU" sz="1400" b="1" dirty="0"/>
                <a:t>Рабочая информация</a:t>
              </a:r>
              <a:r>
                <a:rPr lang="ru-RU" sz="1400" dirty="0"/>
                <a:t> </a:t>
              </a:r>
              <a:r>
                <a:rPr lang="ru-RU" sz="1200" dirty="0"/>
                <a:t>(</a:t>
              </a:r>
              <a:r>
                <a:rPr lang="ru-RU" sz="1200" i="1" dirty="0"/>
                <a:t>график отличный от общего графика работы экспедиции, должность, роль</a:t>
              </a:r>
              <a:r>
                <a:rPr lang="ru-RU" sz="1200" dirty="0"/>
                <a:t>)</a:t>
              </a:r>
            </a:p>
            <a:p>
              <a:pPr eaLnBrk="1" hangingPunct="1">
                <a:spcBef>
                  <a:spcPct val="0"/>
                </a:spcBef>
                <a:buNone/>
              </a:pPr>
              <a:endParaRPr lang="ru-RU" sz="1200" b="1" dirty="0"/>
            </a:p>
            <a:p>
              <a:pPr eaLnBrk="1" hangingPunct="1">
                <a:spcBef>
                  <a:spcPct val="0"/>
                </a:spcBef>
                <a:buNone/>
              </a:pPr>
              <a:r>
                <a:rPr lang="ru-RU" sz="1400" b="1" dirty="0"/>
                <a:t>Связь с офисом</a:t>
              </a:r>
            </a:p>
            <a:p>
              <a:pPr eaLnBrk="1" hangingPunct="1">
                <a:spcBef>
                  <a:spcPct val="0"/>
                </a:spcBef>
                <a:buNone/>
              </a:pPr>
              <a:endParaRPr lang="ru-RU" sz="1400" b="1" dirty="0"/>
            </a:p>
            <a:p>
              <a:pPr eaLnBrk="1" hangingPunct="1">
                <a:spcBef>
                  <a:spcPct val="0"/>
                </a:spcBef>
                <a:buNone/>
              </a:pPr>
              <a:r>
                <a:rPr lang="ru-RU" sz="1400" b="1" dirty="0"/>
                <a:t>Комментарий</a:t>
              </a:r>
              <a:r>
                <a:rPr lang="ru-RU" sz="1400" dirty="0"/>
                <a:t> </a:t>
              </a:r>
              <a:r>
                <a:rPr lang="ru-RU" sz="1200" dirty="0"/>
                <a:t>(</a:t>
              </a:r>
              <a:r>
                <a:rPr lang="ru-RU" sz="1200" i="1" dirty="0"/>
                <a:t>обязательное, если не заполнена Фамилия</a:t>
              </a:r>
              <a:r>
                <a:rPr lang="ru-RU" sz="1200" dirty="0"/>
                <a:t>)</a:t>
              </a:r>
              <a:endParaRPr lang="ru-RU" sz="1400" b="1" dirty="0"/>
            </a:p>
          </p:txBody>
        </p:sp>
      </p:grpSp>
      <p:sp>
        <p:nvSpPr>
          <p:cNvPr id="3" name="Номер слайда 2"/>
          <p:cNvSpPr>
            <a:spLocks noGrp="1"/>
          </p:cNvSpPr>
          <p:nvPr>
            <p:ph type="sldNum" sz="quarter" idx="12"/>
          </p:nvPr>
        </p:nvSpPr>
        <p:spPr/>
        <p:txBody>
          <a:bodyPr/>
          <a:lstStyle/>
          <a:p>
            <a:pPr>
              <a:defRPr/>
            </a:pPr>
            <a:fld id="{2B40B2B8-615A-42D7-BA37-F5568DB5F6A6}" type="slidenum">
              <a:rPr lang="ru-RU" smtClean="0"/>
              <a:pPr>
                <a:defRPr/>
              </a:pPr>
              <a:t>39</a:t>
            </a:fld>
            <a:endParaRPr lang="ru-RU"/>
          </a:p>
        </p:txBody>
      </p:sp>
    </p:spTree>
    <p:extLst>
      <p:ext uri="{BB962C8B-B14F-4D97-AF65-F5344CB8AC3E}">
        <p14:creationId xmlns:p14="http://schemas.microsoft.com/office/powerpoint/2010/main" val="246319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1416527" y="2076233"/>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Реестр государственных</a:t>
            </a:r>
          </a:p>
          <a:p>
            <a:pPr algn="ctr">
              <a:lnSpc>
                <a:spcPts val="2500"/>
              </a:lnSpc>
            </a:pPr>
            <a:r>
              <a:rPr lang="ru-RU" sz="2400" b="1"/>
              <a:t>и муниципальных услуг</a:t>
            </a:r>
          </a:p>
        </p:txBody>
      </p:sp>
      <p:grpSp>
        <p:nvGrpSpPr>
          <p:cNvPr id="17" name="Группа 16"/>
          <p:cNvGrpSpPr/>
          <p:nvPr/>
        </p:nvGrpSpPr>
        <p:grpSpPr>
          <a:xfrm>
            <a:off x="1416527" y="3082500"/>
            <a:ext cx="6408712" cy="45719"/>
            <a:chOff x="1403648" y="3860938"/>
            <a:chExt cx="6048672" cy="43536"/>
          </a:xfrm>
        </p:grpSpPr>
        <p:sp>
          <p:nvSpPr>
            <p:cNvPr id="18" name="Прямоугольник 17"/>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4</a:t>
            </a:fld>
            <a:endParaRPr lang="ru-RU"/>
          </a:p>
        </p:txBody>
      </p:sp>
    </p:spTree>
    <p:extLst>
      <p:ext uri="{BB962C8B-B14F-4D97-AF65-F5344CB8AC3E}">
        <p14:creationId xmlns:p14="http://schemas.microsoft.com/office/powerpoint/2010/main" val="2673333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Сохранение органа власти. Изменение статуса</a:t>
            </a:r>
          </a:p>
        </p:txBody>
      </p:sp>
      <p:grpSp>
        <p:nvGrpSpPr>
          <p:cNvPr id="20" name="Группа 19"/>
          <p:cNvGrpSpPr/>
          <p:nvPr/>
        </p:nvGrpSpPr>
        <p:grpSpPr>
          <a:xfrm>
            <a:off x="0" y="6812282"/>
            <a:ext cx="9143999" cy="45719"/>
            <a:chOff x="1403648" y="3860938"/>
            <a:chExt cx="6048672" cy="43536"/>
          </a:xfrm>
        </p:grpSpPr>
        <p:sp>
          <p:nvSpPr>
            <p:cNvPr id="22" name="Прямоугольник 2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8" name="Группа 7"/>
          <p:cNvGrpSpPr/>
          <p:nvPr/>
        </p:nvGrpSpPr>
        <p:grpSpPr>
          <a:xfrm>
            <a:off x="970639" y="1235428"/>
            <a:ext cx="7202722" cy="4828147"/>
            <a:chOff x="970639" y="1235428"/>
            <a:chExt cx="7202722" cy="4828147"/>
          </a:xfrm>
        </p:grpSpPr>
        <p:grpSp>
          <p:nvGrpSpPr>
            <p:cNvPr id="38" name="Группа 37"/>
            <p:cNvGrpSpPr/>
            <p:nvPr/>
          </p:nvGrpSpPr>
          <p:grpSpPr>
            <a:xfrm>
              <a:off x="2110577" y="5540355"/>
              <a:ext cx="4922847" cy="523220"/>
              <a:chOff x="1737385" y="5540355"/>
              <a:chExt cx="4922847" cy="523220"/>
            </a:xfrm>
          </p:grpSpPr>
          <p:sp>
            <p:nvSpPr>
              <p:cNvPr id="39" name="Rectangle 17"/>
              <p:cNvSpPr>
                <a:spLocks noChangeArrowheads="1"/>
              </p:cNvSpPr>
              <p:nvPr/>
            </p:nvSpPr>
            <p:spPr bwMode="auto">
              <a:xfrm>
                <a:off x="1967070" y="5540355"/>
                <a:ext cx="2686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Кнопка сохранения</a:t>
                </a:r>
              </a:p>
              <a:p>
                <a:pPr eaLnBrk="1" hangingPunct="1">
                  <a:spcBef>
                    <a:spcPct val="0"/>
                  </a:spcBef>
                  <a:buNone/>
                </a:pPr>
                <a:r>
                  <a:rPr lang="ru-RU" sz="1400" dirty="0"/>
                  <a:t>органа власти</a:t>
                </a:r>
              </a:p>
            </p:txBody>
          </p:sp>
          <p:grpSp>
            <p:nvGrpSpPr>
              <p:cNvPr id="40" name="Группа 39"/>
              <p:cNvGrpSpPr/>
              <p:nvPr/>
            </p:nvGrpSpPr>
            <p:grpSpPr>
              <a:xfrm>
                <a:off x="1737385" y="5566982"/>
                <a:ext cx="224507" cy="276999"/>
                <a:chOff x="1283503" y="3538070"/>
                <a:chExt cx="302895" cy="373716"/>
              </a:xfrm>
            </p:grpSpPr>
            <p:sp>
              <p:nvSpPr>
                <p:cNvPr id="45" name="Овал 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41" name="Rectangle 17"/>
              <p:cNvSpPr>
                <a:spLocks noChangeArrowheads="1"/>
              </p:cNvSpPr>
              <p:nvPr/>
            </p:nvSpPr>
            <p:spPr bwMode="auto">
              <a:xfrm>
                <a:off x="5305215" y="5587419"/>
                <a:ext cx="13550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Согласование</a:t>
                </a:r>
              </a:p>
            </p:txBody>
          </p:sp>
          <p:grpSp>
            <p:nvGrpSpPr>
              <p:cNvPr id="42" name="Группа 41"/>
              <p:cNvGrpSpPr/>
              <p:nvPr/>
            </p:nvGrpSpPr>
            <p:grpSpPr>
              <a:xfrm>
                <a:off x="5075530" y="5587419"/>
                <a:ext cx="224507" cy="276999"/>
                <a:chOff x="1283503" y="3538070"/>
                <a:chExt cx="302895" cy="373716"/>
              </a:xfrm>
            </p:grpSpPr>
            <p:sp>
              <p:nvSpPr>
                <p:cNvPr id="43" name="Овал 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7" name="Группа 6"/>
            <p:cNvGrpSpPr/>
            <p:nvPr/>
          </p:nvGrpSpPr>
          <p:grpSpPr>
            <a:xfrm>
              <a:off x="970639" y="1235428"/>
              <a:ext cx="7202722" cy="3685469"/>
              <a:chOff x="554030" y="1235428"/>
              <a:chExt cx="7202722" cy="3685469"/>
            </a:xfrm>
          </p:grpSpPr>
          <p:pic>
            <p:nvPicPr>
              <p:cNvPr id="55"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030" y="1235428"/>
                <a:ext cx="4386011" cy="3667067"/>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775484" y="3186905"/>
                <a:ext cx="1981268" cy="76033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192719" y="1235428"/>
                <a:ext cx="2564033" cy="154765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27"/>
              <p:cNvSpPr>
                <a:spLocks noChangeArrowheads="1"/>
              </p:cNvSpPr>
              <p:nvPr/>
            </p:nvSpPr>
            <p:spPr bwMode="auto">
              <a:xfrm>
                <a:off x="2843808" y="4653136"/>
                <a:ext cx="572357" cy="267761"/>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8" name="AutoShape 27"/>
              <p:cNvSpPr>
                <a:spLocks noChangeArrowheads="1"/>
              </p:cNvSpPr>
              <p:nvPr/>
            </p:nvSpPr>
            <p:spPr bwMode="auto">
              <a:xfrm>
                <a:off x="3416166" y="4653136"/>
                <a:ext cx="932688" cy="267761"/>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1" name="Группа 30"/>
              <p:cNvGrpSpPr/>
              <p:nvPr/>
            </p:nvGrpSpPr>
            <p:grpSpPr>
              <a:xfrm>
                <a:off x="2563366" y="4381072"/>
                <a:ext cx="481592" cy="400111"/>
                <a:chOff x="1290488" y="3604907"/>
                <a:chExt cx="288924" cy="240041"/>
              </a:xfrm>
            </p:grpSpPr>
            <p:sp>
              <p:nvSpPr>
                <p:cNvPr id="51" name="Овал 5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59" name="Группа 58"/>
              <p:cNvGrpSpPr/>
              <p:nvPr/>
            </p:nvGrpSpPr>
            <p:grpSpPr>
              <a:xfrm>
                <a:off x="4108058" y="4381072"/>
                <a:ext cx="481592" cy="400111"/>
                <a:chOff x="1290488" y="3604907"/>
                <a:chExt cx="288924" cy="240041"/>
              </a:xfrm>
            </p:grpSpPr>
            <p:sp>
              <p:nvSpPr>
                <p:cNvPr id="60" name="Овал 5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cxnSp>
            <p:nvCxnSpPr>
              <p:cNvPr id="62" name="Соединительная линия уступом 38"/>
              <p:cNvCxnSpPr>
                <a:stCxn id="58" idx="3"/>
              </p:cNvCxnSpPr>
              <p:nvPr/>
            </p:nvCxnSpPr>
            <p:spPr>
              <a:xfrm flipV="1">
                <a:off x="4348854" y="2348880"/>
                <a:ext cx="1087242" cy="2438137"/>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p:nvPr/>
            </p:nvCxnSpPr>
            <p:spPr>
              <a:xfrm>
                <a:off x="7380312" y="2353753"/>
                <a:ext cx="0" cy="129127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40</a:t>
            </a:fld>
            <a:endParaRPr lang="ru-RU"/>
          </a:p>
        </p:txBody>
      </p:sp>
    </p:spTree>
    <p:extLst>
      <p:ext uri="{BB962C8B-B14F-4D97-AF65-F5344CB8AC3E}">
        <p14:creationId xmlns:p14="http://schemas.microsoft.com/office/powerpoint/2010/main" val="3889571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416527" y="1988840"/>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dirty="0"/>
              <a:t/>
            </a:r>
            <a:br>
              <a:rPr lang="ru-RU" sz="2400" b="1" dirty="0"/>
            </a:br>
            <a:r>
              <a:rPr lang="ru-RU" sz="2400" b="1" dirty="0"/>
              <a:t>Ввод основной информации</a:t>
            </a:r>
          </a:p>
          <a:p>
            <a:pPr algn="ctr">
              <a:lnSpc>
                <a:spcPts val="2500"/>
              </a:lnSpc>
            </a:pPr>
            <a:r>
              <a:rPr lang="ru-RU" sz="2400" b="1" dirty="0"/>
              <a:t>о государственной услуге</a:t>
            </a:r>
          </a:p>
        </p:txBody>
      </p:sp>
      <p:grpSp>
        <p:nvGrpSpPr>
          <p:cNvPr id="12" name="Группа 11"/>
          <p:cNvGrpSpPr/>
          <p:nvPr/>
        </p:nvGrpSpPr>
        <p:grpSpPr>
          <a:xfrm>
            <a:off x="1416527" y="3082500"/>
            <a:ext cx="6408712" cy="45719"/>
            <a:chOff x="1403648" y="3860938"/>
            <a:chExt cx="6048672" cy="43536"/>
          </a:xfrm>
        </p:grpSpPr>
        <p:sp>
          <p:nvSpPr>
            <p:cNvPr id="13" name="Прямоугольник 1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41</a:t>
            </a:fld>
            <a:endParaRPr lang="ru-RU"/>
          </a:p>
        </p:txBody>
      </p:sp>
    </p:spTree>
    <p:extLst>
      <p:ext uri="{BB962C8B-B14F-4D97-AF65-F5344CB8AC3E}">
        <p14:creationId xmlns:p14="http://schemas.microsoft.com/office/powerpoint/2010/main" val="26542435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Создание новой услуги</a:t>
            </a:r>
          </a:p>
        </p:txBody>
      </p:sp>
      <p:grpSp>
        <p:nvGrpSpPr>
          <p:cNvPr id="16" name="Группа 15"/>
          <p:cNvGrpSpPr/>
          <p:nvPr/>
        </p:nvGrpSpPr>
        <p:grpSpPr>
          <a:xfrm>
            <a:off x="0" y="6812282"/>
            <a:ext cx="9143999" cy="45719"/>
            <a:chOff x="1403648" y="3860938"/>
            <a:chExt cx="6048672" cy="43536"/>
          </a:xfrm>
        </p:grpSpPr>
        <p:sp>
          <p:nvSpPr>
            <p:cNvPr id="17" name="Прямоугольник 1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 name="Группа 3"/>
          <p:cNvGrpSpPr/>
          <p:nvPr/>
        </p:nvGrpSpPr>
        <p:grpSpPr>
          <a:xfrm>
            <a:off x="1716851" y="5902003"/>
            <a:ext cx="5710298" cy="307777"/>
            <a:chOff x="1805144" y="5892133"/>
            <a:chExt cx="5710298" cy="307777"/>
          </a:xfrm>
        </p:grpSpPr>
        <p:sp>
          <p:nvSpPr>
            <p:cNvPr id="40" name="Rectangle 17"/>
            <p:cNvSpPr>
              <a:spLocks noChangeArrowheads="1"/>
            </p:cNvSpPr>
            <p:nvPr/>
          </p:nvSpPr>
          <p:spPr bwMode="auto">
            <a:xfrm>
              <a:off x="2034829" y="5892133"/>
              <a:ext cx="26864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Закладка «Услуги»</a:t>
              </a:r>
            </a:p>
          </p:txBody>
        </p:sp>
        <p:grpSp>
          <p:nvGrpSpPr>
            <p:cNvPr id="42" name="Группа 41"/>
            <p:cNvGrpSpPr/>
            <p:nvPr/>
          </p:nvGrpSpPr>
          <p:grpSpPr>
            <a:xfrm>
              <a:off x="1805144" y="5907522"/>
              <a:ext cx="224507" cy="276999"/>
              <a:chOff x="1283503" y="3538070"/>
              <a:chExt cx="302895" cy="373716"/>
            </a:xfrm>
          </p:grpSpPr>
          <p:sp>
            <p:nvSpPr>
              <p:cNvPr id="48" name="Овал 4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43" name="Rectangle 17"/>
            <p:cNvSpPr>
              <a:spLocks noChangeArrowheads="1"/>
            </p:cNvSpPr>
            <p:nvPr/>
          </p:nvSpPr>
          <p:spPr bwMode="auto">
            <a:xfrm>
              <a:off x="4572000" y="5892133"/>
              <a:ext cx="29434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Кнопка</a:t>
              </a:r>
              <a:r>
                <a:rPr lang="en-US" sz="1400" dirty="0"/>
                <a:t> </a:t>
              </a:r>
              <a:r>
                <a:rPr lang="ru-RU" sz="1400" dirty="0"/>
                <a:t>«Создать новую услугу»</a:t>
              </a:r>
            </a:p>
          </p:txBody>
        </p:sp>
        <p:grpSp>
          <p:nvGrpSpPr>
            <p:cNvPr id="44" name="Группа 43"/>
            <p:cNvGrpSpPr/>
            <p:nvPr/>
          </p:nvGrpSpPr>
          <p:grpSpPr>
            <a:xfrm>
              <a:off x="4342315" y="5907522"/>
              <a:ext cx="224507" cy="276999"/>
              <a:chOff x="1283503" y="3538070"/>
              <a:chExt cx="302895" cy="373716"/>
            </a:xfrm>
          </p:grpSpPr>
          <p:sp>
            <p:nvSpPr>
              <p:cNvPr id="46" name="Овал 4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pic>
        <p:nvPicPr>
          <p:cNvPr id="50"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0285" y="1306336"/>
            <a:ext cx="7663430" cy="423085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AutoShape 27"/>
          <p:cNvSpPr>
            <a:spLocks noChangeArrowheads="1"/>
          </p:cNvSpPr>
          <p:nvPr/>
        </p:nvSpPr>
        <p:spPr bwMode="auto">
          <a:xfrm>
            <a:off x="793793" y="1673979"/>
            <a:ext cx="1401943" cy="1104053"/>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2" name="Группа 31"/>
          <p:cNvGrpSpPr/>
          <p:nvPr/>
        </p:nvGrpSpPr>
        <p:grpSpPr>
          <a:xfrm>
            <a:off x="2000967" y="1944177"/>
            <a:ext cx="481592" cy="400111"/>
            <a:chOff x="1290488" y="3604907"/>
            <a:chExt cx="288924" cy="240041"/>
          </a:xfrm>
        </p:grpSpPr>
        <p:sp>
          <p:nvSpPr>
            <p:cNvPr id="38" name="Овал 3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27" name="AutoShape 27"/>
          <p:cNvSpPr>
            <a:spLocks noChangeArrowheads="1"/>
          </p:cNvSpPr>
          <p:nvPr/>
        </p:nvSpPr>
        <p:spPr bwMode="auto">
          <a:xfrm>
            <a:off x="7452320" y="1673979"/>
            <a:ext cx="951395" cy="240130"/>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51" name="Группа 50"/>
          <p:cNvGrpSpPr/>
          <p:nvPr/>
        </p:nvGrpSpPr>
        <p:grpSpPr>
          <a:xfrm>
            <a:off x="7225707" y="1411559"/>
            <a:ext cx="481592" cy="400111"/>
            <a:chOff x="1290488" y="3604907"/>
            <a:chExt cx="288924" cy="240041"/>
          </a:xfrm>
        </p:grpSpPr>
        <p:sp>
          <p:nvSpPr>
            <p:cNvPr id="52" name="Овал 5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b="1" dirty="0">
                  <a:solidFill>
                    <a:srgbClr val="C00000"/>
                  </a:solidFill>
                </a:rPr>
                <a:t>2</a:t>
              </a:r>
              <a:endParaRPr lang="ru-RU" b="1" dirty="0">
                <a:solidFill>
                  <a:srgbClr val="C00000"/>
                </a:solidFill>
              </a:endParaRP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42</a:t>
            </a:fld>
            <a:endParaRPr lang="ru-RU"/>
          </a:p>
        </p:txBody>
      </p:sp>
    </p:spTree>
    <p:extLst>
      <p:ext uri="{BB962C8B-B14F-4D97-AF65-F5344CB8AC3E}">
        <p14:creationId xmlns:p14="http://schemas.microsoft.com/office/powerpoint/2010/main" val="1539434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Создание новой услуги</a:t>
            </a:r>
          </a:p>
        </p:txBody>
      </p:sp>
      <p:grpSp>
        <p:nvGrpSpPr>
          <p:cNvPr id="16" name="Группа 15"/>
          <p:cNvGrpSpPr/>
          <p:nvPr/>
        </p:nvGrpSpPr>
        <p:grpSpPr>
          <a:xfrm>
            <a:off x="0" y="6812282"/>
            <a:ext cx="9143999" cy="45719"/>
            <a:chOff x="1403648" y="3860938"/>
            <a:chExt cx="6048672" cy="43536"/>
          </a:xfrm>
        </p:grpSpPr>
        <p:sp>
          <p:nvSpPr>
            <p:cNvPr id="17" name="Прямоугольник 1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2"/>
          <p:cNvGrpSpPr/>
          <p:nvPr/>
        </p:nvGrpSpPr>
        <p:grpSpPr>
          <a:xfrm>
            <a:off x="2316334" y="5902003"/>
            <a:ext cx="4511333" cy="307777"/>
            <a:chOff x="1716851" y="5902003"/>
            <a:chExt cx="4511333" cy="307777"/>
          </a:xfrm>
        </p:grpSpPr>
        <p:sp>
          <p:nvSpPr>
            <p:cNvPr id="22" name="Rectangle 17"/>
            <p:cNvSpPr>
              <a:spLocks noChangeArrowheads="1"/>
            </p:cNvSpPr>
            <p:nvPr/>
          </p:nvSpPr>
          <p:spPr bwMode="auto">
            <a:xfrm>
              <a:off x="1946536" y="5902003"/>
              <a:ext cx="26864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 Закладки описания услуги</a:t>
              </a:r>
            </a:p>
          </p:txBody>
        </p:sp>
        <p:grpSp>
          <p:nvGrpSpPr>
            <p:cNvPr id="23" name="Группа 22"/>
            <p:cNvGrpSpPr/>
            <p:nvPr/>
          </p:nvGrpSpPr>
          <p:grpSpPr>
            <a:xfrm>
              <a:off x="1716851" y="5917392"/>
              <a:ext cx="224507" cy="276999"/>
              <a:chOff x="1283503" y="3538070"/>
              <a:chExt cx="302895" cy="373716"/>
            </a:xfrm>
          </p:grpSpPr>
          <p:sp>
            <p:nvSpPr>
              <p:cNvPr id="28" name="Овал 2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24" name="Rectangle 17"/>
            <p:cNvSpPr>
              <a:spLocks noChangeArrowheads="1"/>
            </p:cNvSpPr>
            <p:nvPr/>
          </p:nvSpPr>
          <p:spPr bwMode="auto">
            <a:xfrm>
              <a:off x="5004048" y="5902003"/>
              <a:ext cx="12241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Поля услуги</a:t>
              </a:r>
            </a:p>
          </p:txBody>
        </p:sp>
        <p:grpSp>
          <p:nvGrpSpPr>
            <p:cNvPr id="25" name="Группа 24"/>
            <p:cNvGrpSpPr/>
            <p:nvPr/>
          </p:nvGrpSpPr>
          <p:grpSpPr>
            <a:xfrm>
              <a:off x="4774363" y="5917392"/>
              <a:ext cx="224507" cy="276999"/>
              <a:chOff x="1283503" y="3538070"/>
              <a:chExt cx="302895" cy="373716"/>
            </a:xfrm>
          </p:grpSpPr>
          <p:sp>
            <p:nvSpPr>
              <p:cNvPr id="26" name="Овал 2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4" name="Группа 3"/>
          <p:cNvGrpSpPr/>
          <p:nvPr/>
        </p:nvGrpSpPr>
        <p:grpSpPr>
          <a:xfrm>
            <a:off x="737767" y="1306336"/>
            <a:ext cx="7668466" cy="3989272"/>
            <a:chOff x="735249" y="1306336"/>
            <a:chExt cx="7668466" cy="3989272"/>
          </a:xfrm>
        </p:grpSpPr>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49" y="1306336"/>
              <a:ext cx="7668466" cy="39892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4" name="AutoShape 27"/>
            <p:cNvSpPr>
              <a:spLocks noChangeArrowheads="1"/>
            </p:cNvSpPr>
            <p:nvPr/>
          </p:nvSpPr>
          <p:spPr bwMode="auto">
            <a:xfrm>
              <a:off x="793793" y="1914109"/>
              <a:ext cx="1470368" cy="2234971"/>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5" name="Группа 34"/>
            <p:cNvGrpSpPr/>
            <p:nvPr/>
          </p:nvGrpSpPr>
          <p:grpSpPr>
            <a:xfrm>
              <a:off x="2000967" y="1944177"/>
              <a:ext cx="481592" cy="400111"/>
              <a:chOff x="1290488" y="3604907"/>
              <a:chExt cx="288924" cy="240041"/>
            </a:xfrm>
          </p:grpSpPr>
          <p:sp>
            <p:nvSpPr>
              <p:cNvPr id="36" name="Овал 35"/>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38" name="AutoShape 27"/>
            <p:cNvSpPr>
              <a:spLocks noChangeArrowheads="1"/>
            </p:cNvSpPr>
            <p:nvPr/>
          </p:nvSpPr>
          <p:spPr bwMode="auto">
            <a:xfrm>
              <a:off x="2472730" y="2168430"/>
              <a:ext cx="5843686" cy="2772737"/>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9" name="Группа 38"/>
            <p:cNvGrpSpPr/>
            <p:nvPr/>
          </p:nvGrpSpPr>
          <p:grpSpPr>
            <a:xfrm>
              <a:off x="5096290" y="1943467"/>
              <a:ext cx="481592" cy="400111"/>
              <a:chOff x="1290488" y="3604907"/>
              <a:chExt cx="288924" cy="240041"/>
            </a:xfrm>
          </p:grpSpPr>
          <p:sp>
            <p:nvSpPr>
              <p:cNvPr id="40" name="Овал 3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b="1" dirty="0">
                    <a:solidFill>
                      <a:srgbClr val="C00000"/>
                    </a:solidFill>
                  </a:rPr>
                  <a:t>2</a:t>
                </a:r>
                <a:endParaRPr lang="ru-RU" b="1" dirty="0">
                  <a:solidFill>
                    <a:srgbClr val="C00000"/>
                  </a:solidFill>
                </a:endParaRPr>
              </a:p>
            </p:txBody>
          </p:sp>
        </p:gr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43</a:t>
            </a:fld>
            <a:endParaRPr lang="ru-RU"/>
          </a:p>
        </p:txBody>
      </p:sp>
    </p:spTree>
    <p:extLst>
      <p:ext uri="{BB962C8B-B14F-4D97-AF65-F5344CB8AC3E}">
        <p14:creationId xmlns:p14="http://schemas.microsoft.com/office/powerpoint/2010/main" val="3153915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8"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1310" y="980792"/>
            <a:ext cx="4961381" cy="3557793"/>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0217" name="AutoShape 9"/>
          <p:cNvSpPr>
            <a:spLocks noChangeArrowheads="1"/>
          </p:cNvSpPr>
          <p:nvPr/>
        </p:nvSpPr>
        <p:spPr bwMode="auto">
          <a:xfrm>
            <a:off x="2172132" y="1771911"/>
            <a:ext cx="4811835" cy="345482"/>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3" name="Группа 32"/>
          <p:cNvGrpSpPr/>
          <p:nvPr/>
        </p:nvGrpSpPr>
        <p:grpSpPr>
          <a:xfrm>
            <a:off x="0" y="6812282"/>
            <a:ext cx="9143999" cy="45719"/>
            <a:chOff x="1403648" y="3860938"/>
            <a:chExt cx="6048672" cy="43536"/>
          </a:xfrm>
        </p:grpSpPr>
        <p:sp>
          <p:nvSpPr>
            <p:cNvPr id="34" name="Прямоугольник 3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4" name="Группа 53"/>
          <p:cNvGrpSpPr/>
          <p:nvPr/>
        </p:nvGrpSpPr>
        <p:grpSpPr>
          <a:xfrm>
            <a:off x="6846902" y="1771911"/>
            <a:ext cx="317749" cy="355156"/>
            <a:chOff x="1283503" y="3569143"/>
            <a:chExt cx="302895" cy="338554"/>
          </a:xfrm>
        </p:grpSpPr>
        <p:sp>
          <p:nvSpPr>
            <p:cNvPr id="73" name="Овал 7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87" y="3569143"/>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1</a:t>
              </a:r>
            </a:p>
          </p:txBody>
        </p:sp>
      </p:grpSp>
      <p:sp>
        <p:nvSpPr>
          <p:cNvPr id="106"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«Основные сведения»</a:t>
            </a:r>
          </a:p>
        </p:txBody>
      </p:sp>
      <p:sp>
        <p:nvSpPr>
          <p:cNvPr id="107" name="AutoShape 9"/>
          <p:cNvSpPr>
            <a:spLocks noChangeArrowheads="1"/>
          </p:cNvSpPr>
          <p:nvPr/>
        </p:nvSpPr>
        <p:spPr bwMode="auto">
          <a:xfrm>
            <a:off x="2172132" y="2171812"/>
            <a:ext cx="4811835" cy="459533"/>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6" name="AutoShape 9"/>
          <p:cNvSpPr>
            <a:spLocks noChangeArrowheads="1"/>
          </p:cNvSpPr>
          <p:nvPr/>
        </p:nvSpPr>
        <p:spPr bwMode="auto">
          <a:xfrm>
            <a:off x="2172132" y="2685609"/>
            <a:ext cx="4811835" cy="351405"/>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7" name="AutoShape 9"/>
          <p:cNvSpPr>
            <a:spLocks noChangeArrowheads="1"/>
          </p:cNvSpPr>
          <p:nvPr/>
        </p:nvSpPr>
        <p:spPr bwMode="auto">
          <a:xfrm>
            <a:off x="2172132" y="3037014"/>
            <a:ext cx="4811835" cy="313677"/>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8" name="AutoShape 9"/>
          <p:cNvSpPr>
            <a:spLocks noChangeArrowheads="1"/>
          </p:cNvSpPr>
          <p:nvPr/>
        </p:nvSpPr>
        <p:spPr bwMode="auto">
          <a:xfrm>
            <a:off x="2172132" y="3350049"/>
            <a:ext cx="4811835" cy="366009"/>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9" name="AutoShape 9"/>
          <p:cNvSpPr>
            <a:spLocks noChangeArrowheads="1"/>
          </p:cNvSpPr>
          <p:nvPr/>
        </p:nvSpPr>
        <p:spPr bwMode="auto">
          <a:xfrm>
            <a:off x="2172132" y="3716058"/>
            <a:ext cx="4811835" cy="382611"/>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20" name="AutoShape 9"/>
          <p:cNvSpPr>
            <a:spLocks noChangeArrowheads="1"/>
          </p:cNvSpPr>
          <p:nvPr/>
        </p:nvSpPr>
        <p:spPr bwMode="auto">
          <a:xfrm>
            <a:off x="2172132" y="4096388"/>
            <a:ext cx="4811835" cy="386903"/>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21" name="Группа 120"/>
          <p:cNvGrpSpPr/>
          <p:nvPr/>
        </p:nvGrpSpPr>
        <p:grpSpPr>
          <a:xfrm>
            <a:off x="6846902" y="2218723"/>
            <a:ext cx="317749" cy="338554"/>
            <a:chOff x="1283503" y="3569143"/>
            <a:chExt cx="302895" cy="322728"/>
          </a:xfrm>
        </p:grpSpPr>
        <p:sp>
          <p:nvSpPr>
            <p:cNvPr id="122" name="Овал 12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2</a:t>
              </a:r>
              <a:endParaRPr lang="ru-RU" sz="1600" b="1" dirty="0">
                <a:solidFill>
                  <a:srgbClr val="C00000"/>
                </a:solidFill>
              </a:endParaRPr>
            </a:p>
          </p:txBody>
        </p:sp>
      </p:grpSp>
      <p:grpSp>
        <p:nvGrpSpPr>
          <p:cNvPr id="124" name="Группа 123"/>
          <p:cNvGrpSpPr/>
          <p:nvPr/>
        </p:nvGrpSpPr>
        <p:grpSpPr>
          <a:xfrm>
            <a:off x="6846902" y="2698575"/>
            <a:ext cx="317749" cy="338554"/>
            <a:chOff x="1283503" y="3569143"/>
            <a:chExt cx="302895" cy="322728"/>
          </a:xfrm>
        </p:grpSpPr>
        <p:sp>
          <p:nvSpPr>
            <p:cNvPr id="125" name="Овал 12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3</a:t>
              </a:r>
              <a:endParaRPr lang="ru-RU" sz="1600" b="1" dirty="0">
                <a:solidFill>
                  <a:srgbClr val="C00000"/>
                </a:solidFill>
              </a:endParaRPr>
            </a:p>
          </p:txBody>
        </p:sp>
      </p:grpSp>
      <p:grpSp>
        <p:nvGrpSpPr>
          <p:cNvPr id="127" name="Группа 126"/>
          <p:cNvGrpSpPr/>
          <p:nvPr/>
        </p:nvGrpSpPr>
        <p:grpSpPr>
          <a:xfrm>
            <a:off x="6846902" y="3035594"/>
            <a:ext cx="317749" cy="338554"/>
            <a:chOff x="1283503" y="3569143"/>
            <a:chExt cx="302895" cy="322728"/>
          </a:xfrm>
        </p:grpSpPr>
        <p:sp>
          <p:nvSpPr>
            <p:cNvPr id="128" name="Овал 12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4</a:t>
              </a:r>
              <a:endParaRPr lang="ru-RU" sz="1600" b="1" dirty="0">
                <a:solidFill>
                  <a:srgbClr val="C00000"/>
                </a:solidFill>
              </a:endParaRPr>
            </a:p>
          </p:txBody>
        </p:sp>
      </p:grpSp>
      <p:grpSp>
        <p:nvGrpSpPr>
          <p:cNvPr id="130" name="Группа 129"/>
          <p:cNvGrpSpPr/>
          <p:nvPr/>
        </p:nvGrpSpPr>
        <p:grpSpPr>
          <a:xfrm>
            <a:off x="6846902" y="3381964"/>
            <a:ext cx="317749" cy="338554"/>
            <a:chOff x="1283503" y="3569143"/>
            <a:chExt cx="302895" cy="322728"/>
          </a:xfrm>
        </p:grpSpPr>
        <p:sp>
          <p:nvSpPr>
            <p:cNvPr id="131" name="Овал 13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5</a:t>
              </a:r>
              <a:endParaRPr lang="ru-RU" sz="1600" b="1" dirty="0">
                <a:solidFill>
                  <a:srgbClr val="C00000"/>
                </a:solidFill>
              </a:endParaRPr>
            </a:p>
          </p:txBody>
        </p:sp>
      </p:grpSp>
      <p:grpSp>
        <p:nvGrpSpPr>
          <p:cNvPr id="133" name="Группа 132"/>
          <p:cNvGrpSpPr/>
          <p:nvPr/>
        </p:nvGrpSpPr>
        <p:grpSpPr>
          <a:xfrm>
            <a:off x="6846902" y="3747841"/>
            <a:ext cx="317749" cy="338554"/>
            <a:chOff x="1283503" y="3569143"/>
            <a:chExt cx="302895" cy="322728"/>
          </a:xfrm>
        </p:grpSpPr>
        <p:sp>
          <p:nvSpPr>
            <p:cNvPr id="134" name="Овал 13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5"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6</a:t>
              </a:r>
              <a:endParaRPr lang="ru-RU" sz="1600" b="1" dirty="0">
                <a:solidFill>
                  <a:srgbClr val="C00000"/>
                </a:solidFill>
              </a:endParaRPr>
            </a:p>
          </p:txBody>
        </p:sp>
      </p:grpSp>
      <p:grpSp>
        <p:nvGrpSpPr>
          <p:cNvPr id="136" name="Группа 135"/>
          <p:cNvGrpSpPr/>
          <p:nvPr/>
        </p:nvGrpSpPr>
        <p:grpSpPr>
          <a:xfrm>
            <a:off x="6846902" y="4129076"/>
            <a:ext cx="317749" cy="338554"/>
            <a:chOff x="1283503" y="3569143"/>
            <a:chExt cx="302895" cy="322728"/>
          </a:xfrm>
        </p:grpSpPr>
        <p:sp>
          <p:nvSpPr>
            <p:cNvPr id="137" name="Овал 13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8"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7</a:t>
              </a:r>
              <a:endParaRPr lang="ru-RU" sz="1600" b="1" dirty="0">
                <a:solidFill>
                  <a:srgbClr val="C00000"/>
                </a:solidFill>
              </a:endParaRPr>
            </a:p>
          </p:txBody>
        </p:sp>
      </p:grpSp>
      <p:grpSp>
        <p:nvGrpSpPr>
          <p:cNvPr id="9" name="Группа 8"/>
          <p:cNvGrpSpPr/>
          <p:nvPr/>
        </p:nvGrpSpPr>
        <p:grpSpPr>
          <a:xfrm>
            <a:off x="1475656" y="4740463"/>
            <a:ext cx="6683425" cy="1734800"/>
            <a:chOff x="1403648" y="4740463"/>
            <a:chExt cx="6683425" cy="1734800"/>
          </a:xfrm>
        </p:grpSpPr>
        <p:sp>
          <p:nvSpPr>
            <p:cNvPr id="83" name="Rectangle 17"/>
            <p:cNvSpPr>
              <a:spLocks noChangeArrowheads="1"/>
            </p:cNvSpPr>
            <p:nvPr/>
          </p:nvSpPr>
          <p:spPr bwMode="auto">
            <a:xfrm>
              <a:off x="1633332" y="4740463"/>
              <a:ext cx="21862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Полное наименование </a:t>
              </a:r>
              <a:r>
                <a:rPr lang="ru-RU" sz="1100" i="1" dirty="0"/>
                <a:t>(обязательное)</a:t>
              </a:r>
              <a:endParaRPr lang="ru-RU" sz="1400" dirty="0"/>
            </a:p>
          </p:txBody>
        </p:sp>
        <p:grpSp>
          <p:nvGrpSpPr>
            <p:cNvPr id="84" name="Группа 83"/>
            <p:cNvGrpSpPr/>
            <p:nvPr/>
          </p:nvGrpSpPr>
          <p:grpSpPr>
            <a:xfrm>
              <a:off x="1403648" y="4768382"/>
              <a:ext cx="224507" cy="276999"/>
              <a:chOff x="1283503" y="3538070"/>
              <a:chExt cx="302895" cy="373716"/>
            </a:xfrm>
          </p:grpSpPr>
          <p:sp>
            <p:nvSpPr>
              <p:cNvPr id="98" name="Овал 9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1</a:t>
                </a:r>
                <a:endParaRPr lang="ru-RU" sz="1200" b="1" dirty="0">
                  <a:solidFill>
                    <a:srgbClr val="C00000"/>
                  </a:solidFill>
                </a:endParaRPr>
              </a:p>
            </p:txBody>
          </p:sp>
        </p:grpSp>
        <p:sp>
          <p:nvSpPr>
            <p:cNvPr id="85" name="Rectangle 17"/>
            <p:cNvSpPr>
              <a:spLocks noChangeArrowheads="1"/>
            </p:cNvSpPr>
            <p:nvPr/>
          </p:nvSpPr>
          <p:spPr bwMode="auto">
            <a:xfrm>
              <a:off x="1633332" y="5172500"/>
              <a:ext cx="31970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Краткое наименование </a:t>
              </a:r>
              <a:r>
                <a:rPr lang="ru-RU" sz="1100" i="1" dirty="0"/>
                <a:t>(обязательное)</a:t>
              </a:r>
              <a:endParaRPr lang="ru-RU" sz="1400" dirty="0"/>
            </a:p>
          </p:txBody>
        </p:sp>
        <p:grpSp>
          <p:nvGrpSpPr>
            <p:cNvPr id="86" name="Группа 85"/>
            <p:cNvGrpSpPr/>
            <p:nvPr/>
          </p:nvGrpSpPr>
          <p:grpSpPr>
            <a:xfrm>
              <a:off x="1403648" y="5189438"/>
              <a:ext cx="224507" cy="276999"/>
              <a:chOff x="1283503" y="3538070"/>
              <a:chExt cx="302895" cy="373716"/>
            </a:xfrm>
          </p:grpSpPr>
          <p:sp>
            <p:nvSpPr>
              <p:cNvPr id="96" name="Овал 9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7"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sp>
          <p:nvSpPr>
            <p:cNvPr id="87" name="Rectangle 17"/>
            <p:cNvSpPr>
              <a:spLocks noChangeArrowheads="1"/>
            </p:cNvSpPr>
            <p:nvPr/>
          </p:nvSpPr>
          <p:spPr bwMode="auto">
            <a:xfrm>
              <a:off x="1633332" y="5564155"/>
              <a:ext cx="2916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dirty="0"/>
                <a:t>Сокращенное наименование для </a:t>
              </a:r>
              <a:r>
                <a:rPr lang="ru-RU" sz="1400" dirty="0" err="1"/>
                <a:t>инфокиосков</a:t>
              </a:r>
              <a:endParaRPr lang="en-US" sz="1400" dirty="0"/>
            </a:p>
          </p:txBody>
        </p:sp>
        <p:grpSp>
          <p:nvGrpSpPr>
            <p:cNvPr id="88" name="Группа 87"/>
            <p:cNvGrpSpPr/>
            <p:nvPr/>
          </p:nvGrpSpPr>
          <p:grpSpPr>
            <a:xfrm>
              <a:off x="1403648" y="5587347"/>
              <a:ext cx="224507" cy="276999"/>
              <a:chOff x="1283503" y="3538067"/>
              <a:chExt cx="302895" cy="373716"/>
            </a:xfrm>
          </p:grpSpPr>
          <p:sp>
            <p:nvSpPr>
              <p:cNvPr id="94" name="Овал 9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Text Box 15"/>
              <p:cNvSpPr txBox="1">
                <a:spLocks noChangeArrowheads="1"/>
              </p:cNvSpPr>
              <p:nvPr/>
            </p:nvSpPr>
            <p:spPr bwMode="auto">
              <a:xfrm>
                <a:off x="1290488" y="3538067"/>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sp>
          <p:nvSpPr>
            <p:cNvPr id="90" name="Rectangle 17"/>
            <p:cNvSpPr>
              <a:spLocks noChangeArrowheads="1"/>
            </p:cNvSpPr>
            <p:nvPr/>
          </p:nvSpPr>
          <p:spPr bwMode="auto">
            <a:xfrm>
              <a:off x="1633332" y="6167486"/>
              <a:ext cx="19822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dirty="0"/>
                <a:t>Уровень доступности</a:t>
              </a:r>
              <a:endParaRPr lang="en-US" sz="1400" dirty="0"/>
            </a:p>
          </p:txBody>
        </p:sp>
        <p:grpSp>
          <p:nvGrpSpPr>
            <p:cNvPr id="91" name="Группа 90"/>
            <p:cNvGrpSpPr/>
            <p:nvPr/>
          </p:nvGrpSpPr>
          <p:grpSpPr>
            <a:xfrm>
              <a:off x="1403648" y="6181367"/>
              <a:ext cx="224507" cy="276999"/>
              <a:chOff x="1283503" y="3538070"/>
              <a:chExt cx="302895" cy="373716"/>
            </a:xfrm>
          </p:grpSpPr>
          <p:sp>
            <p:nvSpPr>
              <p:cNvPr id="92" name="Овал 9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3"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4</a:t>
                </a:r>
                <a:endParaRPr lang="ru-RU" sz="1200" b="1" dirty="0">
                  <a:solidFill>
                    <a:srgbClr val="C00000"/>
                  </a:solidFill>
                </a:endParaRPr>
              </a:p>
            </p:txBody>
          </p:sp>
        </p:grpSp>
        <p:sp>
          <p:nvSpPr>
            <p:cNvPr id="139" name="Rectangle 17"/>
            <p:cNvSpPr>
              <a:spLocks noChangeArrowheads="1"/>
            </p:cNvSpPr>
            <p:nvPr/>
          </p:nvSpPr>
          <p:spPr bwMode="auto">
            <a:xfrm>
              <a:off x="5473558" y="4752992"/>
              <a:ext cx="21862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Адрес в сети Интернет</a:t>
              </a:r>
            </a:p>
          </p:txBody>
        </p:sp>
        <p:grpSp>
          <p:nvGrpSpPr>
            <p:cNvPr id="140" name="Группа 139"/>
            <p:cNvGrpSpPr/>
            <p:nvPr/>
          </p:nvGrpSpPr>
          <p:grpSpPr>
            <a:xfrm>
              <a:off x="5243874" y="4768382"/>
              <a:ext cx="224507" cy="276999"/>
              <a:chOff x="1283503" y="3538070"/>
              <a:chExt cx="302895" cy="373716"/>
            </a:xfrm>
          </p:grpSpPr>
          <p:sp>
            <p:nvSpPr>
              <p:cNvPr id="141" name="Овал 14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5</a:t>
                </a:r>
                <a:endParaRPr lang="ru-RU" sz="1200" b="1" dirty="0">
                  <a:solidFill>
                    <a:srgbClr val="C00000"/>
                  </a:solidFill>
                </a:endParaRPr>
              </a:p>
            </p:txBody>
          </p:sp>
        </p:grpSp>
        <p:sp>
          <p:nvSpPr>
            <p:cNvPr id="143" name="Rectangle 17"/>
            <p:cNvSpPr>
              <a:spLocks noChangeArrowheads="1"/>
            </p:cNvSpPr>
            <p:nvPr/>
          </p:nvSpPr>
          <p:spPr bwMode="auto">
            <a:xfrm>
              <a:off x="5473558" y="5177216"/>
              <a:ext cx="26135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Ответственный орган власти </a:t>
              </a:r>
              <a:r>
                <a:rPr lang="ru-RU" sz="1100" i="1" dirty="0"/>
                <a:t>(обязательное)</a:t>
              </a:r>
              <a:endParaRPr lang="ru-RU" sz="1400" dirty="0"/>
            </a:p>
          </p:txBody>
        </p:sp>
        <p:grpSp>
          <p:nvGrpSpPr>
            <p:cNvPr id="144" name="Группа 143"/>
            <p:cNvGrpSpPr/>
            <p:nvPr/>
          </p:nvGrpSpPr>
          <p:grpSpPr>
            <a:xfrm>
              <a:off x="5243874" y="5189438"/>
              <a:ext cx="224507" cy="276999"/>
              <a:chOff x="1283503" y="3538070"/>
              <a:chExt cx="302895" cy="373716"/>
            </a:xfrm>
          </p:grpSpPr>
          <p:sp>
            <p:nvSpPr>
              <p:cNvPr id="145" name="Овал 1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6</a:t>
                </a:r>
                <a:endParaRPr lang="ru-RU" sz="1200" b="1" dirty="0">
                  <a:solidFill>
                    <a:srgbClr val="C00000"/>
                  </a:solidFill>
                </a:endParaRPr>
              </a:p>
            </p:txBody>
          </p:sp>
        </p:grpSp>
        <p:sp>
          <p:nvSpPr>
            <p:cNvPr id="147" name="Rectangle 17"/>
            <p:cNvSpPr>
              <a:spLocks noChangeArrowheads="1"/>
            </p:cNvSpPr>
            <p:nvPr/>
          </p:nvSpPr>
          <p:spPr bwMode="auto">
            <a:xfrm>
              <a:off x="5473559" y="5690963"/>
              <a:ext cx="261351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None/>
              </a:pPr>
              <a:r>
                <a:rPr lang="ru-RU" sz="1400" dirty="0"/>
                <a:t>Ответственная организация </a:t>
              </a:r>
              <a:r>
                <a:rPr lang="ru-RU" sz="1100" dirty="0"/>
                <a:t>(учреждение)</a:t>
              </a:r>
              <a:endParaRPr lang="en-US" sz="1400" dirty="0"/>
            </a:p>
          </p:txBody>
        </p:sp>
        <p:grpSp>
          <p:nvGrpSpPr>
            <p:cNvPr id="148" name="Группа 147"/>
            <p:cNvGrpSpPr/>
            <p:nvPr/>
          </p:nvGrpSpPr>
          <p:grpSpPr>
            <a:xfrm>
              <a:off x="5238696" y="5738279"/>
              <a:ext cx="224507" cy="276999"/>
              <a:chOff x="1283503" y="3538071"/>
              <a:chExt cx="302895" cy="373716"/>
            </a:xfrm>
          </p:grpSpPr>
          <p:sp>
            <p:nvSpPr>
              <p:cNvPr id="149" name="Овал 1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0" name="Text Box 15"/>
              <p:cNvSpPr txBox="1">
                <a:spLocks noChangeArrowheads="1"/>
              </p:cNvSpPr>
              <p:nvPr/>
            </p:nvSpPr>
            <p:spPr bwMode="auto">
              <a:xfrm>
                <a:off x="1290488" y="3538071"/>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7</a:t>
                </a:r>
                <a:endParaRPr lang="ru-RU" sz="1200" b="1" dirty="0">
                  <a:solidFill>
                    <a:srgbClr val="C00000"/>
                  </a:solidFill>
                </a:endParaRPr>
              </a:p>
            </p:txBody>
          </p:sp>
        </p:gr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44</a:t>
            </a:fld>
            <a:endParaRPr lang="ru-RU"/>
          </a:p>
        </p:txBody>
      </p:sp>
    </p:spTree>
    <p:extLst>
      <p:ext uri="{BB962C8B-B14F-4D97-AF65-F5344CB8AC3E}">
        <p14:creationId xmlns:p14="http://schemas.microsoft.com/office/powerpoint/2010/main" val="3196965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Группа 118"/>
          <p:cNvGrpSpPr/>
          <p:nvPr/>
        </p:nvGrpSpPr>
        <p:grpSpPr>
          <a:xfrm>
            <a:off x="0" y="6812282"/>
            <a:ext cx="9143999" cy="45719"/>
            <a:chOff x="1403648" y="3860938"/>
            <a:chExt cx="6048672" cy="43536"/>
          </a:xfrm>
        </p:grpSpPr>
        <p:sp>
          <p:nvSpPr>
            <p:cNvPr id="120" name="Прямоугольник 1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Прямоугольник 1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2" name="Прямоугольник 121"/>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Прямоугольник 122"/>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7"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«Основные сведения»</a:t>
            </a:r>
          </a:p>
        </p:txBody>
      </p:sp>
      <p:grpSp>
        <p:nvGrpSpPr>
          <p:cNvPr id="6" name="Группа 5"/>
          <p:cNvGrpSpPr/>
          <p:nvPr/>
        </p:nvGrpSpPr>
        <p:grpSpPr>
          <a:xfrm>
            <a:off x="3995936" y="1794879"/>
            <a:ext cx="4705082" cy="3578337"/>
            <a:chOff x="550934" y="1863391"/>
            <a:chExt cx="4705082" cy="3578337"/>
          </a:xfrm>
        </p:grpSpPr>
        <p:pic>
          <p:nvPicPr>
            <p:cNvPr id="181" name="Рисунок 180"/>
            <p:cNvPicPr>
              <a:picLocks noChangeAspect="1"/>
            </p:cNvPicPr>
            <p:nvPr/>
          </p:nvPicPr>
          <p:blipFill>
            <a:blip r:embed="rId3"/>
            <a:stretch>
              <a:fillRect/>
            </a:stretch>
          </p:blipFill>
          <p:spPr>
            <a:xfrm>
              <a:off x="550934" y="1867162"/>
              <a:ext cx="4509078" cy="3513124"/>
            </a:xfrm>
            <a:prstGeom prst="rect">
              <a:avLst/>
            </a:prstGeom>
            <a:ln>
              <a:solidFill>
                <a:schemeClr val="bg2"/>
              </a:solidFill>
            </a:ln>
          </p:spPr>
        </p:pic>
        <p:sp>
          <p:nvSpPr>
            <p:cNvPr id="118" name="AutoShape 9"/>
            <p:cNvSpPr>
              <a:spLocks noChangeArrowheads="1"/>
            </p:cNvSpPr>
            <p:nvPr/>
          </p:nvSpPr>
          <p:spPr bwMode="auto">
            <a:xfrm>
              <a:off x="550934" y="1863391"/>
              <a:ext cx="4509079" cy="456867"/>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24" name="Группа 123"/>
            <p:cNvGrpSpPr/>
            <p:nvPr/>
          </p:nvGrpSpPr>
          <p:grpSpPr>
            <a:xfrm>
              <a:off x="4938267" y="1930974"/>
              <a:ext cx="317749" cy="355156"/>
              <a:chOff x="1283503" y="3569143"/>
              <a:chExt cx="302895" cy="338554"/>
            </a:xfrm>
          </p:grpSpPr>
          <p:sp>
            <p:nvSpPr>
              <p:cNvPr id="125" name="Овал 12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Text Box 15"/>
              <p:cNvSpPr txBox="1">
                <a:spLocks noChangeArrowheads="1"/>
              </p:cNvSpPr>
              <p:nvPr/>
            </p:nvSpPr>
            <p:spPr bwMode="auto">
              <a:xfrm>
                <a:off x="1290487" y="3569143"/>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1</a:t>
                </a:r>
              </a:p>
            </p:txBody>
          </p:sp>
        </p:grpSp>
        <p:sp>
          <p:nvSpPr>
            <p:cNvPr id="128" name="AutoShape 9"/>
            <p:cNvSpPr>
              <a:spLocks noChangeArrowheads="1"/>
            </p:cNvSpPr>
            <p:nvPr/>
          </p:nvSpPr>
          <p:spPr bwMode="auto">
            <a:xfrm>
              <a:off x="550934" y="2320258"/>
              <a:ext cx="4509079" cy="476007"/>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2" name="AutoShape 9"/>
            <p:cNvSpPr>
              <a:spLocks noChangeArrowheads="1"/>
            </p:cNvSpPr>
            <p:nvPr/>
          </p:nvSpPr>
          <p:spPr bwMode="auto">
            <a:xfrm>
              <a:off x="550934" y="2791008"/>
              <a:ext cx="4509079" cy="436446"/>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3" name="AutoShape 9"/>
            <p:cNvSpPr>
              <a:spLocks noChangeArrowheads="1"/>
            </p:cNvSpPr>
            <p:nvPr/>
          </p:nvSpPr>
          <p:spPr bwMode="auto">
            <a:xfrm>
              <a:off x="550934" y="3224201"/>
              <a:ext cx="4509079" cy="357169"/>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4" name="AutoShape 9"/>
            <p:cNvSpPr>
              <a:spLocks noChangeArrowheads="1"/>
            </p:cNvSpPr>
            <p:nvPr/>
          </p:nvSpPr>
          <p:spPr bwMode="auto">
            <a:xfrm>
              <a:off x="550934" y="3575250"/>
              <a:ext cx="4509079" cy="477781"/>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5" name="AutoShape 9"/>
            <p:cNvSpPr>
              <a:spLocks noChangeArrowheads="1"/>
            </p:cNvSpPr>
            <p:nvPr/>
          </p:nvSpPr>
          <p:spPr bwMode="auto">
            <a:xfrm>
              <a:off x="550934" y="4047548"/>
              <a:ext cx="4509079" cy="417695"/>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6" name="AutoShape 9"/>
            <p:cNvSpPr>
              <a:spLocks noChangeArrowheads="1"/>
            </p:cNvSpPr>
            <p:nvPr/>
          </p:nvSpPr>
          <p:spPr bwMode="auto">
            <a:xfrm>
              <a:off x="550934" y="4465243"/>
              <a:ext cx="4509079" cy="488218"/>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7" name="AutoShape 9"/>
            <p:cNvSpPr>
              <a:spLocks noChangeArrowheads="1"/>
            </p:cNvSpPr>
            <p:nvPr/>
          </p:nvSpPr>
          <p:spPr bwMode="auto">
            <a:xfrm>
              <a:off x="550934" y="4953510"/>
              <a:ext cx="4509079" cy="488218"/>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88" name="Группа 187"/>
            <p:cNvGrpSpPr/>
            <p:nvPr/>
          </p:nvGrpSpPr>
          <p:grpSpPr>
            <a:xfrm>
              <a:off x="4938267" y="2388350"/>
              <a:ext cx="317749" cy="338554"/>
              <a:chOff x="1283503" y="3569143"/>
              <a:chExt cx="302895" cy="322728"/>
            </a:xfrm>
          </p:grpSpPr>
          <p:sp>
            <p:nvSpPr>
              <p:cNvPr id="189" name="Овал 18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0"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2</a:t>
                </a:r>
                <a:endParaRPr lang="ru-RU" sz="1600" b="1" dirty="0">
                  <a:solidFill>
                    <a:srgbClr val="C00000"/>
                  </a:solidFill>
                </a:endParaRPr>
              </a:p>
            </p:txBody>
          </p:sp>
        </p:grpSp>
        <p:grpSp>
          <p:nvGrpSpPr>
            <p:cNvPr id="191" name="Группа 190"/>
            <p:cNvGrpSpPr/>
            <p:nvPr/>
          </p:nvGrpSpPr>
          <p:grpSpPr>
            <a:xfrm>
              <a:off x="4938267" y="2830394"/>
              <a:ext cx="317749" cy="338554"/>
              <a:chOff x="1283503" y="3569143"/>
              <a:chExt cx="302895" cy="322728"/>
            </a:xfrm>
          </p:grpSpPr>
          <p:sp>
            <p:nvSpPr>
              <p:cNvPr id="192" name="Овал 19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3"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3</a:t>
                </a:r>
                <a:endParaRPr lang="ru-RU" sz="1600" b="1" dirty="0">
                  <a:solidFill>
                    <a:srgbClr val="C00000"/>
                  </a:solidFill>
                </a:endParaRPr>
              </a:p>
            </p:txBody>
          </p:sp>
        </p:grpSp>
        <p:grpSp>
          <p:nvGrpSpPr>
            <p:cNvPr id="194" name="Группа 193"/>
            <p:cNvGrpSpPr/>
            <p:nvPr/>
          </p:nvGrpSpPr>
          <p:grpSpPr>
            <a:xfrm>
              <a:off x="4938267" y="3243754"/>
              <a:ext cx="317749" cy="338554"/>
              <a:chOff x="1283503" y="3569143"/>
              <a:chExt cx="302895" cy="322728"/>
            </a:xfrm>
          </p:grpSpPr>
          <p:sp>
            <p:nvSpPr>
              <p:cNvPr id="195" name="Овал 19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6"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4</a:t>
                </a:r>
                <a:endParaRPr lang="ru-RU" sz="1600" b="1" dirty="0">
                  <a:solidFill>
                    <a:srgbClr val="C00000"/>
                  </a:solidFill>
                </a:endParaRPr>
              </a:p>
            </p:txBody>
          </p:sp>
        </p:grpSp>
        <p:grpSp>
          <p:nvGrpSpPr>
            <p:cNvPr id="197" name="Группа 196"/>
            <p:cNvGrpSpPr/>
            <p:nvPr/>
          </p:nvGrpSpPr>
          <p:grpSpPr>
            <a:xfrm>
              <a:off x="4938267" y="3639667"/>
              <a:ext cx="317749" cy="338554"/>
              <a:chOff x="1283503" y="3569143"/>
              <a:chExt cx="302895" cy="322728"/>
            </a:xfrm>
          </p:grpSpPr>
          <p:sp>
            <p:nvSpPr>
              <p:cNvPr id="198" name="Овал 19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9"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5</a:t>
                </a:r>
                <a:endParaRPr lang="ru-RU" sz="1600" b="1" dirty="0">
                  <a:solidFill>
                    <a:srgbClr val="C00000"/>
                  </a:solidFill>
                </a:endParaRPr>
              </a:p>
            </p:txBody>
          </p:sp>
        </p:grpSp>
        <p:grpSp>
          <p:nvGrpSpPr>
            <p:cNvPr id="200" name="Группа 199"/>
            <p:cNvGrpSpPr/>
            <p:nvPr/>
          </p:nvGrpSpPr>
          <p:grpSpPr>
            <a:xfrm>
              <a:off x="4938267" y="4083125"/>
              <a:ext cx="317749" cy="338554"/>
              <a:chOff x="1283503" y="3569143"/>
              <a:chExt cx="302895" cy="322728"/>
            </a:xfrm>
          </p:grpSpPr>
          <p:sp>
            <p:nvSpPr>
              <p:cNvPr id="201" name="Овал 20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2"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6</a:t>
                </a:r>
                <a:endParaRPr lang="ru-RU" sz="1600" b="1" dirty="0">
                  <a:solidFill>
                    <a:srgbClr val="C00000"/>
                  </a:solidFill>
                </a:endParaRPr>
              </a:p>
            </p:txBody>
          </p:sp>
        </p:grpSp>
        <p:grpSp>
          <p:nvGrpSpPr>
            <p:cNvPr id="203" name="Группа 202"/>
            <p:cNvGrpSpPr/>
            <p:nvPr/>
          </p:nvGrpSpPr>
          <p:grpSpPr>
            <a:xfrm>
              <a:off x="4938267" y="4548339"/>
              <a:ext cx="317749" cy="338554"/>
              <a:chOff x="1283503" y="3569143"/>
              <a:chExt cx="302895" cy="322728"/>
            </a:xfrm>
          </p:grpSpPr>
          <p:sp>
            <p:nvSpPr>
              <p:cNvPr id="204" name="Овал 20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5"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7</a:t>
                </a:r>
                <a:endParaRPr lang="ru-RU" sz="1600" b="1" dirty="0">
                  <a:solidFill>
                    <a:srgbClr val="C00000"/>
                  </a:solidFill>
                </a:endParaRPr>
              </a:p>
            </p:txBody>
          </p:sp>
        </p:grpSp>
        <p:grpSp>
          <p:nvGrpSpPr>
            <p:cNvPr id="206" name="Группа 205"/>
            <p:cNvGrpSpPr/>
            <p:nvPr/>
          </p:nvGrpSpPr>
          <p:grpSpPr>
            <a:xfrm>
              <a:off x="4938267" y="5035783"/>
              <a:ext cx="317749" cy="338554"/>
              <a:chOff x="1283503" y="3569143"/>
              <a:chExt cx="302895" cy="322728"/>
            </a:xfrm>
          </p:grpSpPr>
          <p:sp>
            <p:nvSpPr>
              <p:cNvPr id="207" name="Овал 20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600" b="1" dirty="0">
                    <a:solidFill>
                      <a:srgbClr val="C00000"/>
                    </a:solidFill>
                  </a:rPr>
                  <a:t>8</a:t>
                </a:r>
                <a:endParaRPr lang="ru-RU" sz="1600" b="1" dirty="0">
                  <a:solidFill>
                    <a:srgbClr val="C00000"/>
                  </a:solidFill>
                </a:endParaRPr>
              </a:p>
            </p:txBody>
          </p:sp>
        </p:grpSp>
      </p:grpSp>
      <p:grpSp>
        <p:nvGrpSpPr>
          <p:cNvPr id="5" name="Группа 4"/>
          <p:cNvGrpSpPr/>
          <p:nvPr/>
        </p:nvGrpSpPr>
        <p:grpSpPr>
          <a:xfrm>
            <a:off x="470906" y="1700808"/>
            <a:ext cx="3336356" cy="3813140"/>
            <a:chOff x="5556125" y="1953324"/>
            <a:chExt cx="3336356" cy="3813140"/>
          </a:xfrm>
        </p:grpSpPr>
        <p:sp>
          <p:nvSpPr>
            <p:cNvPr id="153" name="Rectangle 17"/>
            <p:cNvSpPr>
              <a:spLocks noChangeArrowheads="1"/>
            </p:cNvSpPr>
            <p:nvPr/>
          </p:nvSpPr>
          <p:spPr bwMode="auto">
            <a:xfrm>
              <a:off x="5801670" y="1953324"/>
              <a:ext cx="286666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Классификатор</a:t>
              </a:r>
              <a:r>
                <a:rPr lang="en-US" sz="1400" dirty="0"/>
                <a:t> </a:t>
              </a:r>
              <a:r>
                <a:rPr lang="ru-RU" sz="1400" dirty="0"/>
                <a:t>услуг</a:t>
              </a:r>
              <a:r>
                <a:rPr lang="en-US" sz="1400" dirty="0"/>
                <a:t> </a:t>
              </a:r>
              <a:r>
                <a:rPr lang="ru-RU" sz="1400" dirty="0"/>
                <a:t>/</a:t>
              </a:r>
              <a:r>
                <a:rPr lang="en-US" sz="1400" dirty="0"/>
                <a:t> </a:t>
              </a:r>
              <a:r>
                <a:rPr lang="ru-RU" sz="1400" dirty="0"/>
                <a:t>функций</a:t>
              </a:r>
              <a:endParaRPr lang="en-US" sz="1400" dirty="0"/>
            </a:p>
            <a:p>
              <a:pPr eaLnBrk="1" hangingPunct="1">
                <a:lnSpc>
                  <a:spcPts val="1300"/>
                </a:lnSpc>
                <a:spcBef>
                  <a:spcPct val="0"/>
                </a:spcBef>
                <a:buNone/>
              </a:pPr>
              <a:r>
                <a:rPr lang="ru-RU" sz="1100" i="1" dirty="0"/>
                <a:t>(обязательное)</a:t>
              </a:r>
              <a:endParaRPr lang="ru-RU" sz="1400" dirty="0"/>
            </a:p>
          </p:txBody>
        </p:sp>
        <p:sp>
          <p:nvSpPr>
            <p:cNvPr id="155" name="Rectangle 17"/>
            <p:cNvSpPr>
              <a:spLocks noChangeArrowheads="1"/>
            </p:cNvSpPr>
            <p:nvPr/>
          </p:nvSpPr>
          <p:spPr bwMode="auto">
            <a:xfrm>
              <a:off x="5801671" y="2480936"/>
              <a:ext cx="309081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Раздел каталога услуг</a:t>
              </a:r>
              <a:r>
                <a:rPr lang="en-US" sz="1400" dirty="0"/>
                <a:t> </a:t>
              </a:r>
              <a:r>
                <a:rPr lang="ru-RU" sz="1400" dirty="0"/>
                <a:t>/</a:t>
              </a:r>
              <a:r>
                <a:rPr lang="en-US" sz="1400" dirty="0"/>
                <a:t> </a:t>
              </a:r>
              <a:r>
                <a:rPr lang="ru-RU" sz="1400" dirty="0"/>
                <a:t>функций (ЕПГУ) </a:t>
              </a:r>
              <a:r>
                <a:rPr lang="ru-RU" sz="1100" i="1" dirty="0"/>
                <a:t>(обязательное)</a:t>
              </a:r>
              <a:endParaRPr lang="ru-RU" sz="1400" dirty="0"/>
            </a:p>
          </p:txBody>
        </p:sp>
        <p:sp>
          <p:nvSpPr>
            <p:cNvPr id="157" name="Rectangle 17"/>
            <p:cNvSpPr>
              <a:spLocks noChangeArrowheads="1"/>
            </p:cNvSpPr>
            <p:nvPr/>
          </p:nvSpPr>
          <p:spPr bwMode="auto">
            <a:xfrm>
              <a:off x="5801670" y="3007386"/>
              <a:ext cx="29163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Категория услуги</a:t>
              </a:r>
              <a:endParaRPr lang="en-US" sz="1100" dirty="0"/>
            </a:p>
            <a:p>
              <a:pPr eaLnBrk="1" hangingPunct="1">
                <a:lnSpc>
                  <a:spcPts val="1100"/>
                </a:lnSpc>
                <a:spcBef>
                  <a:spcPts val="0"/>
                </a:spcBef>
                <a:buNone/>
              </a:pPr>
              <a:r>
                <a:rPr lang="ru-RU" sz="1100" i="1" dirty="0"/>
                <a:t>(обязательное)</a:t>
              </a:r>
              <a:endParaRPr lang="en-US" sz="1100" dirty="0"/>
            </a:p>
          </p:txBody>
        </p:sp>
        <p:grpSp>
          <p:nvGrpSpPr>
            <p:cNvPr id="210" name="Группа 209"/>
            <p:cNvGrpSpPr/>
            <p:nvPr/>
          </p:nvGrpSpPr>
          <p:grpSpPr>
            <a:xfrm>
              <a:off x="5556125" y="1953324"/>
              <a:ext cx="240011" cy="276999"/>
              <a:chOff x="1283503" y="3544391"/>
              <a:chExt cx="302895" cy="349575"/>
            </a:xfrm>
          </p:grpSpPr>
          <p:sp>
            <p:nvSpPr>
              <p:cNvPr id="211" name="Овал 21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213" name="Группа 212"/>
            <p:cNvGrpSpPr/>
            <p:nvPr/>
          </p:nvGrpSpPr>
          <p:grpSpPr>
            <a:xfrm>
              <a:off x="5556125" y="2461303"/>
              <a:ext cx="240011" cy="276999"/>
              <a:chOff x="1283503" y="3544391"/>
              <a:chExt cx="302895" cy="349575"/>
            </a:xfrm>
          </p:grpSpPr>
          <p:sp>
            <p:nvSpPr>
              <p:cNvPr id="214" name="Овал 21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grpSp>
          <p:nvGrpSpPr>
            <p:cNvPr id="216" name="Группа 215"/>
            <p:cNvGrpSpPr/>
            <p:nvPr/>
          </p:nvGrpSpPr>
          <p:grpSpPr>
            <a:xfrm>
              <a:off x="5556125" y="3007386"/>
              <a:ext cx="240011" cy="276999"/>
              <a:chOff x="1283503" y="3544391"/>
              <a:chExt cx="302895" cy="349575"/>
            </a:xfrm>
          </p:grpSpPr>
          <p:sp>
            <p:nvSpPr>
              <p:cNvPr id="217" name="Овал 21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sp>
          <p:nvSpPr>
            <p:cNvPr id="219" name="Rectangle 17"/>
            <p:cNvSpPr>
              <a:spLocks noChangeArrowheads="1"/>
            </p:cNvSpPr>
            <p:nvPr/>
          </p:nvSpPr>
          <p:spPr bwMode="auto">
            <a:xfrm>
              <a:off x="5801671" y="3501008"/>
              <a:ext cx="2813118"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Текущий этап оказания услуги в электронной форме</a:t>
              </a:r>
              <a:endParaRPr lang="en-US" sz="1100" dirty="0"/>
            </a:p>
          </p:txBody>
        </p:sp>
        <p:grpSp>
          <p:nvGrpSpPr>
            <p:cNvPr id="220" name="Группа 219"/>
            <p:cNvGrpSpPr/>
            <p:nvPr/>
          </p:nvGrpSpPr>
          <p:grpSpPr>
            <a:xfrm>
              <a:off x="5556125" y="3507060"/>
              <a:ext cx="240011" cy="276999"/>
              <a:chOff x="1283503" y="3544391"/>
              <a:chExt cx="302895" cy="349575"/>
            </a:xfrm>
          </p:grpSpPr>
          <p:sp>
            <p:nvSpPr>
              <p:cNvPr id="221" name="Овал 22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4</a:t>
                </a:r>
                <a:endParaRPr lang="ru-RU" sz="1200" b="1" dirty="0">
                  <a:solidFill>
                    <a:srgbClr val="C00000"/>
                  </a:solidFill>
                </a:endParaRPr>
              </a:p>
            </p:txBody>
          </p:sp>
        </p:grpSp>
        <p:sp>
          <p:nvSpPr>
            <p:cNvPr id="223" name="Rectangle 17"/>
            <p:cNvSpPr>
              <a:spLocks noChangeArrowheads="1"/>
            </p:cNvSpPr>
            <p:nvPr/>
          </p:nvSpPr>
          <p:spPr bwMode="auto">
            <a:xfrm>
              <a:off x="5801671" y="4001331"/>
              <a:ext cx="2813118"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Целевой этап оказания услуги в электронной форме</a:t>
              </a:r>
              <a:endParaRPr lang="en-US" sz="1100" dirty="0"/>
            </a:p>
          </p:txBody>
        </p:sp>
        <p:grpSp>
          <p:nvGrpSpPr>
            <p:cNvPr id="224" name="Группа 223"/>
            <p:cNvGrpSpPr/>
            <p:nvPr/>
          </p:nvGrpSpPr>
          <p:grpSpPr>
            <a:xfrm>
              <a:off x="5556125" y="4007383"/>
              <a:ext cx="240011" cy="276999"/>
              <a:chOff x="1283503" y="3544391"/>
              <a:chExt cx="302895" cy="349575"/>
            </a:xfrm>
          </p:grpSpPr>
          <p:sp>
            <p:nvSpPr>
              <p:cNvPr id="225" name="Овал 22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5</a:t>
                </a:r>
                <a:endParaRPr lang="ru-RU" sz="1200" b="1" dirty="0">
                  <a:solidFill>
                    <a:srgbClr val="C00000"/>
                  </a:solidFill>
                </a:endParaRPr>
              </a:p>
            </p:txBody>
          </p:sp>
        </p:grpSp>
        <p:sp>
          <p:nvSpPr>
            <p:cNvPr id="227" name="Rectangle 17"/>
            <p:cNvSpPr>
              <a:spLocks noChangeArrowheads="1"/>
            </p:cNvSpPr>
            <p:nvPr/>
          </p:nvSpPr>
          <p:spPr bwMode="auto">
            <a:xfrm>
              <a:off x="5801671" y="4495292"/>
              <a:ext cx="2813118"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Количество взаимодействий заявителя с должностными лицами</a:t>
              </a:r>
              <a:endParaRPr lang="en-US" sz="1100" dirty="0"/>
            </a:p>
          </p:txBody>
        </p:sp>
        <p:grpSp>
          <p:nvGrpSpPr>
            <p:cNvPr id="228" name="Группа 227"/>
            <p:cNvGrpSpPr/>
            <p:nvPr/>
          </p:nvGrpSpPr>
          <p:grpSpPr>
            <a:xfrm>
              <a:off x="5556125" y="4498309"/>
              <a:ext cx="240011" cy="276999"/>
              <a:chOff x="1283503" y="3544391"/>
              <a:chExt cx="302895" cy="349575"/>
            </a:xfrm>
          </p:grpSpPr>
          <p:sp>
            <p:nvSpPr>
              <p:cNvPr id="229" name="Овал 22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6</a:t>
                </a:r>
                <a:endParaRPr lang="ru-RU" sz="1200" b="1" dirty="0">
                  <a:solidFill>
                    <a:srgbClr val="C00000"/>
                  </a:solidFill>
                </a:endParaRPr>
              </a:p>
            </p:txBody>
          </p:sp>
        </p:grpSp>
        <p:sp>
          <p:nvSpPr>
            <p:cNvPr id="231" name="Rectangle 17"/>
            <p:cNvSpPr>
              <a:spLocks noChangeArrowheads="1"/>
            </p:cNvSpPr>
            <p:nvPr/>
          </p:nvSpPr>
          <p:spPr bwMode="auto">
            <a:xfrm>
              <a:off x="5801671" y="5153680"/>
              <a:ext cx="281311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Ключевые слова</a:t>
              </a:r>
              <a:endParaRPr lang="en-US" sz="1100" dirty="0"/>
            </a:p>
          </p:txBody>
        </p:sp>
        <p:grpSp>
          <p:nvGrpSpPr>
            <p:cNvPr id="232" name="Группа 231"/>
            <p:cNvGrpSpPr/>
            <p:nvPr/>
          </p:nvGrpSpPr>
          <p:grpSpPr>
            <a:xfrm>
              <a:off x="5556125" y="5128025"/>
              <a:ext cx="240011" cy="276999"/>
              <a:chOff x="1283503" y="3544391"/>
              <a:chExt cx="302895" cy="349575"/>
            </a:xfrm>
          </p:grpSpPr>
          <p:sp>
            <p:nvSpPr>
              <p:cNvPr id="233" name="Овал 2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7</a:t>
                </a:r>
                <a:endParaRPr lang="ru-RU" sz="1200" b="1" dirty="0">
                  <a:solidFill>
                    <a:srgbClr val="C00000"/>
                  </a:solidFill>
                </a:endParaRPr>
              </a:p>
            </p:txBody>
          </p:sp>
        </p:grpSp>
        <p:sp>
          <p:nvSpPr>
            <p:cNvPr id="235" name="Rectangle 17"/>
            <p:cNvSpPr>
              <a:spLocks noChangeArrowheads="1"/>
            </p:cNvSpPr>
            <p:nvPr/>
          </p:nvSpPr>
          <p:spPr bwMode="auto">
            <a:xfrm>
              <a:off x="5801671" y="5507419"/>
              <a:ext cx="281311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Административный регламент</a:t>
              </a:r>
              <a:endParaRPr lang="en-US" sz="1100" dirty="0"/>
            </a:p>
          </p:txBody>
        </p:sp>
        <p:grpSp>
          <p:nvGrpSpPr>
            <p:cNvPr id="236" name="Группа 235"/>
            <p:cNvGrpSpPr/>
            <p:nvPr/>
          </p:nvGrpSpPr>
          <p:grpSpPr>
            <a:xfrm>
              <a:off x="5556125" y="5481764"/>
              <a:ext cx="240011" cy="276999"/>
              <a:chOff x="1283503" y="3544391"/>
              <a:chExt cx="302895" cy="349575"/>
            </a:xfrm>
          </p:grpSpPr>
          <p:sp>
            <p:nvSpPr>
              <p:cNvPr id="237" name="Овал 23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7</a:t>
                </a:r>
                <a:endParaRPr lang="ru-RU" sz="1200" b="1" dirty="0">
                  <a:solidFill>
                    <a:srgbClr val="C00000"/>
                  </a:solidFill>
                </a:endParaRPr>
              </a:p>
            </p:txBody>
          </p:sp>
        </p:gr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45</a:t>
            </a:fld>
            <a:endParaRPr lang="ru-RU"/>
          </a:p>
        </p:txBody>
      </p:sp>
    </p:spTree>
    <p:extLst>
      <p:ext uri="{BB962C8B-B14F-4D97-AF65-F5344CB8AC3E}">
        <p14:creationId xmlns:p14="http://schemas.microsoft.com/office/powerpoint/2010/main" val="3441839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0" y="6812282"/>
            <a:ext cx="9143999" cy="45719"/>
            <a:chOff x="1403648" y="3860938"/>
            <a:chExt cx="6048672" cy="43536"/>
          </a:xfrm>
        </p:grpSpPr>
        <p:sp>
          <p:nvSpPr>
            <p:cNvPr id="32" name="Прямоугольник 3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6"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«Сведения о консультировании»</a:t>
            </a:r>
          </a:p>
        </p:txBody>
      </p:sp>
      <p:grpSp>
        <p:nvGrpSpPr>
          <p:cNvPr id="4" name="Группа 3"/>
          <p:cNvGrpSpPr/>
          <p:nvPr/>
        </p:nvGrpSpPr>
        <p:grpSpPr>
          <a:xfrm>
            <a:off x="897228" y="2225635"/>
            <a:ext cx="3336356" cy="2984356"/>
            <a:chOff x="897228" y="1406249"/>
            <a:chExt cx="3336356" cy="2984356"/>
          </a:xfrm>
        </p:grpSpPr>
        <p:sp>
          <p:nvSpPr>
            <p:cNvPr id="79" name="Rectangle 17"/>
            <p:cNvSpPr>
              <a:spLocks noChangeArrowheads="1"/>
            </p:cNvSpPr>
            <p:nvPr/>
          </p:nvSpPr>
          <p:spPr bwMode="auto">
            <a:xfrm>
              <a:off x="1142773" y="1406249"/>
              <a:ext cx="281312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Адрес электронной</a:t>
              </a:r>
              <a:r>
                <a:rPr lang="en-US" sz="1400" dirty="0"/>
                <a:t> </a:t>
              </a:r>
              <a:r>
                <a:rPr lang="ru-RU" sz="1400" dirty="0"/>
                <a:t>почты</a:t>
              </a:r>
              <a:endParaRPr lang="en-US" sz="1400" dirty="0"/>
            </a:p>
            <a:p>
              <a:pPr eaLnBrk="1" hangingPunct="1">
                <a:lnSpc>
                  <a:spcPts val="1300"/>
                </a:lnSpc>
                <a:spcBef>
                  <a:spcPct val="0"/>
                </a:spcBef>
                <a:buNone/>
              </a:pPr>
              <a:r>
                <a:rPr lang="ru-RU" sz="1100" i="1" dirty="0"/>
                <a:t>(обязательное)</a:t>
              </a:r>
              <a:endParaRPr lang="ru-RU" sz="1400" dirty="0"/>
            </a:p>
          </p:txBody>
        </p:sp>
        <p:sp>
          <p:nvSpPr>
            <p:cNvPr id="80" name="Rectangle 17"/>
            <p:cNvSpPr>
              <a:spLocks noChangeArrowheads="1"/>
            </p:cNvSpPr>
            <p:nvPr/>
          </p:nvSpPr>
          <p:spPr bwMode="auto">
            <a:xfrm>
              <a:off x="1142774" y="1933861"/>
              <a:ext cx="309081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Центр телефонного обслуживания </a:t>
              </a:r>
              <a:r>
                <a:rPr lang="ru-RU" sz="1100" i="1" dirty="0"/>
                <a:t>(обязательное)</a:t>
              </a:r>
              <a:endParaRPr lang="ru-RU" sz="1400" dirty="0"/>
            </a:p>
          </p:txBody>
        </p:sp>
        <p:sp>
          <p:nvSpPr>
            <p:cNvPr id="81" name="Rectangle 17"/>
            <p:cNvSpPr>
              <a:spLocks noChangeArrowheads="1"/>
            </p:cNvSpPr>
            <p:nvPr/>
          </p:nvSpPr>
          <p:spPr bwMode="auto">
            <a:xfrm>
              <a:off x="1142774" y="2421838"/>
              <a:ext cx="265186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ru-RU" sz="1400" dirty="0"/>
                <a:t>Адрес для консультирования</a:t>
              </a:r>
              <a:endParaRPr lang="en-US" sz="1400" dirty="0"/>
            </a:p>
            <a:p>
              <a:pPr>
                <a:spcBef>
                  <a:spcPts val="0"/>
                </a:spcBef>
                <a:buNone/>
              </a:pPr>
              <a:r>
                <a:rPr lang="ru-RU" sz="1100" i="1" dirty="0"/>
                <a:t>(обязательное)</a:t>
              </a:r>
              <a:endParaRPr lang="en-US" sz="1100" dirty="0"/>
            </a:p>
          </p:txBody>
        </p:sp>
        <p:grpSp>
          <p:nvGrpSpPr>
            <p:cNvPr id="82" name="Группа 81"/>
            <p:cNvGrpSpPr/>
            <p:nvPr/>
          </p:nvGrpSpPr>
          <p:grpSpPr>
            <a:xfrm>
              <a:off x="897228" y="1406249"/>
              <a:ext cx="240011" cy="276999"/>
              <a:chOff x="1283503" y="3544391"/>
              <a:chExt cx="302895" cy="349575"/>
            </a:xfrm>
          </p:grpSpPr>
          <p:sp>
            <p:nvSpPr>
              <p:cNvPr id="109" name="Овал 10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83" name="Группа 82"/>
            <p:cNvGrpSpPr/>
            <p:nvPr/>
          </p:nvGrpSpPr>
          <p:grpSpPr>
            <a:xfrm>
              <a:off x="897228" y="1914228"/>
              <a:ext cx="240011" cy="276999"/>
              <a:chOff x="1283503" y="3544391"/>
              <a:chExt cx="302895" cy="349575"/>
            </a:xfrm>
          </p:grpSpPr>
          <p:sp>
            <p:nvSpPr>
              <p:cNvPr id="107" name="Овал 10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grpSp>
          <p:nvGrpSpPr>
            <p:cNvPr id="84" name="Группа 83"/>
            <p:cNvGrpSpPr/>
            <p:nvPr/>
          </p:nvGrpSpPr>
          <p:grpSpPr>
            <a:xfrm>
              <a:off x="897228" y="2460311"/>
              <a:ext cx="240011" cy="276999"/>
              <a:chOff x="1283503" y="3544391"/>
              <a:chExt cx="302895" cy="349575"/>
            </a:xfrm>
          </p:grpSpPr>
          <p:sp>
            <p:nvSpPr>
              <p:cNvPr id="105" name="Овал 10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sp>
          <p:nvSpPr>
            <p:cNvPr id="85" name="Rectangle 17"/>
            <p:cNvSpPr>
              <a:spLocks noChangeArrowheads="1"/>
            </p:cNvSpPr>
            <p:nvPr/>
          </p:nvSpPr>
          <p:spPr bwMode="auto">
            <a:xfrm>
              <a:off x="1142774" y="2983036"/>
              <a:ext cx="2813118"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Коды ОКАТО и ОКТМО центра консультирования</a:t>
              </a:r>
              <a:endParaRPr lang="en-US" sz="1100" dirty="0"/>
            </a:p>
          </p:txBody>
        </p:sp>
        <p:grpSp>
          <p:nvGrpSpPr>
            <p:cNvPr id="86" name="Группа 85"/>
            <p:cNvGrpSpPr/>
            <p:nvPr/>
          </p:nvGrpSpPr>
          <p:grpSpPr>
            <a:xfrm>
              <a:off x="897228" y="2959985"/>
              <a:ext cx="240011" cy="276999"/>
              <a:chOff x="1283503" y="3544391"/>
              <a:chExt cx="302895" cy="349575"/>
            </a:xfrm>
          </p:grpSpPr>
          <p:sp>
            <p:nvSpPr>
              <p:cNvPr id="103" name="Овал 10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4</a:t>
                </a:r>
                <a:endParaRPr lang="ru-RU" sz="1200" b="1" dirty="0">
                  <a:solidFill>
                    <a:srgbClr val="C00000"/>
                  </a:solidFill>
                </a:endParaRPr>
              </a:p>
            </p:txBody>
          </p:sp>
        </p:grpSp>
        <p:sp>
          <p:nvSpPr>
            <p:cNvPr id="87" name="Rectangle 17"/>
            <p:cNvSpPr>
              <a:spLocks noChangeArrowheads="1"/>
            </p:cNvSpPr>
            <p:nvPr/>
          </p:nvSpPr>
          <p:spPr bwMode="auto">
            <a:xfrm>
              <a:off x="1142774" y="3499040"/>
              <a:ext cx="281311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Дополнительная информация</a:t>
              </a:r>
              <a:endParaRPr lang="en-US" sz="1100" dirty="0"/>
            </a:p>
          </p:txBody>
        </p:sp>
        <p:grpSp>
          <p:nvGrpSpPr>
            <p:cNvPr id="88" name="Группа 87"/>
            <p:cNvGrpSpPr/>
            <p:nvPr/>
          </p:nvGrpSpPr>
          <p:grpSpPr>
            <a:xfrm>
              <a:off x="897228" y="3460308"/>
              <a:ext cx="240011" cy="276999"/>
              <a:chOff x="1283503" y="3544391"/>
              <a:chExt cx="302895" cy="349575"/>
            </a:xfrm>
          </p:grpSpPr>
          <p:sp>
            <p:nvSpPr>
              <p:cNvPr id="101" name="Овал 10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5</a:t>
                </a:r>
                <a:endParaRPr lang="ru-RU" sz="1200" b="1" dirty="0">
                  <a:solidFill>
                    <a:srgbClr val="C00000"/>
                  </a:solidFill>
                </a:endParaRPr>
              </a:p>
            </p:txBody>
          </p:sp>
        </p:grpSp>
        <p:sp>
          <p:nvSpPr>
            <p:cNvPr id="89" name="Rectangle 17"/>
            <p:cNvSpPr>
              <a:spLocks noChangeArrowheads="1"/>
            </p:cNvSpPr>
            <p:nvPr/>
          </p:nvSpPr>
          <p:spPr bwMode="auto">
            <a:xfrm>
              <a:off x="1142774" y="3964847"/>
              <a:ext cx="2813118"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Список офисов консультирования</a:t>
              </a:r>
              <a:endParaRPr lang="en-US" sz="1100" dirty="0"/>
            </a:p>
          </p:txBody>
        </p:sp>
        <p:grpSp>
          <p:nvGrpSpPr>
            <p:cNvPr id="90" name="Группа 89"/>
            <p:cNvGrpSpPr/>
            <p:nvPr/>
          </p:nvGrpSpPr>
          <p:grpSpPr>
            <a:xfrm>
              <a:off x="897228" y="3951234"/>
              <a:ext cx="240011" cy="276999"/>
              <a:chOff x="1283503" y="3544391"/>
              <a:chExt cx="302895" cy="349575"/>
            </a:xfrm>
          </p:grpSpPr>
          <p:sp>
            <p:nvSpPr>
              <p:cNvPr id="99" name="Овал 9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6</a:t>
                </a:r>
                <a:endParaRPr lang="ru-RU" sz="1200" b="1" dirty="0">
                  <a:solidFill>
                    <a:srgbClr val="C00000"/>
                  </a:solidFill>
                </a:endParaRPr>
              </a:p>
            </p:txBody>
          </p:sp>
        </p:grpSp>
      </p:grpSp>
      <p:grpSp>
        <p:nvGrpSpPr>
          <p:cNvPr id="5" name="Группа 4"/>
          <p:cNvGrpSpPr/>
          <p:nvPr/>
        </p:nvGrpSpPr>
        <p:grpSpPr>
          <a:xfrm>
            <a:off x="4324091" y="1332384"/>
            <a:ext cx="3922681" cy="4770859"/>
            <a:chOff x="4324091" y="1332384"/>
            <a:chExt cx="3922681" cy="4770859"/>
          </a:xfrm>
        </p:grpSpPr>
        <p:pic>
          <p:nvPicPr>
            <p:cNvPr id="111" name="Picture 3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34591" y="1332384"/>
              <a:ext cx="3737239" cy="407556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AutoShape 9"/>
            <p:cNvSpPr>
              <a:spLocks noChangeArrowheads="1"/>
            </p:cNvSpPr>
            <p:nvPr/>
          </p:nvSpPr>
          <p:spPr bwMode="auto">
            <a:xfrm>
              <a:off x="4344806" y="2033626"/>
              <a:ext cx="3716526" cy="254617"/>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113" name="Рисунок 112"/>
            <p:cNvPicPr>
              <a:picLocks noChangeAspect="1"/>
            </p:cNvPicPr>
            <p:nvPr/>
          </p:nvPicPr>
          <p:blipFill>
            <a:blip r:embed="rId4"/>
            <a:stretch>
              <a:fillRect/>
            </a:stretch>
          </p:blipFill>
          <p:spPr>
            <a:xfrm>
              <a:off x="4324091" y="5390491"/>
              <a:ext cx="3737240" cy="695574"/>
            </a:xfrm>
            <a:prstGeom prst="rect">
              <a:avLst/>
            </a:prstGeom>
            <a:ln>
              <a:solidFill>
                <a:schemeClr val="bg2"/>
              </a:solidFill>
            </a:ln>
          </p:spPr>
        </p:pic>
        <p:sp>
          <p:nvSpPr>
            <p:cNvPr id="114" name="AutoShape 9"/>
            <p:cNvSpPr>
              <a:spLocks noChangeArrowheads="1"/>
            </p:cNvSpPr>
            <p:nvPr/>
          </p:nvSpPr>
          <p:spPr bwMode="auto">
            <a:xfrm>
              <a:off x="4344806" y="2288243"/>
              <a:ext cx="3716526" cy="274449"/>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0" name="Группа 39"/>
            <p:cNvGrpSpPr/>
            <p:nvPr/>
          </p:nvGrpSpPr>
          <p:grpSpPr>
            <a:xfrm>
              <a:off x="7929023" y="1840370"/>
              <a:ext cx="317749" cy="355156"/>
              <a:chOff x="1283503" y="3569143"/>
              <a:chExt cx="302895" cy="338554"/>
            </a:xfrm>
          </p:grpSpPr>
          <p:sp>
            <p:nvSpPr>
              <p:cNvPr id="76" name="Овал 7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 Box 15"/>
              <p:cNvSpPr txBox="1">
                <a:spLocks noChangeArrowheads="1"/>
              </p:cNvSpPr>
              <p:nvPr/>
            </p:nvSpPr>
            <p:spPr bwMode="auto">
              <a:xfrm>
                <a:off x="1290487" y="3569143"/>
                <a:ext cx="2889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1</a:t>
                </a:r>
              </a:p>
            </p:txBody>
          </p:sp>
        </p:grpSp>
        <p:grpSp>
          <p:nvGrpSpPr>
            <p:cNvPr id="115" name="Группа 114"/>
            <p:cNvGrpSpPr/>
            <p:nvPr/>
          </p:nvGrpSpPr>
          <p:grpSpPr>
            <a:xfrm>
              <a:off x="7929023" y="2193693"/>
              <a:ext cx="317749" cy="338554"/>
              <a:chOff x="1283503" y="3569143"/>
              <a:chExt cx="302895" cy="322728"/>
            </a:xfrm>
          </p:grpSpPr>
          <p:sp>
            <p:nvSpPr>
              <p:cNvPr id="116" name="Овал 11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2</a:t>
                </a:r>
              </a:p>
            </p:txBody>
          </p:sp>
        </p:grpSp>
        <p:sp>
          <p:nvSpPr>
            <p:cNvPr id="118" name="AutoShape 9"/>
            <p:cNvSpPr>
              <a:spLocks noChangeArrowheads="1"/>
            </p:cNvSpPr>
            <p:nvPr/>
          </p:nvSpPr>
          <p:spPr bwMode="auto">
            <a:xfrm>
              <a:off x="4344806" y="2562692"/>
              <a:ext cx="3716526" cy="2325009"/>
            </a:xfrm>
            <a:prstGeom prst="roundRect">
              <a:avLst>
                <a:gd name="adj" fmla="val 48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9" name="Группа 118"/>
            <p:cNvGrpSpPr/>
            <p:nvPr/>
          </p:nvGrpSpPr>
          <p:grpSpPr>
            <a:xfrm>
              <a:off x="7929023" y="2719901"/>
              <a:ext cx="317749" cy="338554"/>
              <a:chOff x="1283503" y="3569143"/>
              <a:chExt cx="302895" cy="322728"/>
            </a:xfrm>
          </p:grpSpPr>
          <p:sp>
            <p:nvSpPr>
              <p:cNvPr id="120" name="Овал 11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3</a:t>
                </a:r>
              </a:p>
            </p:txBody>
          </p:sp>
        </p:grpSp>
        <p:sp>
          <p:nvSpPr>
            <p:cNvPr id="122" name="AutoShape 9"/>
            <p:cNvSpPr>
              <a:spLocks noChangeArrowheads="1"/>
            </p:cNvSpPr>
            <p:nvPr/>
          </p:nvSpPr>
          <p:spPr bwMode="auto">
            <a:xfrm>
              <a:off x="4344806" y="4900938"/>
              <a:ext cx="3716526" cy="496234"/>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23" name="Группа 122"/>
            <p:cNvGrpSpPr/>
            <p:nvPr/>
          </p:nvGrpSpPr>
          <p:grpSpPr>
            <a:xfrm>
              <a:off x="7929023" y="4968649"/>
              <a:ext cx="317749" cy="338554"/>
              <a:chOff x="1283503" y="3569143"/>
              <a:chExt cx="302895" cy="322728"/>
            </a:xfrm>
          </p:grpSpPr>
          <p:sp>
            <p:nvSpPr>
              <p:cNvPr id="124" name="Овал 12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4</a:t>
                </a:r>
              </a:p>
            </p:txBody>
          </p:sp>
        </p:grpSp>
        <p:sp>
          <p:nvSpPr>
            <p:cNvPr id="126" name="AutoShape 9"/>
            <p:cNvSpPr>
              <a:spLocks noChangeArrowheads="1"/>
            </p:cNvSpPr>
            <p:nvPr/>
          </p:nvSpPr>
          <p:spPr bwMode="auto">
            <a:xfrm>
              <a:off x="4344806" y="5402908"/>
              <a:ext cx="3716526" cy="377594"/>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27" name="Группа 126"/>
            <p:cNvGrpSpPr/>
            <p:nvPr/>
          </p:nvGrpSpPr>
          <p:grpSpPr>
            <a:xfrm>
              <a:off x="7929023" y="5417814"/>
              <a:ext cx="317749" cy="338554"/>
              <a:chOff x="1283503" y="3569143"/>
              <a:chExt cx="302895" cy="322728"/>
            </a:xfrm>
          </p:grpSpPr>
          <p:sp>
            <p:nvSpPr>
              <p:cNvPr id="128" name="Овал 12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5</a:t>
                </a:r>
              </a:p>
            </p:txBody>
          </p:sp>
        </p:grpSp>
        <p:sp>
          <p:nvSpPr>
            <p:cNvPr id="130" name="AutoShape 9"/>
            <p:cNvSpPr>
              <a:spLocks noChangeArrowheads="1"/>
            </p:cNvSpPr>
            <p:nvPr/>
          </p:nvSpPr>
          <p:spPr bwMode="auto">
            <a:xfrm>
              <a:off x="4344806" y="5773536"/>
              <a:ext cx="3716526" cy="317081"/>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31" name="Группа 130"/>
            <p:cNvGrpSpPr/>
            <p:nvPr/>
          </p:nvGrpSpPr>
          <p:grpSpPr>
            <a:xfrm>
              <a:off x="7929023" y="5764689"/>
              <a:ext cx="317749" cy="338554"/>
              <a:chOff x="1283503" y="3569143"/>
              <a:chExt cx="302895" cy="322728"/>
            </a:xfrm>
          </p:grpSpPr>
          <p:sp>
            <p:nvSpPr>
              <p:cNvPr id="132" name="Овал 13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3" name="Text Box 15"/>
              <p:cNvSpPr txBox="1">
                <a:spLocks noChangeArrowheads="1"/>
              </p:cNvSpPr>
              <p:nvPr/>
            </p:nvSpPr>
            <p:spPr bwMode="auto">
              <a:xfrm>
                <a:off x="1290487" y="3569143"/>
                <a:ext cx="288925" cy="322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600" b="1" dirty="0">
                    <a:solidFill>
                      <a:srgbClr val="C00000"/>
                    </a:solidFill>
                  </a:rPr>
                  <a:t>6</a:t>
                </a:r>
              </a:p>
            </p:txBody>
          </p:sp>
        </p:gr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46</a:t>
            </a:fld>
            <a:endParaRPr lang="ru-RU"/>
          </a:p>
        </p:txBody>
      </p:sp>
    </p:spTree>
    <p:extLst>
      <p:ext uri="{BB962C8B-B14F-4D97-AF65-F5344CB8AC3E}">
        <p14:creationId xmlns:p14="http://schemas.microsoft.com/office/powerpoint/2010/main" val="3488388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683568" y="1196752"/>
            <a:ext cx="7776865" cy="5039927"/>
            <a:chOff x="683567" y="1196752"/>
            <a:chExt cx="7776865" cy="5039927"/>
          </a:xfrm>
        </p:grpSpPr>
        <p:sp>
          <p:nvSpPr>
            <p:cNvPr id="50" name="Rectangle 23"/>
            <p:cNvSpPr>
              <a:spLocks noChangeArrowheads="1"/>
            </p:cNvSpPr>
            <p:nvPr/>
          </p:nvSpPr>
          <p:spPr bwMode="auto">
            <a:xfrm>
              <a:off x="814012" y="1196752"/>
              <a:ext cx="274987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200" b="1" dirty="0">
                  <a:latin typeface="Arial" panose="020B0604020202020204" pitchFamily="34" charset="0"/>
                </a:rPr>
                <a:t>В поле редактора вносится</a:t>
              </a:r>
            </a:p>
            <a:p>
              <a:r>
                <a:rPr lang="ru-RU" sz="1200" b="1" dirty="0">
                  <a:latin typeface="Arial" panose="020B0604020202020204" pitchFamily="34" charset="0"/>
                </a:rPr>
                <a:t>следующая информация:</a:t>
              </a:r>
            </a:p>
            <a:p>
              <a:endParaRPr lang="ru-RU" sz="1200" b="1" dirty="0">
                <a:latin typeface="Arial" panose="020B0604020202020204" pitchFamily="34" charset="0"/>
              </a:endParaRPr>
            </a:p>
            <a:p>
              <a:pPr marL="180000" indent="-180000">
                <a:buFont typeface="Arial" pitchFamily="34" charset="0"/>
                <a:buChar char="•"/>
              </a:pPr>
              <a:r>
                <a:rPr lang="ru-RU" sz="1200" dirty="0">
                  <a:latin typeface="Arial" panose="020B0604020202020204" pitchFamily="34" charset="0"/>
                </a:rPr>
                <a:t>Предметы досудебного</a:t>
              </a:r>
            </a:p>
            <a:p>
              <a:r>
                <a:rPr lang="ru-RU" sz="1200" dirty="0">
                  <a:latin typeface="Arial" panose="020B0604020202020204" pitchFamily="34" charset="0"/>
                </a:rPr>
                <a:t>    обжалования</a:t>
              </a:r>
            </a:p>
            <a:p>
              <a:endParaRPr lang="ru-RU" sz="1200" dirty="0">
                <a:latin typeface="Arial" panose="020B0604020202020204" pitchFamily="34" charset="0"/>
              </a:endParaRPr>
            </a:p>
            <a:p>
              <a:pPr marL="180000" indent="-180000">
                <a:buFont typeface="Arial" pitchFamily="34" charset="0"/>
                <a:buChar char="•"/>
              </a:pPr>
              <a:r>
                <a:rPr lang="ru-RU" sz="1200" dirty="0">
                  <a:latin typeface="Arial" panose="020B0604020202020204" pitchFamily="34" charset="0"/>
                </a:rPr>
                <a:t>Основания для приостановления</a:t>
              </a:r>
            </a:p>
            <a:p>
              <a:r>
                <a:rPr lang="ru-RU" sz="1200" dirty="0">
                  <a:latin typeface="Arial" panose="020B0604020202020204" pitchFamily="34" charset="0"/>
                </a:rPr>
                <a:t>    обжалования</a:t>
              </a:r>
            </a:p>
            <a:p>
              <a:endParaRPr lang="ru-RU" sz="1200" dirty="0">
                <a:latin typeface="Arial" panose="020B0604020202020204" pitchFamily="34" charset="0"/>
              </a:endParaRPr>
            </a:p>
            <a:p>
              <a:pPr marL="180000" indent="-180000">
                <a:buFont typeface="Arial" pitchFamily="34" charset="0"/>
                <a:buChar char="•"/>
              </a:pPr>
              <a:r>
                <a:rPr lang="ru-RU" sz="1200" dirty="0">
                  <a:latin typeface="Arial" panose="020B0604020202020204" pitchFamily="34" charset="0"/>
                </a:rPr>
                <a:t>Основания для начала</a:t>
              </a:r>
            </a:p>
            <a:p>
              <a:r>
                <a:rPr lang="ru-RU" sz="1200" dirty="0">
                  <a:latin typeface="Arial" panose="020B0604020202020204" pitchFamily="34" charset="0"/>
                </a:rPr>
                <a:t>    процедуры обжалования</a:t>
              </a:r>
            </a:p>
            <a:p>
              <a:endParaRPr lang="ru-RU" sz="1200" dirty="0">
                <a:latin typeface="Arial" panose="020B0604020202020204" pitchFamily="34" charset="0"/>
              </a:endParaRPr>
            </a:p>
            <a:p>
              <a:pPr marL="180000" indent="-180000">
                <a:buFont typeface="Arial" pitchFamily="34" charset="0"/>
                <a:buChar char="•"/>
              </a:pPr>
              <a:r>
                <a:rPr lang="ru-RU" sz="1200" dirty="0">
                  <a:latin typeface="Arial" panose="020B0604020202020204" pitchFamily="34" charset="0"/>
                </a:rPr>
                <a:t>Случаи без ответа</a:t>
              </a:r>
            </a:p>
            <a:p>
              <a:pPr marL="180000" indent="-180000">
                <a:buFont typeface="Arial" pitchFamily="34" charset="0"/>
                <a:buChar char="•"/>
              </a:pPr>
              <a:endParaRPr lang="ru-RU" sz="1200" dirty="0">
                <a:latin typeface="Arial" panose="020B0604020202020204" pitchFamily="34" charset="0"/>
              </a:endParaRPr>
            </a:p>
            <a:p>
              <a:pPr marL="180000" indent="-180000">
                <a:buFont typeface="Arial" pitchFamily="34" charset="0"/>
                <a:buChar char="•"/>
              </a:pPr>
              <a:r>
                <a:rPr lang="ru-RU" sz="1200" dirty="0">
                  <a:latin typeface="Arial" panose="020B0604020202020204" pitchFamily="34" charset="0"/>
                </a:rPr>
                <a:t>Результаты обжалования </a:t>
              </a:r>
            </a:p>
          </p:txBody>
        </p:sp>
        <p:grpSp>
          <p:nvGrpSpPr>
            <p:cNvPr id="2" name="Группа 1"/>
            <p:cNvGrpSpPr/>
            <p:nvPr/>
          </p:nvGrpSpPr>
          <p:grpSpPr>
            <a:xfrm>
              <a:off x="683567" y="1196752"/>
              <a:ext cx="7776865" cy="5039927"/>
              <a:chOff x="971599" y="1051206"/>
              <a:chExt cx="7776865" cy="5039927"/>
            </a:xfrm>
          </p:grpSpPr>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9952" y="1051206"/>
                <a:ext cx="4608512" cy="3268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1599" y="4178189"/>
                <a:ext cx="7550205" cy="19129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11" name="Группа 10"/>
          <p:cNvGrpSpPr/>
          <p:nvPr/>
        </p:nvGrpSpPr>
        <p:grpSpPr>
          <a:xfrm>
            <a:off x="0" y="6812282"/>
            <a:ext cx="9143999"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«Досудебное обжалование»</a:t>
            </a:r>
          </a:p>
        </p:txBody>
      </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47</a:t>
            </a:fld>
            <a:endParaRPr lang="ru-RU"/>
          </a:p>
        </p:txBody>
      </p:sp>
    </p:spTree>
    <p:extLst>
      <p:ext uri="{BB962C8B-B14F-4D97-AF65-F5344CB8AC3E}">
        <p14:creationId xmlns:p14="http://schemas.microsoft.com/office/powerpoint/2010/main" val="2601333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591344" y="331975"/>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a:t>
            </a:r>
          </a:p>
          <a:p>
            <a:pPr algn="ctr">
              <a:lnSpc>
                <a:spcPts val="2500"/>
              </a:lnSpc>
            </a:pPr>
            <a:r>
              <a:rPr lang="ru-RU" sz="2400" b="1" dirty="0"/>
              <a:t>«Участники и </a:t>
            </a:r>
            <a:r>
              <a:rPr lang="ru-RU" sz="2400" b="1" dirty="0" err="1"/>
              <a:t>межведомственность</a:t>
            </a:r>
            <a:r>
              <a:rPr lang="ru-RU" sz="2400" b="1" dirty="0"/>
              <a:t>»</a:t>
            </a:r>
          </a:p>
        </p:txBody>
      </p:sp>
      <p:grpSp>
        <p:nvGrpSpPr>
          <p:cNvPr id="23" name="Группа 22"/>
          <p:cNvGrpSpPr/>
          <p:nvPr/>
        </p:nvGrpSpPr>
        <p:grpSpPr>
          <a:xfrm>
            <a:off x="0" y="6812282"/>
            <a:ext cx="9143999" cy="45719"/>
            <a:chOff x="1403648" y="3860938"/>
            <a:chExt cx="6048672" cy="43536"/>
          </a:xfrm>
        </p:grpSpPr>
        <p:sp>
          <p:nvSpPr>
            <p:cNvPr id="24" name="Прямоугольник 2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8" name="Группа 27"/>
          <p:cNvGrpSpPr/>
          <p:nvPr/>
        </p:nvGrpSpPr>
        <p:grpSpPr>
          <a:xfrm>
            <a:off x="1527051" y="5748912"/>
            <a:ext cx="6089898" cy="738664"/>
            <a:chOff x="1716851" y="5902003"/>
            <a:chExt cx="6089898" cy="738664"/>
          </a:xfrm>
        </p:grpSpPr>
        <p:sp>
          <p:nvSpPr>
            <p:cNvPr id="29" name="Rectangle 17"/>
            <p:cNvSpPr>
              <a:spLocks noChangeArrowheads="1"/>
            </p:cNvSpPr>
            <p:nvPr/>
          </p:nvSpPr>
          <p:spPr bwMode="auto">
            <a:xfrm>
              <a:off x="1946536" y="5902003"/>
              <a:ext cx="20259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Сведения</a:t>
              </a:r>
            </a:p>
            <a:p>
              <a:pPr eaLnBrk="1" hangingPunct="1">
                <a:spcBef>
                  <a:spcPct val="0"/>
                </a:spcBef>
                <a:buNone/>
              </a:pPr>
              <a:r>
                <a:rPr lang="ru-RU" sz="1400" dirty="0"/>
                <a:t>о межведомственном взаимодействии</a:t>
              </a:r>
            </a:p>
          </p:txBody>
        </p:sp>
        <p:grpSp>
          <p:nvGrpSpPr>
            <p:cNvPr id="30" name="Группа 29"/>
            <p:cNvGrpSpPr/>
            <p:nvPr/>
          </p:nvGrpSpPr>
          <p:grpSpPr>
            <a:xfrm>
              <a:off x="1716851" y="5917392"/>
              <a:ext cx="224507" cy="276999"/>
              <a:chOff x="1283503" y="3538070"/>
              <a:chExt cx="302895" cy="373716"/>
            </a:xfrm>
          </p:grpSpPr>
          <p:sp>
            <p:nvSpPr>
              <p:cNvPr id="35" name="Овал 3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31" name="Rectangle 17"/>
            <p:cNvSpPr>
              <a:spLocks noChangeArrowheads="1"/>
            </p:cNvSpPr>
            <p:nvPr/>
          </p:nvSpPr>
          <p:spPr bwMode="auto">
            <a:xfrm>
              <a:off x="5004046" y="5902003"/>
              <a:ext cx="28027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Организации, участвующие</a:t>
              </a:r>
            </a:p>
            <a:p>
              <a:pPr eaLnBrk="1" hangingPunct="1">
                <a:spcBef>
                  <a:spcPct val="0"/>
                </a:spcBef>
                <a:buNone/>
              </a:pPr>
              <a:r>
                <a:rPr lang="ru-RU" sz="1400" dirty="0"/>
                <a:t>в предоставлении услуги</a:t>
              </a:r>
            </a:p>
            <a:p>
              <a:pPr eaLnBrk="1" hangingPunct="1">
                <a:spcBef>
                  <a:spcPct val="0"/>
                </a:spcBef>
                <a:buNone/>
              </a:pPr>
              <a:r>
                <a:rPr lang="ru-RU" sz="1400" dirty="0"/>
                <a:t>с определенным типом участия</a:t>
              </a:r>
            </a:p>
          </p:txBody>
        </p:sp>
        <p:grpSp>
          <p:nvGrpSpPr>
            <p:cNvPr id="32" name="Группа 31"/>
            <p:cNvGrpSpPr/>
            <p:nvPr/>
          </p:nvGrpSpPr>
          <p:grpSpPr>
            <a:xfrm>
              <a:off x="4774363" y="5917392"/>
              <a:ext cx="224507" cy="276999"/>
              <a:chOff x="1283503" y="3538070"/>
              <a:chExt cx="302895" cy="373716"/>
            </a:xfrm>
          </p:grpSpPr>
          <p:sp>
            <p:nvSpPr>
              <p:cNvPr id="33" name="Овал 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4" name="Группа 3"/>
          <p:cNvGrpSpPr/>
          <p:nvPr/>
        </p:nvGrpSpPr>
        <p:grpSpPr>
          <a:xfrm>
            <a:off x="786256" y="1277645"/>
            <a:ext cx="7571489" cy="4214270"/>
            <a:chOff x="755576" y="1277645"/>
            <a:chExt cx="7571489" cy="4214270"/>
          </a:xfrm>
        </p:grpSpPr>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576" y="1277645"/>
              <a:ext cx="5250565" cy="42142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AutoShape 27"/>
            <p:cNvSpPr>
              <a:spLocks noChangeArrowheads="1"/>
            </p:cNvSpPr>
            <p:nvPr/>
          </p:nvSpPr>
          <p:spPr bwMode="auto">
            <a:xfrm>
              <a:off x="2684196" y="2085333"/>
              <a:ext cx="3321946" cy="2863084"/>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0" name="Группа 39"/>
            <p:cNvGrpSpPr/>
            <p:nvPr/>
          </p:nvGrpSpPr>
          <p:grpSpPr>
            <a:xfrm>
              <a:off x="5765345" y="1885277"/>
              <a:ext cx="481592" cy="400111"/>
              <a:chOff x="1290488" y="3604907"/>
              <a:chExt cx="288924" cy="240041"/>
            </a:xfrm>
          </p:grpSpPr>
          <p:sp>
            <p:nvSpPr>
              <p:cNvPr id="45" name="Овал 4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48" name="AutoShape 27"/>
            <p:cNvSpPr>
              <a:spLocks noChangeArrowheads="1"/>
            </p:cNvSpPr>
            <p:nvPr/>
          </p:nvSpPr>
          <p:spPr bwMode="auto">
            <a:xfrm>
              <a:off x="2684196" y="4948417"/>
              <a:ext cx="3321946" cy="543498"/>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9" name="Группа 48"/>
            <p:cNvGrpSpPr/>
            <p:nvPr/>
          </p:nvGrpSpPr>
          <p:grpSpPr>
            <a:xfrm>
              <a:off x="5765345" y="5024095"/>
              <a:ext cx="481592" cy="400111"/>
              <a:chOff x="1290488" y="3604907"/>
              <a:chExt cx="288924" cy="240041"/>
            </a:xfrm>
          </p:grpSpPr>
          <p:sp>
            <p:nvSpPr>
              <p:cNvPr id="50" name="Овал 4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715000" y="3470310"/>
              <a:ext cx="2612065" cy="11676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Соединитель: уступ 2"/>
            <p:cNvCxnSpPr>
              <a:stCxn id="51" idx="3"/>
              <a:endCxn id="20" idx="2"/>
            </p:cNvCxnSpPr>
            <p:nvPr/>
          </p:nvCxnSpPr>
          <p:spPr>
            <a:xfrm flipV="1">
              <a:off x="6246937" y="4637931"/>
              <a:ext cx="774096" cy="586220"/>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Номер слайда 1"/>
          <p:cNvSpPr>
            <a:spLocks noGrp="1"/>
          </p:cNvSpPr>
          <p:nvPr>
            <p:ph type="sldNum" sz="quarter" idx="12"/>
          </p:nvPr>
        </p:nvSpPr>
        <p:spPr/>
        <p:txBody>
          <a:bodyPr/>
          <a:lstStyle/>
          <a:p>
            <a:pPr>
              <a:defRPr/>
            </a:pPr>
            <a:fld id="{1BC21C8B-08AF-4BCC-9ADA-C63260DE56E1}" type="slidenum">
              <a:rPr lang="ru-RU" smtClean="0"/>
              <a:pPr>
                <a:defRPr/>
              </a:pPr>
              <a:t>48</a:t>
            </a:fld>
            <a:endParaRPr lang="ru-RU"/>
          </a:p>
        </p:txBody>
      </p:sp>
    </p:spTree>
    <p:extLst>
      <p:ext uri="{BB962C8B-B14F-4D97-AF65-F5344CB8AC3E}">
        <p14:creationId xmlns:p14="http://schemas.microsoft.com/office/powerpoint/2010/main" val="4182716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p:cNvGrpSpPr/>
          <p:nvPr/>
        </p:nvGrpSpPr>
        <p:grpSpPr>
          <a:xfrm>
            <a:off x="0" y="6812282"/>
            <a:ext cx="9143999" cy="45719"/>
            <a:chOff x="1403648" y="3860938"/>
            <a:chExt cx="6048672" cy="43536"/>
          </a:xfrm>
        </p:grpSpPr>
        <p:sp>
          <p:nvSpPr>
            <p:cNvPr id="22" name="Прямоугольник 2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0"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«НПА»</a:t>
            </a:r>
          </a:p>
        </p:txBody>
      </p:sp>
      <p:sp>
        <p:nvSpPr>
          <p:cNvPr id="27" name="Rectangle 17"/>
          <p:cNvSpPr>
            <a:spLocks noChangeArrowheads="1"/>
          </p:cNvSpPr>
          <p:nvPr/>
        </p:nvSpPr>
        <p:spPr bwMode="auto">
          <a:xfrm>
            <a:off x="2065381" y="5666744"/>
            <a:ext cx="20259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Выбрать НПА услуги</a:t>
            </a:r>
          </a:p>
        </p:txBody>
      </p:sp>
      <p:grpSp>
        <p:nvGrpSpPr>
          <p:cNvPr id="28" name="Группа 27"/>
          <p:cNvGrpSpPr/>
          <p:nvPr/>
        </p:nvGrpSpPr>
        <p:grpSpPr>
          <a:xfrm>
            <a:off x="1835696" y="5682133"/>
            <a:ext cx="224507" cy="276999"/>
            <a:chOff x="1283503" y="3538070"/>
            <a:chExt cx="302895" cy="373716"/>
          </a:xfrm>
        </p:grpSpPr>
        <p:sp>
          <p:nvSpPr>
            <p:cNvPr id="33" name="Овал 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29" name="Rectangle 17"/>
          <p:cNvSpPr>
            <a:spLocks noChangeArrowheads="1"/>
          </p:cNvSpPr>
          <p:nvPr/>
        </p:nvSpPr>
        <p:spPr bwMode="auto">
          <a:xfrm>
            <a:off x="2065381" y="6085624"/>
            <a:ext cx="24940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Перечень НПА для выбора</a:t>
            </a:r>
          </a:p>
        </p:txBody>
      </p:sp>
      <p:grpSp>
        <p:nvGrpSpPr>
          <p:cNvPr id="30" name="Группа 29"/>
          <p:cNvGrpSpPr/>
          <p:nvPr/>
        </p:nvGrpSpPr>
        <p:grpSpPr>
          <a:xfrm>
            <a:off x="1835697" y="6101013"/>
            <a:ext cx="224507" cy="276999"/>
            <a:chOff x="1283503" y="3538070"/>
            <a:chExt cx="302895" cy="373716"/>
          </a:xfrm>
        </p:grpSpPr>
        <p:sp>
          <p:nvSpPr>
            <p:cNvPr id="31" name="Овал 3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sp>
        <p:nvSpPr>
          <p:cNvPr id="61" name="Rectangle 17"/>
          <p:cNvSpPr>
            <a:spLocks noChangeArrowheads="1"/>
          </p:cNvSpPr>
          <p:nvPr/>
        </p:nvSpPr>
        <p:spPr bwMode="auto">
          <a:xfrm>
            <a:off x="5122891" y="5687561"/>
            <a:ext cx="22288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Кнопка создания НПА</a:t>
            </a:r>
          </a:p>
        </p:txBody>
      </p:sp>
      <p:grpSp>
        <p:nvGrpSpPr>
          <p:cNvPr id="62" name="Группа 61"/>
          <p:cNvGrpSpPr/>
          <p:nvPr/>
        </p:nvGrpSpPr>
        <p:grpSpPr>
          <a:xfrm>
            <a:off x="4893206" y="5702950"/>
            <a:ext cx="224507" cy="276999"/>
            <a:chOff x="1283503" y="3538070"/>
            <a:chExt cx="302895" cy="373716"/>
          </a:xfrm>
        </p:grpSpPr>
        <p:sp>
          <p:nvSpPr>
            <p:cNvPr id="63" name="Овал 6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sp>
        <p:nvSpPr>
          <p:cNvPr id="65" name="Rectangle 17"/>
          <p:cNvSpPr>
            <a:spLocks noChangeArrowheads="1"/>
          </p:cNvSpPr>
          <p:nvPr/>
        </p:nvSpPr>
        <p:spPr bwMode="auto">
          <a:xfrm>
            <a:off x="5122891" y="6106442"/>
            <a:ext cx="18894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Кнопка выбора НПА</a:t>
            </a:r>
          </a:p>
        </p:txBody>
      </p:sp>
      <p:grpSp>
        <p:nvGrpSpPr>
          <p:cNvPr id="66" name="Группа 65"/>
          <p:cNvGrpSpPr/>
          <p:nvPr/>
        </p:nvGrpSpPr>
        <p:grpSpPr>
          <a:xfrm>
            <a:off x="4893208" y="6121831"/>
            <a:ext cx="224507" cy="276999"/>
            <a:chOff x="1283503" y="3538070"/>
            <a:chExt cx="302895" cy="373716"/>
          </a:xfrm>
        </p:grpSpPr>
        <p:sp>
          <p:nvSpPr>
            <p:cNvPr id="67" name="Овал 6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pic>
        <p:nvPicPr>
          <p:cNvPr id="5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4889" y="1206177"/>
            <a:ext cx="6837047" cy="39629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AutoShape 27"/>
          <p:cNvSpPr>
            <a:spLocks noChangeArrowheads="1"/>
          </p:cNvSpPr>
          <p:nvPr/>
        </p:nvSpPr>
        <p:spPr bwMode="auto">
          <a:xfrm>
            <a:off x="2145140" y="1994544"/>
            <a:ext cx="5866796" cy="3174620"/>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8" name="AutoShape 27"/>
          <p:cNvSpPr>
            <a:spLocks noChangeArrowheads="1"/>
          </p:cNvSpPr>
          <p:nvPr/>
        </p:nvSpPr>
        <p:spPr bwMode="auto">
          <a:xfrm>
            <a:off x="1174889" y="3153848"/>
            <a:ext cx="970251" cy="287125"/>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9" name="AutoShape 27"/>
          <p:cNvSpPr>
            <a:spLocks noChangeArrowheads="1"/>
          </p:cNvSpPr>
          <p:nvPr/>
        </p:nvSpPr>
        <p:spPr bwMode="auto">
          <a:xfrm>
            <a:off x="2145141" y="4809125"/>
            <a:ext cx="864096" cy="223349"/>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AutoShape 27"/>
          <p:cNvSpPr>
            <a:spLocks noChangeArrowheads="1"/>
          </p:cNvSpPr>
          <p:nvPr/>
        </p:nvSpPr>
        <p:spPr bwMode="auto">
          <a:xfrm>
            <a:off x="7158315" y="4809125"/>
            <a:ext cx="864096" cy="223349"/>
          </a:xfrm>
          <a:prstGeom prst="roundRect">
            <a:avLst>
              <a:gd name="adj" fmla="val 69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69" name="Группа 68"/>
          <p:cNvGrpSpPr/>
          <p:nvPr/>
        </p:nvGrpSpPr>
        <p:grpSpPr>
          <a:xfrm>
            <a:off x="891268" y="2894819"/>
            <a:ext cx="481592" cy="400111"/>
            <a:chOff x="1290488" y="3604907"/>
            <a:chExt cx="288924" cy="240041"/>
          </a:xfrm>
        </p:grpSpPr>
        <p:sp>
          <p:nvSpPr>
            <p:cNvPr id="70" name="Овал 6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72" name="Группа 71"/>
          <p:cNvGrpSpPr/>
          <p:nvPr/>
        </p:nvGrpSpPr>
        <p:grpSpPr>
          <a:xfrm>
            <a:off x="7771140" y="2453540"/>
            <a:ext cx="481592" cy="400111"/>
            <a:chOff x="1290488" y="3604907"/>
            <a:chExt cx="288924" cy="240041"/>
          </a:xfrm>
        </p:grpSpPr>
        <p:sp>
          <p:nvSpPr>
            <p:cNvPr id="73" name="Овал 7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nvGrpSpPr>
          <p:cNvPr id="75" name="Группа 74"/>
          <p:cNvGrpSpPr/>
          <p:nvPr/>
        </p:nvGrpSpPr>
        <p:grpSpPr>
          <a:xfrm>
            <a:off x="2788045" y="4548462"/>
            <a:ext cx="481592" cy="400111"/>
            <a:chOff x="1290488" y="3604907"/>
            <a:chExt cx="288924" cy="240041"/>
          </a:xfrm>
        </p:grpSpPr>
        <p:sp>
          <p:nvSpPr>
            <p:cNvPr id="76" name="Овал 75"/>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3</a:t>
              </a:r>
            </a:p>
          </p:txBody>
        </p:sp>
      </p:grpSp>
      <p:grpSp>
        <p:nvGrpSpPr>
          <p:cNvPr id="78" name="Группа 77"/>
          <p:cNvGrpSpPr/>
          <p:nvPr/>
        </p:nvGrpSpPr>
        <p:grpSpPr>
          <a:xfrm>
            <a:off x="7766225" y="4553030"/>
            <a:ext cx="481592" cy="400111"/>
            <a:chOff x="1290488" y="3604907"/>
            <a:chExt cx="288924" cy="240041"/>
          </a:xfrm>
        </p:grpSpPr>
        <p:sp>
          <p:nvSpPr>
            <p:cNvPr id="79" name="Овал 7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4</a:t>
              </a: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49</a:t>
            </a:fld>
            <a:endParaRPr lang="ru-RU"/>
          </a:p>
        </p:txBody>
      </p:sp>
    </p:spTree>
    <p:extLst>
      <p:ext uri="{BB962C8B-B14F-4D97-AF65-F5344CB8AC3E}">
        <p14:creationId xmlns:p14="http://schemas.microsoft.com/office/powerpoint/2010/main" val="3576671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591344" y="2606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Роль Реестра в инфраструктуре</a:t>
            </a:r>
          </a:p>
          <a:p>
            <a:pPr algn="ctr">
              <a:lnSpc>
                <a:spcPts val="2500"/>
              </a:lnSpc>
            </a:pPr>
            <a:r>
              <a:rPr lang="ru-RU" sz="2400" b="1"/>
              <a:t>электронного правительства</a:t>
            </a:r>
          </a:p>
        </p:txBody>
      </p:sp>
      <p:grpSp>
        <p:nvGrpSpPr>
          <p:cNvPr id="13" name="Группа 12"/>
          <p:cNvGrpSpPr/>
          <p:nvPr/>
        </p:nvGrpSpPr>
        <p:grpSpPr>
          <a:xfrm>
            <a:off x="0" y="6812282"/>
            <a:ext cx="9143999" cy="45719"/>
            <a:chOff x="1403648" y="3860938"/>
            <a:chExt cx="6048672" cy="43536"/>
          </a:xfrm>
        </p:grpSpPr>
        <p:sp>
          <p:nvSpPr>
            <p:cNvPr id="14" name="Прямоугольник 1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Группа 5"/>
          <p:cNvGrpSpPr/>
          <p:nvPr/>
        </p:nvGrpSpPr>
        <p:grpSpPr>
          <a:xfrm>
            <a:off x="467544" y="1596872"/>
            <a:ext cx="7852704" cy="4568432"/>
            <a:chOff x="538403" y="1612695"/>
            <a:chExt cx="7852704" cy="4568432"/>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03" y="2492896"/>
              <a:ext cx="4864941" cy="3688231"/>
            </a:xfrm>
            <a:prstGeom prst="rect">
              <a:avLst/>
            </a:prstGeom>
          </p:spPr>
        </p:pic>
        <p:sp>
          <p:nvSpPr>
            <p:cNvPr id="22" name="Rectangle 2"/>
            <p:cNvSpPr>
              <a:spLocks noChangeArrowheads="1"/>
            </p:cNvSpPr>
            <p:nvPr/>
          </p:nvSpPr>
          <p:spPr bwMode="auto">
            <a:xfrm>
              <a:off x="5418564" y="1617406"/>
              <a:ext cx="2972543" cy="456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ru-RU" sz="1050"/>
                <a:t>Реестр государственных</a:t>
              </a:r>
            </a:p>
            <a:p>
              <a:r>
                <a:rPr lang="ru-RU" sz="1050"/>
                <a:t>и муниципальных услуг (функций) создан</a:t>
              </a:r>
            </a:p>
            <a:p>
              <a:r>
                <a:rPr lang="ru-RU" sz="1050"/>
                <a:t>по заказу Минэкономразвития России</a:t>
              </a:r>
            </a:p>
            <a:p>
              <a:r>
                <a:rPr lang="ru-RU" sz="1050"/>
                <a:t>для использования в качестве единого источника достоверных сведений</a:t>
              </a:r>
            </a:p>
            <a:p>
              <a:r>
                <a:rPr lang="ru-RU" sz="1050"/>
                <a:t>об услугах и функциях, предоставляемых</a:t>
              </a:r>
            </a:p>
            <a:p>
              <a:r>
                <a:rPr lang="ru-RU" sz="1050"/>
                <a:t>и исполняемых органами государственной власти и местного самоуправления Российской Федерации.</a:t>
              </a:r>
            </a:p>
            <a:p>
              <a:endParaRPr lang="ru-RU" sz="1050"/>
            </a:p>
            <a:p>
              <a:endParaRPr lang="ru-RU" sz="1050"/>
            </a:p>
            <a:p>
              <a:r>
                <a:rPr lang="ru-RU" sz="1050"/>
                <a:t>РГУ - ключевой элемент электронного правительства и источник сведений</a:t>
              </a:r>
            </a:p>
            <a:p>
              <a:r>
                <a:rPr lang="ru-RU" sz="1050"/>
                <a:t>об услугах и функциях для многих информационных систем. Основными системами-потребителями сведений является ЕПГУ (Портал государственных услуг РФ), ГАС Управление, Единый реестр проверок, ФГИС ДО.</a:t>
              </a:r>
            </a:p>
            <a:p>
              <a:endParaRPr lang="ru-RU" sz="1050"/>
            </a:p>
            <a:p>
              <a:endParaRPr lang="ru-RU" sz="1050"/>
            </a:p>
            <a:p>
              <a:r>
                <a:rPr lang="ru-RU" sz="1050"/>
                <a:t>РГУ консолидирует сведения обо всех услугах/функциях, предоставляемых</a:t>
              </a:r>
            </a:p>
            <a:p>
              <a:r>
                <a:rPr lang="ru-RU" sz="1050"/>
                <a:t>на территории РФ, а также сведения</a:t>
              </a:r>
            </a:p>
            <a:p>
              <a:r>
                <a:rPr lang="ru-RU" sz="1050"/>
                <a:t>об органах государственной власти/организациях, ответственных</a:t>
              </a:r>
            </a:p>
            <a:p>
              <a:r>
                <a:rPr lang="ru-RU" sz="1050"/>
                <a:t>за их предоставление (исполнение).</a:t>
              </a:r>
              <a:endParaRPr lang="ru-RU" sz="1050" dirty="0"/>
            </a:p>
          </p:txBody>
        </p:sp>
        <p:sp>
          <p:nvSpPr>
            <p:cNvPr id="23" name="Rectangle 13"/>
            <p:cNvSpPr>
              <a:spLocks noChangeArrowheads="1"/>
            </p:cNvSpPr>
            <p:nvPr/>
          </p:nvSpPr>
          <p:spPr bwMode="auto">
            <a:xfrm>
              <a:off x="1269519" y="1612695"/>
              <a:ext cx="340270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a:r>
                <a:rPr lang="ru-RU" sz="1100" b="1"/>
                <a:t>РГУ – информационная система, в которой содержатся все существенные сведения</a:t>
              </a:r>
            </a:p>
            <a:p>
              <a:pPr algn="ctr"/>
              <a:r>
                <a:rPr lang="ru-RU" sz="1100" b="1"/>
                <a:t>обо всех услугах/функциях, а именно:</a:t>
              </a:r>
              <a:endParaRPr lang="en-US" sz="1100" b="1" dirty="0"/>
            </a:p>
          </p:txBody>
        </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5</a:t>
            </a:fld>
            <a:endParaRPr lang="ru-RU"/>
          </a:p>
        </p:txBody>
      </p:sp>
    </p:spTree>
    <p:extLst>
      <p:ext uri="{BB962C8B-B14F-4D97-AF65-F5344CB8AC3E}">
        <p14:creationId xmlns:p14="http://schemas.microsoft.com/office/powerpoint/2010/main" val="1420301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Группа 50"/>
          <p:cNvGrpSpPr/>
          <p:nvPr/>
        </p:nvGrpSpPr>
        <p:grpSpPr>
          <a:xfrm>
            <a:off x="0" y="6812282"/>
            <a:ext cx="9143999" cy="45719"/>
            <a:chOff x="1403648" y="3860938"/>
            <a:chExt cx="6048672" cy="43536"/>
          </a:xfrm>
        </p:grpSpPr>
        <p:sp>
          <p:nvSpPr>
            <p:cNvPr id="52" name="Прямоугольник 5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5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6"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«НПА». Поля</a:t>
            </a:r>
          </a:p>
        </p:txBody>
      </p:sp>
      <p:grpSp>
        <p:nvGrpSpPr>
          <p:cNvPr id="12" name="Группа 11"/>
          <p:cNvGrpSpPr/>
          <p:nvPr/>
        </p:nvGrpSpPr>
        <p:grpSpPr>
          <a:xfrm>
            <a:off x="770523" y="1453549"/>
            <a:ext cx="7602955" cy="4279707"/>
            <a:chOff x="859781" y="1453549"/>
            <a:chExt cx="7602955" cy="4279707"/>
          </a:xfrm>
        </p:grpSpPr>
        <p:grpSp>
          <p:nvGrpSpPr>
            <p:cNvPr id="10" name="Группа 9"/>
            <p:cNvGrpSpPr/>
            <p:nvPr/>
          </p:nvGrpSpPr>
          <p:grpSpPr>
            <a:xfrm>
              <a:off x="859781" y="1666242"/>
              <a:ext cx="2912640" cy="3854320"/>
              <a:chOff x="742538" y="1700808"/>
              <a:chExt cx="2912640" cy="3854320"/>
            </a:xfrm>
          </p:grpSpPr>
          <p:sp>
            <p:nvSpPr>
              <p:cNvPr id="127" name="Rectangle 17"/>
              <p:cNvSpPr>
                <a:spLocks noChangeArrowheads="1"/>
              </p:cNvSpPr>
              <p:nvPr/>
            </p:nvSpPr>
            <p:spPr bwMode="auto">
              <a:xfrm>
                <a:off x="1045103" y="1725371"/>
                <a:ext cx="2420787"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Регистрационный номер</a:t>
                </a:r>
              </a:p>
            </p:txBody>
          </p:sp>
          <p:sp>
            <p:nvSpPr>
              <p:cNvPr id="128" name="Rectangle 17"/>
              <p:cNvSpPr>
                <a:spLocks noChangeArrowheads="1"/>
              </p:cNvSpPr>
              <p:nvPr/>
            </p:nvSpPr>
            <p:spPr bwMode="auto">
              <a:xfrm>
                <a:off x="1045104" y="2091739"/>
                <a:ext cx="2610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Наименование</a:t>
                </a:r>
              </a:p>
            </p:txBody>
          </p:sp>
          <p:sp>
            <p:nvSpPr>
              <p:cNvPr id="129" name="Rectangle 17"/>
              <p:cNvSpPr>
                <a:spLocks noChangeArrowheads="1"/>
              </p:cNvSpPr>
              <p:nvPr/>
            </p:nvSpPr>
            <p:spPr bwMode="auto">
              <a:xfrm>
                <a:off x="1045103" y="2470526"/>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Дата утверждения</a:t>
                </a:r>
                <a:endParaRPr lang="en-US" sz="1100" dirty="0"/>
              </a:p>
            </p:txBody>
          </p:sp>
          <p:grpSp>
            <p:nvGrpSpPr>
              <p:cNvPr id="130" name="Группа 129"/>
              <p:cNvGrpSpPr/>
              <p:nvPr/>
            </p:nvGrpSpPr>
            <p:grpSpPr>
              <a:xfrm>
                <a:off x="799558" y="1700808"/>
                <a:ext cx="240011" cy="276999"/>
                <a:chOff x="1283503" y="3544391"/>
                <a:chExt cx="302895" cy="349575"/>
              </a:xfrm>
            </p:grpSpPr>
            <p:sp>
              <p:nvSpPr>
                <p:cNvPr id="157" name="Овал 15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131" name="Группа 130"/>
              <p:cNvGrpSpPr/>
              <p:nvPr/>
            </p:nvGrpSpPr>
            <p:grpSpPr>
              <a:xfrm>
                <a:off x="799558" y="2053906"/>
                <a:ext cx="240011" cy="276999"/>
                <a:chOff x="1283503" y="3544389"/>
                <a:chExt cx="302895" cy="349575"/>
              </a:xfrm>
            </p:grpSpPr>
            <p:sp>
              <p:nvSpPr>
                <p:cNvPr id="155" name="Овал 1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6"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grpSp>
            <p:nvGrpSpPr>
              <p:cNvPr id="132" name="Группа 131"/>
              <p:cNvGrpSpPr/>
              <p:nvPr/>
            </p:nvGrpSpPr>
            <p:grpSpPr>
              <a:xfrm>
                <a:off x="799558" y="2438056"/>
                <a:ext cx="240011" cy="276999"/>
                <a:chOff x="1283503" y="3544391"/>
                <a:chExt cx="302895" cy="349575"/>
              </a:xfrm>
            </p:grpSpPr>
            <p:sp>
              <p:nvSpPr>
                <p:cNvPr id="153" name="Овал 1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sp>
            <p:nvSpPr>
              <p:cNvPr id="159" name="Rectangle 17"/>
              <p:cNvSpPr>
                <a:spLocks noChangeArrowheads="1"/>
              </p:cNvSpPr>
              <p:nvPr/>
            </p:nvSpPr>
            <p:spPr bwMode="auto">
              <a:xfrm>
                <a:off x="1045103" y="2864290"/>
                <a:ext cx="2420787"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Экспертиза документа</a:t>
                </a:r>
              </a:p>
            </p:txBody>
          </p:sp>
          <p:sp>
            <p:nvSpPr>
              <p:cNvPr id="160" name="Rectangle 17"/>
              <p:cNvSpPr>
                <a:spLocks noChangeArrowheads="1"/>
              </p:cNvSpPr>
              <p:nvPr/>
            </p:nvSpPr>
            <p:spPr bwMode="auto">
              <a:xfrm>
                <a:off x="1045104" y="3230658"/>
                <a:ext cx="2610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Тип документа</a:t>
                </a:r>
              </a:p>
            </p:txBody>
          </p:sp>
          <p:sp>
            <p:nvSpPr>
              <p:cNvPr id="161" name="Rectangle 17"/>
              <p:cNvSpPr>
                <a:spLocks noChangeArrowheads="1"/>
              </p:cNvSpPr>
              <p:nvPr/>
            </p:nvSpPr>
            <p:spPr bwMode="auto">
              <a:xfrm>
                <a:off x="1045103" y="3609445"/>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Класс документа</a:t>
                </a:r>
                <a:endParaRPr lang="en-US" sz="1100" dirty="0"/>
              </a:p>
            </p:txBody>
          </p:sp>
          <p:grpSp>
            <p:nvGrpSpPr>
              <p:cNvPr id="162" name="Группа 161"/>
              <p:cNvGrpSpPr/>
              <p:nvPr/>
            </p:nvGrpSpPr>
            <p:grpSpPr>
              <a:xfrm>
                <a:off x="799558" y="2839727"/>
                <a:ext cx="240011" cy="276999"/>
                <a:chOff x="1283503" y="3544391"/>
                <a:chExt cx="302895" cy="349575"/>
              </a:xfrm>
            </p:grpSpPr>
            <p:sp>
              <p:nvSpPr>
                <p:cNvPr id="163" name="Овал 16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nvGrpSpPr>
              <p:cNvPr id="165" name="Группа 164"/>
              <p:cNvGrpSpPr/>
              <p:nvPr/>
            </p:nvGrpSpPr>
            <p:grpSpPr>
              <a:xfrm>
                <a:off x="799558" y="3192825"/>
                <a:ext cx="240011" cy="276999"/>
                <a:chOff x="1283503" y="3544389"/>
                <a:chExt cx="302895" cy="349575"/>
              </a:xfrm>
            </p:grpSpPr>
            <p:sp>
              <p:nvSpPr>
                <p:cNvPr id="166" name="Овал 16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7"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grpSp>
            <p:nvGrpSpPr>
              <p:cNvPr id="168" name="Группа 167"/>
              <p:cNvGrpSpPr/>
              <p:nvPr/>
            </p:nvGrpSpPr>
            <p:grpSpPr>
              <a:xfrm>
                <a:off x="799558" y="3576975"/>
                <a:ext cx="240011" cy="276999"/>
                <a:chOff x="1283503" y="3544391"/>
                <a:chExt cx="302895" cy="349575"/>
              </a:xfrm>
            </p:grpSpPr>
            <p:sp>
              <p:nvSpPr>
                <p:cNvPr id="169" name="Овал 16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6</a:t>
                  </a:r>
                </a:p>
              </p:txBody>
            </p:sp>
          </p:grpSp>
          <p:sp>
            <p:nvSpPr>
              <p:cNvPr id="171" name="Rectangle 17"/>
              <p:cNvSpPr>
                <a:spLocks noChangeArrowheads="1"/>
              </p:cNvSpPr>
              <p:nvPr/>
            </p:nvSpPr>
            <p:spPr bwMode="auto">
              <a:xfrm>
                <a:off x="1045103" y="4005813"/>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Документ (файл)</a:t>
                </a:r>
                <a:endParaRPr lang="en-US" sz="1100" dirty="0"/>
              </a:p>
            </p:txBody>
          </p:sp>
          <p:grpSp>
            <p:nvGrpSpPr>
              <p:cNvPr id="172" name="Группа 171"/>
              <p:cNvGrpSpPr/>
              <p:nvPr/>
            </p:nvGrpSpPr>
            <p:grpSpPr>
              <a:xfrm>
                <a:off x="799558" y="3973343"/>
                <a:ext cx="240011" cy="276999"/>
                <a:chOff x="1283503" y="3544391"/>
                <a:chExt cx="302895" cy="349575"/>
              </a:xfrm>
            </p:grpSpPr>
            <p:sp>
              <p:nvSpPr>
                <p:cNvPr id="173" name="Овал 17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7</a:t>
                  </a:r>
                </a:p>
              </p:txBody>
            </p:sp>
          </p:grpSp>
          <p:sp>
            <p:nvSpPr>
              <p:cNvPr id="175" name="Rectangle 17"/>
              <p:cNvSpPr>
                <a:spLocks noChangeArrowheads="1"/>
              </p:cNvSpPr>
              <p:nvPr/>
            </p:nvSpPr>
            <p:spPr bwMode="auto">
              <a:xfrm>
                <a:off x="1045103" y="4399577"/>
                <a:ext cx="2420787"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Гиперссылка на источник</a:t>
                </a:r>
              </a:p>
            </p:txBody>
          </p:sp>
          <p:sp>
            <p:nvSpPr>
              <p:cNvPr id="176" name="Rectangle 17"/>
              <p:cNvSpPr>
                <a:spLocks noChangeArrowheads="1"/>
              </p:cNvSpPr>
              <p:nvPr/>
            </p:nvSpPr>
            <p:spPr bwMode="auto">
              <a:xfrm>
                <a:off x="1045104" y="4765945"/>
                <a:ext cx="2610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Уполномоченный орган</a:t>
                </a:r>
              </a:p>
            </p:txBody>
          </p:sp>
          <p:sp>
            <p:nvSpPr>
              <p:cNvPr id="177" name="Rectangle 17"/>
              <p:cNvSpPr>
                <a:spLocks noChangeArrowheads="1"/>
              </p:cNvSpPr>
              <p:nvPr/>
            </p:nvSpPr>
            <p:spPr bwMode="auto">
              <a:xfrm>
                <a:off x="1045103" y="5118470"/>
                <a:ext cx="2462785" cy="43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Источник официального опубликования</a:t>
                </a:r>
                <a:endParaRPr lang="en-US" sz="1100" dirty="0"/>
              </a:p>
            </p:txBody>
          </p:sp>
          <p:grpSp>
            <p:nvGrpSpPr>
              <p:cNvPr id="178" name="Группа 177"/>
              <p:cNvGrpSpPr/>
              <p:nvPr/>
            </p:nvGrpSpPr>
            <p:grpSpPr>
              <a:xfrm>
                <a:off x="799558" y="4375014"/>
                <a:ext cx="240011" cy="276999"/>
                <a:chOff x="1283503" y="3544391"/>
                <a:chExt cx="302895" cy="349575"/>
              </a:xfrm>
            </p:grpSpPr>
            <p:sp>
              <p:nvSpPr>
                <p:cNvPr id="179" name="Овал 17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8</a:t>
                  </a:r>
                </a:p>
              </p:txBody>
            </p:sp>
          </p:grpSp>
          <p:grpSp>
            <p:nvGrpSpPr>
              <p:cNvPr id="181" name="Группа 180"/>
              <p:cNvGrpSpPr/>
              <p:nvPr/>
            </p:nvGrpSpPr>
            <p:grpSpPr>
              <a:xfrm>
                <a:off x="799558" y="4728112"/>
                <a:ext cx="240011" cy="276999"/>
                <a:chOff x="1283503" y="3544389"/>
                <a:chExt cx="302895" cy="349575"/>
              </a:xfrm>
            </p:grpSpPr>
            <p:sp>
              <p:nvSpPr>
                <p:cNvPr id="182" name="Овал 18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3"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9</a:t>
                  </a:r>
                </a:p>
              </p:txBody>
            </p:sp>
          </p:grpSp>
          <p:grpSp>
            <p:nvGrpSpPr>
              <p:cNvPr id="184" name="Группа 183"/>
              <p:cNvGrpSpPr/>
              <p:nvPr/>
            </p:nvGrpSpPr>
            <p:grpSpPr>
              <a:xfrm>
                <a:off x="742538" y="5121348"/>
                <a:ext cx="354306" cy="261610"/>
                <a:chOff x="1211545" y="3555859"/>
                <a:chExt cx="447136" cy="330154"/>
              </a:xfrm>
            </p:grpSpPr>
            <p:sp>
              <p:nvSpPr>
                <p:cNvPr id="185" name="Овал 18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6" name="Text Box 15"/>
                <p:cNvSpPr txBox="1">
                  <a:spLocks noChangeArrowheads="1"/>
                </p:cNvSpPr>
                <p:nvPr/>
              </p:nvSpPr>
              <p:spPr bwMode="auto">
                <a:xfrm>
                  <a:off x="1211545" y="3555859"/>
                  <a:ext cx="447136" cy="3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100" b="1" dirty="0">
                      <a:solidFill>
                        <a:srgbClr val="C00000"/>
                      </a:solidFill>
                    </a:rPr>
                    <a:t>10</a:t>
                  </a:r>
                </a:p>
              </p:txBody>
            </p:sp>
          </p:grpSp>
        </p:grpSp>
        <p:grpSp>
          <p:nvGrpSpPr>
            <p:cNvPr id="9" name="Группа 8"/>
            <p:cNvGrpSpPr/>
            <p:nvPr/>
          </p:nvGrpSpPr>
          <p:grpSpPr>
            <a:xfrm>
              <a:off x="3898722" y="1453549"/>
              <a:ext cx="4564014" cy="4279707"/>
              <a:chOff x="3959995" y="1453549"/>
              <a:chExt cx="4564014" cy="4279707"/>
            </a:xfrm>
          </p:grpSpPr>
          <p:pic>
            <p:nvPicPr>
              <p:cNvPr id="18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9995" y="1453549"/>
                <a:ext cx="4357518" cy="42797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 name="AutoShape 9"/>
              <p:cNvSpPr>
                <a:spLocks noChangeArrowheads="1"/>
              </p:cNvSpPr>
              <p:nvPr/>
            </p:nvSpPr>
            <p:spPr bwMode="auto">
              <a:xfrm>
                <a:off x="4042271" y="2276539"/>
                <a:ext cx="4275242" cy="381854"/>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8" name="AutoShape 9"/>
              <p:cNvSpPr>
                <a:spLocks noChangeArrowheads="1"/>
              </p:cNvSpPr>
              <p:nvPr/>
            </p:nvSpPr>
            <p:spPr bwMode="auto">
              <a:xfrm>
                <a:off x="4042271" y="2658392"/>
                <a:ext cx="4275242" cy="266552"/>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9" name="AutoShape 9"/>
              <p:cNvSpPr>
                <a:spLocks noChangeArrowheads="1"/>
              </p:cNvSpPr>
              <p:nvPr/>
            </p:nvSpPr>
            <p:spPr bwMode="auto">
              <a:xfrm>
                <a:off x="4042271" y="2926273"/>
                <a:ext cx="4275242" cy="424042"/>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0" name="AutoShape 9"/>
              <p:cNvSpPr>
                <a:spLocks noChangeArrowheads="1"/>
              </p:cNvSpPr>
              <p:nvPr/>
            </p:nvSpPr>
            <p:spPr bwMode="auto">
              <a:xfrm>
                <a:off x="4042271" y="3351423"/>
                <a:ext cx="4275242" cy="279560"/>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1" name="AutoShape 9"/>
              <p:cNvSpPr>
                <a:spLocks noChangeArrowheads="1"/>
              </p:cNvSpPr>
              <p:nvPr/>
            </p:nvSpPr>
            <p:spPr bwMode="auto">
              <a:xfrm>
                <a:off x="4042271" y="3634202"/>
                <a:ext cx="4275242" cy="279560"/>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2" name="AutoShape 9"/>
              <p:cNvSpPr>
                <a:spLocks noChangeArrowheads="1"/>
              </p:cNvSpPr>
              <p:nvPr/>
            </p:nvSpPr>
            <p:spPr bwMode="auto">
              <a:xfrm>
                <a:off x="4042271" y="3915547"/>
                <a:ext cx="4275242" cy="305888"/>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3" name="AutoShape 9"/>
              <p:cNvSpPr>
                <a:spLocks noChangeArrowheads="1"/>
              </p:cNvSpPr>
              <p:nvPr/>
            </p:nvSpPr>
            <p:spPr bwMode="auto">
              <a:xfrm>
                <a:off x="4042271" y="4221389"/>
                <a:ext cx="4275242" cy="323365"/>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4" name="AutoShape 9"/>
              <p:cNvSpPr>
                <a:spLocks noChangeArrowheads="1"/>
              </p:cNvSpPr>
              <p:nvPr/>
            </p:nvSpPr>
            <p:spPr bwMode="auto">
              <a:xfrm>
                <a:off x="4042271" y="4540370"/>
                <a:ext cx="4275242" cy="323365"/>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5" name="AutoShape 9"/>
              <p:cNvSpPr>
                <a:spLocks noChangeArrowheads="1"/>
              </p:cNvSpPr>
              <p:nvPr/>
            </p:nvSpPr>
            <p:spPr bwMode="auto">
              <a:xfrm>
                <a:off x="4042271" y="4859972"/>
                <a:ext cx="4275242" cy="323365"/>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6" name="AutoShape 9"/>
              <p:cNvSpPr>
                <a:spLocks noChangeArrowheads="1"/>
              </p:cNvSpPr>
              <p:nvPr/>
            </p:nvSpPr>
            <p:spPr bwMode="auto">
              <a:xfrm>
                <a:off x="4042271" y="5182670"/>
                <a:ext cx="4275242" cy="323365"/>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97" name="Группа 196"/>
              <p:cNvGrpSpPr/>
              <p:nvPr/>
            </p:nvGrpSpPr>
            <p:grpSpPr>
              <a:xfrm>
                <a:off x="8203803" y="2307253"/>
                <a:ext cx="240011" cy="276999"/>
                <a:chOff x="1283503" y="3544391"/>
                <a:chExt cx="302895" cy="349575"/>
              </a:xfrm>
            </p:grpSpPr>
            <p:sp>
              <p:nvSpPr>
                <p:cNvPr id="198" name="Овал 19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200" name="Группа 199"/>
              <p:cNvGrpSpPr/>
              <p:nvPr/>
            </p:nvGrpSpPr>
            <p:grpSpPr>
              <a:xfrm>
                <a:off x="8203803" y="2651164"/>
                <a:ext cx="240011" cy="276999"/>
                <a:chOff x="1283503" y="3544391"/>
                <a:chExt cx="302895" cy="349575"/>
              </a:xfrm>
            </p:grpSpPr>
            <p:sp>
              <p:nvSpPr>
                <p:cNvPr id="201" name="Овал 20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203" name="Группа 202"/>
              <p:cNvGrpSpPr/>
              <p:nvPr/>
            </p:nvGrpSpPr>
            <p:grpSpPr>
              <a:xfrm>
                <a:off x="8203803" y="2999794"/>
                <a:ext cx="240011" cy="276999"/>
                <a:chOff x="1283503" y="3544391"/>
                <a:chExt cx="302895" cy="349575"/>
              </a:xfrm>
            </p:grpSpPr>
            <p:sp>
              <p:nvSpPr>
                <p:cNvPr id="204" name="Овал 20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nvGrpSpPr>
              <p:cNvPr id="206" name="Группа 205"/>
              <p:cNvGrpSpPr/>
              <p:nvPr/>
            </p:nvGrpSpPr>
            <p:grpSpPr>
              <a:xfrm>
                <a:off x="8203803" y="3349638"/>
                <a:ext cx="240011" cy="276999"/>
                <a:chOff x="1283503" y="3544391"/>
                <a:chExt cx="302895" cy="349575"/>
              </a:xfrm>
            </p:grpSpPr>
            <p:sp>
              <p:nvSpPr>
                <p:cNvPr id="207" name="Овал 20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nvGrpSpPr>
              <p:cNvPr id="209" name="Группа 208"/>
              <p:cNvGrpSpPr/>
              <p:nvPr/>
            </p:nvGrpSpPr>
            <p:grpSpPr>
              <a:xfrm>
                <a:off x="8203803" y="3636763"/>
                <a:ext cx="240011" cy="276999"/>
                <a:chOff x="1283503" y="3544391"/>
                <a:chExt cx="302895" cy="349575"/>
              </a:xfrm>
            </p:grpSpPr>
            <p:sp>
              <p:nvSpPr>
                <p:cNvPr id="210" name="Овал 20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grpSp>
            <p:nvGrpSpPr>
              <p:cNvPr id="212" name="Группа 211"/>
              <p:cNvGrpSpPr/>
              <p:nvPr/>
            </p:nvGrpSpPr>
            <p:grpSpPr>
              <a:xfrm>
                <a:off x="8203803" y="3928960"/>
                <a:ext cx="240011" cy="276999"/>
                <a:chOff x="1283503" y="3544391"/>
                <a:chExt cx="302895" cy="349575"/>
              </a:xfrm>
            </p:grpSpPr>
            <p:sp>
              <p:nvSpPr>
                <p:cNvPr id="213" name="Овал 21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6</a:t>
                  </a:r>
                </a:p>
              </p:txBody>
            </p:sp>
          </p:grpSp>
          <p:grpSp>
            <p:nvGrpSpPr>
              <p:cNvPr id="215" name="Группа 214"/>
              <p:cNvGrpSpPr/>
              <p:nvPr/>
            </p:nvGrpSpPr>
            <p:grpSpPr>
              <a:xfrm>
                <a:off x="8203803" y="4236514"/>
                <a:ext cx="240011" cy="276999"/>
                <a:chOff x="1283503" y="3544391"/>
                <a:chExt cx="302895" cy="349575"/>
              </a:xfrm>
            </p:grpSpPr>
            <p:sp>
              <p:nvSpPr>
                <p:cNvPr id="216" name="Овал 21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7</a:t>
                  </a:r>
                </a:p>
              </p:txBody>
            </p:sp>
          </p:grpSp>
          <p:grpSp>
            <p:nvGrpSpPr>
              <p:cNvPr id="218" name="Группа 217"/>
              <p:cNvGrpSpPr/>
              <p:nvPr/>
            </p:nvGrpSpPr>
            <p:grpSpPr>
              <a:xfrm>
                <a:off x="8203803" y="4553225"/>
                <a:ext cx="240011" cy="276999"/>
                <a:chOff x="1283503" y="3544391"/>
                <a:chExt cx="302895" cy="349575"/>
              </a:xfrm>
            </p:grpSpPr>
            <p:sp>
              <p:nvSpPr>
                <p:cNvPr id="219" name="Овал 21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8</a:t>
                  </a:r>
                </a:p>
              </p:txBody>
            </p:sp>
          </p:grpSp>
          <p:grpSp>
            <p:nvGrpSpPr>
              <p:cNvPr id="221" name="Группа 220"/>
              <p:cNvGrpSpPr/>
              <p:nvPr/>
            </p:nvGrpSpPr>
            <p:grpSpPr>
              <a:xfrm>
                <a:off x="8203803" y="4877185"/>
                <a:ext cx="240011" cy="276999"/>
                <a:chOff x="1283503" y="3544391"/>
                <a:chExt cx="302895" cy="349575"/>
              </a:xfrm>
            </p:grpSpPr>
            <p:sp>
              <p:nvSpPr>
                <p:cNvPr id="222" name="Овал 22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9</a:t>
                  </a:r>
                </a:p>
              </p:txBody>
            </p:sp>
          </p:grpSp>
          <p:grpSp>
            <p:nvGrpSpPr>
              <p:cNvPr id="224" name="Группа 223"/>
              <p:cNvGrpSpPr/>
              <p:nvPr/>
            </p:nvGrpSpPr>
            <p:grpSpPr>
              <a:xfrm>
                <a:off x="8111016" y="5193873"/>
                <a:ext cx="412993" cy="276999"/>
                <a:chOff x="1166405" y="3544391"/>
                <a:chExt cx="521199" cy="349575"/>
              </a:xfrm>
            </p:grpSpPr>
            <p:sp>
              <p:nvSpPr>
                <p:cNvPr id="225" name="Овал 22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6" name="Text Box 15"/>
                <p:cNvSpPr txBox="1">
                  <a:spLocks noChangeArrowheads="1"/>
                </p:cNvSpPr>
                <p:nvPr/>
              </p:nvSpPr>
              <p:spPr bwMode="auto">
                <a:xfrm>
                  <a:off x="1166405" y="3544391"/>
                  <a:ext cx="521199"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10</a:t>
                  </a:r>
                </a:p>
              </p:txBody>
            </p:sp>
          </p:gr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50</a:t>
            </a:fld>
            <a:endParaRPr lang="ru-RU"/>
          </a:p>
        </p:txBody>
      </p:sp>
    </p:spTree>
    <p:extLst>
      <p:ext uri="{BB962C8B-B14F-4D97-AF65-F5344CB8AC3E}">
        <p14:creationId xmlns:p14="http://schemas.microsoft.com/office/powerpoint/2010/main" val="2004703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Группа 22"/>
          <p:cNvGrpSpPr/>
          <p:nvPr/>
        </p:nvGrpSpPr>
        <p:grpSpPr>
          <a:xfrm>
            <a:off x="0" y="6812282"/>
            <a:ext cx="9143999" cy="45719"/>
            <a:chOff x="1403648" y="3860938"/>
            <a:chExt cx="6048672" cy="43536"/>
          </a:xfrm>
        </p:grpSpPr>
        <p:sp>
          <p:nvSpPr>
            <p:cNvPr id="24" name="Прямоугольник 2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«НПА». Варианты заполнения</a:t>
            </a:r>
          </a:p>
        </p:txBody>
      </p:sp>
      <p:grpSp>
        <p:nvGrpSpPr>
          <p:cNvPr id="3" name="Группа 2"/>
          <p:cNvGrpSpPr/>
          <p:nvPr/>
        </p:nvGrpSpPr>
        <p:grpSpPr>
          <a:xfrm>
            <a:off x="873045" y="1484784"/>
            <a:ext cx="7397911" cy="4351192"/>
            <a:chOff x="996771" y="1040838"/>
            <a:chExt cx="7397911" cy="4351192"/>
          </a:xfrm>
        </p:grpSpPr>
        <p:pic>
          <p:nvPicPr>
            <p:cNvPr id="33817" name="Picture 2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96772" y="1040838"/>
              <a:ext cx="3368655" cy="2088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13" name="Picture 21"/>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6771" y="3233750"/>
              <a:ext cx="3368655" cy="20949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092"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7127" y="1986604"/>
              <a:ext cx="1393276" cy="1035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8" name="Picture 2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788024" y="1040838"/>
              <a:ext cx="3365861" cy="20882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18"/>
            <p:cNvSpPr>
              <a:spLocks noChangeArrowheads="1"/>
            </p:cNvSpPr>
            <p:nvPr/>
          </p:nvSpPr>
          <p:spPr bwMode="auto">
            <a:xfrm>
              <a:off x="996772" y="2489903"/>
              <a:ext cx="1559004" cy="147009"/>
            </a:xfrm>
            <a:prstGeom prst="roundRect">
              <a:avLst>
                <a:gd name="adj" fmla="val 16667"/>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53" name="Группа 52"/>
            <p:cNvGrpSpPr/>
            <p:nvPr/>
          </p:nvGrpSpPr>
          <p:grpSpPr>
            <a:xfrm>
              <a:off x="4134337" y="1217308"/>
              <a:ext cx="481592" cy="400111"/>
              <a:chOff x="1290488" y="3604907"/>
              <a:chExt cx="288924" cy="240041"/>
            </a:xfrm>
          </p:grpSpPr>
          <p:sp>
            <p:nvSpPr>
              <p:cNvPr id="63" name="Овал 6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65" name="Группа 64"/>
            <p:cNvGrpSpPr/>
            <p:nvPr/>
          </p:nvGrpSpPr>
          <p:grpSpPr>
            <a:xfrm>
              <a:off x="7913089" y="1201329"/>
              <a:ext cx="481592" cy="400111"/>
              <a:chOff x="1290488" y="3604907"/>
              <a:chExt cx="288924" cy="240041"/>
            </a:xfrm>
          </p:grpSpPr>
          <p:sp>
            <p:nvSpPr>
              <p:cNvPr id="66" name="Овал 65"/>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nvGrpSpPr>
            <p:cNvPr id="68" name="Группа 67"/>
            <p:cNvGrpSpPr/>
            <p:nvPr/>
          </p:nvGrpSpPr>
          <p:grpSpPr>
            <a:xfrm>
              <a:off x="4124630" y="3400225"/>
              <a:ext cx="481592" cy="400111"/>
              <a:chOff x="1290488" y="3604907"/>
              <a:chExt cx="288924" cy="240041"/>
            </a:xfrm>
          </p:grpSpPr>
          <p:sp>
            <p:nvSpPr>
              <p:cNvPr id="69" name="Овал 6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3</a:t>
                </a:r>
              </a:p>
            </p:txBody>
          </p:sp>
        </p:grpSp>
        <p:sp>
          <p:nvSpPr>
            <p:cNvPr id="430093" name="Line 13"/>
            <p:cNvSpPr>
              <a:spLocks noChangeShapeType="1"/>
            </p:cNvSpPr>
            <p:nvPr/>
          </p:nvSpPr>
          <p:spPr bwMode="auto">
            <a:xfrm flipV="1">
              <a:off x="2555776" y="2564904"/>
              <a:ext cx="864096" cy="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2" name="Группа 1"/>
            <p:cNvGrpSpPr/>
            <p:nvPr/>
          </p:nvGrpSpPr>
          <p:grpSpPr>
            <a:xfrm>
              <a:off x="4804637" y="3700440"/>
              <a:ext cx="3590045" cy="1691590"/>
              <a:chOff x="4804637" y="3387467"/>
              <a:chExt cx="3590045" cy="1691590"/>
            </a:xfrm>
          </p:grpSpPr>
          <p:sp>
            <p:nvSpPr>
              <p:cNvPr id="31" name="Rectangle 17"/>
              <p:cNvSpPr>
                <a:spLocks noChangeArrowheads="1"/>
              </p:cNvSpPr>
              <p:nvPr/>
            </p:nvSpPr>
            <p:spPr bwMode="auto">
              <a:xfrm>
                <a:off x="5034321" y="3387467"/>
                <a:ext cx="311956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НПА «Кодекс»</a:t>
                </a:r>
              </a:p>
              <a:p>
                <a:pPr eaLnBrk="1" hangingPunct="1">
                  <a:spcBef>
                    <a:spcPct val="0"/>
                  </a:spcBef>
                  <a:buNone/>
                </a:pPr>
                <a:r>
                  <a:rPr lang="ru-RU" sz="1200" i="1" dirty="0"/>
                  <a:t>(если не указан номер – отметка «б/н» или «*», прикрепляется файл</a:t>
                </a:r>
              </a:p>
              <a:p>
                <a:pPr eaLnBrk="1" hangingPunct="1">
                  <a:spcBef>
                    <a:spcPct val="0"/>
                  </a:spcBef>
                  <a:buNone/>
                </a:pPr>
                <a:r>
                  <a:rPr lang="ru-RU" sz="1200" i="1" dirty="0"/>
                  <a:t>с текстом регламента)</a:t>
                </a:r>
              </a:p>
            </p:txBody>
          </p:sp>
          <p:grpSp>
            <p:nvGrpSpPr>
              <p:cNvPr id="32" name="Группа 31"/>
              <p:cNvGrpSpPr/>
              <p:nvPr/>
            </p:nvGrpSpPr>
            <p:grpSpPr>
              <a:xfrm>
                <a:off x="4804637" y="3402856"/>
                <a:ext cx="224507" cy="276999"/>
                <a:chOff x="1283503" y="3538070"/>
                <a:chExt cx="302895" cy="373716"/>
              </a:xfrm>
            </p:grpSpPr>
            <p:sp>
              <p:nvSpPr>
                <p:cNvPr id="45" name="Овал 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71" name="Rectangle 17"/>
              <p:cNvSpPr>
                <a:spLocks noChangeArrowheads="1"/>
              </p:cNvSpPr>
              <p:nvPr/>
            </p:nvSpPr>
            <p:spPr bwMode="auto">
              <a:xfrm>
                <a:off x="5034322" y="4315615"/>
                <a:ext cx="3360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НПА «Административный регламент»</a:t>
                </a:r>
              </a:p>
            </p:txBody>
          </p:sp>
          <p:grpSp>
            <p:nvGrpSpPr>
              <p:cNvPr id="72" name="Группа 71"/>
              <p:cNvGrpSpPr/>
              <p:nvPr/>
            </p:nvGrpSpPr>
            <p:grpSpPr>
              <a:xfrm>
                <a:off x="4804637" y="4331004"/>
                <a:ext cx="224507" cy="276999"/>
                <a:chOff x="1283503" y="3538070"/>
                <a:chExt cx="302895" cy="373716"/>
              </a:xfrm>
            </p:grpSpPr>
            <p:sp>
              <p:nvSpPr>
                <p:cNvPr id="73" name="Овал 7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sp>
            <p:nvSpPr>
              <p:cNvPr id="75" name="Rectangle 17"/>
              <p:cNvSpPr>
                <a:spLocks noChangeArrowheads="1"/>
              </p:cNvSpPr>
              <p:nvPr/>
            </p:nvSpPr>
            <p:spPr bwMode="auto">
              <a:xfrm>
                <a:off x="5034322" y="4771280"/>
                <a:ext cx="22739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НПА «Постановление»</a:t>
                </a:r>
              </a:p>
            </p:txBody>
          </p:sp>
          <p:grpSp>
            <p:nvGrpSpPr>
              <p:cNvPr id="76" name="Группа 75"/>
              <p:cNvGrpSpPr/>
              <p:nvPr/>
            </p:nvGrpSpPr>
            <p:grpSpPr>
              <a:xfrm>
                <a:off x="4804637" y="4786669"/>
                <a:ext cx="224507" cy="276999"/>
                <a:chOff x="1283503" y="3538070"/>
                <a:chExt cx="302895" cy="373716"/>
              </a:xfrm>
            </p:grpSpPr>
            <p:sp>
              <p:nvSpPr>
                <p:cNvPr id="77" name="Овал 7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grpSp>
      <p:sp>
        <p:nvSpPr>
          <p:cNvPr id="4" name="Номер слайда 3"/>
          <p:cNvSpPr>
            <a:spLocks noGrp="1"/>
          </p:cNvSpPr>
          <p:nvPr>
            <p:ph type="sldNum" sz="quarter" idx="12"/>
          </p:nvPr>
        </p:nvSpPr>
        <p:spPr/>
        <p:txBody>
          <a:bodyPr/>
          <a:lstStyle/>
          <a:p>
            <a:pPr>
              <a:defRPr/>
            </a:pPr>
            <a:fld id="{1BC21C8B-08AF-4BCC-9ADA-C63260DE56E1}" type="slidenum">
              <a:rPr lang="ru-RU" smtClean="0"/>
              <a:pPr>
                <a:defRPr/>
              </a:pPr>
              <a:t>51</a:t>
            </a:fld>
            <a:endParaRPr lang="ru-RU"/>
          </a:p>
        </p:txBody>
      </p:sp>
    </p:spTree>
    <p:extLst>
      <p:ext uri="{BB962C8B-B14F-4D97-AF65-F5344CB8AC3E}">
        <p14:creationId xmlns:p14="http://schemas.microsoft.com/office/powerpoint/2010/main" val="1057980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0" y="6812282"/>
            <a:ext cx="9143999" cy="45719"/>
            <a:chOff x="1403648" y="3860938"/>
            <a:chExt cx="6048672" cy="43536"/>
          </a:xfrm>
        </p:grpSpPr>
        <p:sp>
          <p:nvSpPr>
            <p:cNvPr id="26" name="Прямоугольник 2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«Рабочие документы» </a:t>
            </a:r>
          </a:p>
        </p:txBody>
      </p:sp>
      <p:grpSp>
        <p:nvGrpSpPr>
          <p:cNvPr id="4" name="Группа 3"/>
          <p:cNvGrpSpPr/>
          <p:nvPr/>
        </p:nvGrpSpPr>
        <p:grpSpPr>
          <a:xfrm>
            <a:off x="2169243" y="5547701"/>
            <a:ext cx="2411117" cy="1072747"/>
            <a:chOff x="2224422" y="5399753"/>
            <a:chExt cx="2411117" cy="1072747"/>
          </a:xfrm>
        </p:grpSpPr>
        <p:sp>
          <p:nvSpPr>
            <p:cNvPr id="42" name="Rectangle 17"/>
            <p:cNvSpPr>
              <a:spLocks noChangeArrowheads="1"/>
            </p:cNvSpPr>
            <p:nvPr/>
          </p:nvSpPr>
          <p:spPr bwMode="auto">
            <a:xfrm>
              <a:off x="2454107" y="5399753"/>
              <a:ext cx="18011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Выбор рабочих </a:t>
              </a:r>
            </a:p>
            <a:p>
              <a:pPr eaLnBrk="1" hangingPunct="1">
                <a:spcBef>
                  <a:spcPct val="0"/>
                </a:spcBef>
                <a:buNone/>
              </a:pPr>
              <a:r>
                <a:rPr lang="ru-RU" sz="1400" dirty="0"/>
                <a:t>документов услуги</a:t>
              </a:r>
            </a:p>
          </p:txBody>
        </p:sp>
        <p:grpSp>
          <p:nvGrpSpPr>
            <p:cNvPr id="43" name="Группа 42"/>
            <p:cNvGrpSpPr/>
            <p:nvPr/>
          </p:nvGrpSpPr>
          <p:grpSpPr>
            <a:xfrm>
              <a:off x="2224422" y="5439452"/>
              <a:ext cx="224507" cy="276999"/>
              <a:chOff x="1283503" y="3538070"/>
              <a:chExt cx="302895" cy="373716"/>
            </a:xfrm>
          </p:grpSpPr>
          <p:sp>
            <p:nvSpPr>
              <p:cNvPr id="55" name="Овал 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47" name="Rectangle 17"/>
            <p:cNvSpPr>
              <a:spLocks noChangeArrowheads="1"/>
            </p:cNvSpPr>
            <p:nvPr/>
          </p:nvSpPr>
          <p:spPr bwMode="auto">
            <a:xfrm>
              <a:off x="2463179" y="5949280"/>
              <a:ext cx="21723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Перечень рабочих документов для выбора</a:t>
              </a:r>
            </a:p>
          </p:txBody>
        </p:sp>
        <p:grpSp>
          <p:nvGrpSpPr>
            <p:cNvPr id="48" name="Группа 47"/>
            <p:cNvGrpSpPr/>
            <p:nvPr/>
          </p:nvGrpSpPr>
          <p:grpSpPr>
            <a:xfrm>
              <a:off x="2233494" y="5988979"/>
              <a:ext cx="224507" cy="276999"/>
              <a:chOff x="1283503" y="3538067"/>
              <a:chExt cx="302895" cy="373716"/>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8" y="3538067"/>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pic>
        <p:nvPicPr>
          <p:cNvPr id="6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688"/>
          <a:stretch/>
        </p:blipFill>
        <p:spPr bwMode="auto">
          <a:xfrm>
            <a:off x="1843485" y="1231844"/>
            <a:ext cx="5457030" cy="398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AutoShape 18"/>
          <p:cNvSpPr>
            <a:spLocks noChangeArrowheads="1"/>
          </p:cNvSpPr>
          <p:nvPr/>
        </p:nvSpPr>
        <p:spPr bwMode="auto">
          <a:xfrm>
            <a:off x="1873320" y="4986701"/>
            <a:ext cx="898480" cy="232768"/>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4" name="AutoShape 18"/>
          <p:cNvSpPr>
            <a:spLocks noChangeArrowheads="1"/>
          </p:cNvSpPr>
          <p:nvPr/>
        </p:nvSpPr>
        <p:spPr bwMode="auto">
          <a:xfrm>
            <a:off x="1873320" y="4601302"/>
            <a:ext cx="898480" cy="232768"/>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5" name="AutoShape 18"/>
          <p:cNvSpPr>
            <a:spLocks noChangeArrowheads="1"/>
          </p:cNvSpPr>
          <p:nvPr/>
        </p:nvSpPr>
        <p:spPr bwMode="auto">
          <a:xfrm>
            <a:off x="6408759" y="4608707"/>
            <a:ext cx="898480" cy="232768"/>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6" name="AutoShape 18"/>
          <p:cNvSpPr>
            <a:spLocks noChangeArrowheads="1"/>
          </p:cNvSpPr>
          <p:nvPr/>
        </p:nvSpPr>
        <p:spPr bwMode="auto">
          <a:xfrm>
            <a:off x="1873319" y="1771340"/>
            <a:ext cx="5433919" cy="3062730"/>
          </a:xfrm>
          <a:prstGeom prst="roundRect">
            <a:avLst>
              <a:gd name="adj" fmla="val 144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6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5460"/>
          <a:stretch/>
        </p:blipFill>
        <p:spPr bwMode="auto">
          <a:xfrm>
            <a:off x="1850208" y="1020698"/>
            <a:ext cx="5457030" cy="2027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Группа 36"/>
          <p:cNvGrpSpPr/>
          <p:nvPr/>
        </p:nvGrpSpPr>
        <p:grpSpPr>
          <a:xfrm>
            <a:off x="1571401" y="4895673"/>
            <a:ext cx="481592" cy="400111"/>
            <a:chOff x="1290488" y="3604907"/>
            <a:chExt cx="288924" cy="240041"/>
          </a:xfrm>
        </p:grpSpPr>
        <p:sp>
          <p:nvSpPr>
            <p:cNvPr id="61" name="Овал 6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68" name="Группа 67"/>
          <p:cNvGrpSpPr/>
          <p:nvPr/>
        </p:nvGrpSpPr>
        <p:grpSpPr>
          <a:xfrm>
            <a:off x="7059719" y="3025600"/>
            <a:ext cx="481592" cy="400111"/>
            <a:chOff x="1290488" y="3604907"/>
            <a:chExt cx="288924" cy="240041"/>
          </a:xfrm>
        </p:grpSpPr>
        <p:sp>
          <p:nvSpPr>
            <p:cNvPr id="69" name="Овал 6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nvGrpSpPr>
          <p:cNvPr id="71" name="Группа 70"/>
          <p:cNvGrpSpPr/>
          <p:nvPr/>
        </p:nvGrpSpPr>
        <p:grpSpPr>
          <a:xfrm>
            <a:off x="2562292" y="4320821"/>
            <a:ext cx="481592" cy="400111"/>
            <a:chOff x="1290488" y="3604907"/>
            <a:chExt cx="288924" cy="240041"/>
          </a:xfrm>
        </p:grpSpPr>
        <p:sp>
          <p:nvSpPr>
            <p:cNvPr id="72" name="Овал 7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3</a:t>
              </a:r>
            </a:p>
          </p:txBody>
        </p:sp>
      </p:grpSp>
      <p:grpSp>
        <p:nvGrpSpPr>
          <p:cNvPr id="74" name="Группа 73"/>
          <p:cNvGrpSpPr/>
          <p:nvPr/>
        </p:nvGrpSpPr>
        <p:grpSpPr>
          <a:xfrm>
            <a:off x="7096276" y="4320821"/>
            <a:ext cx="481592" cy="400111"/>
            <a:chOff x="1290488" y="3604907"/>
            <a:chExt cx="288924" cy="240041"/>
          </a:xfrm>
        </p:grpSpPr>
        <p:sp>
          <p:nvSpPr>
            <p:cNvPr id="75" name="Овал 7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4</a:t>
              </a:r>
            </a:p>
          </p:txBody>
        </p:sp>
      </p:grpSp>
      <p:grpSp>
        <p:nvGrpSpPr>
          <p:cNvPr id="77" name="Группа 76"/>
          <p:cNvGrpSpPr/>
          <p:nvPr/>
        </p:nvGrpSpPr>
        <p:grpSpPr>
          <a:xfrm>
            <a:off x="5028858" y="5547701"/>
            <a:ext cx="2030861" cy="879182"/>
            <a:chOff x="2224422" y="5399753"/>
            <a:chExt cx="2030861" cy="879182"/>
          </a:xfrm>
        </p:grpSpPr>
        <p:sp>
          <p:nvSpPr>
            <p:cNvPr id="78" name="Rectangle 17"/>
            <p:cNvSpPr>
              <a:spLocks noChangeArrowheads="1"/>
            </p:cNvSpPr>
            <p:nvPr/>
          </p:nvSpPr>
          <p:spPr bwMode="auto">
            <a:xfrm>
              <a:off x="2454107" y="5399753"/>
              <a:ext cx="18011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Кнопка создания документа </a:t>
              </a:r>
            </a:p>
          </p:txBody>
        </p:sp>
        <p:grpSp>
          <p:nvGrpSpPr>
            <p:cNvPr id="79" name="Группа 78"/>
            <p:cNvGrpSpPr/>
            <p:nvPr/>
          </p:nvGrpSpPr>
          <p:grpSpPr>
            <a:xfrm>
              <a:off x="2224422" y="5439452"/>
              <a:ext cx="224507" cy="276999"/>
              <a:chOff x="1283503" y="3538070"/>
              <a:chExt cx="302895" cy="373716"/>
            </a:xfrm>
          </p:grpSpPr>
          <p:sp>
            <p:nvSpPr>
              <p:cNvPr id="84" name="Овал 8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Text Box 15"/>
              <p:cNvSpPr txBox="1">
                <a:spLocks noChangeArrowheads="1"/>
              </p:cNvSpPr>
              <p:nvPr/>
            </p:nvSpPr>
            <p:spPr bwMode="auto">
              <a:xfrm>
                <a:off x="1290488" y="3538070"/>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sp>
          <p:nvSpPr>
            <p:cNvPr id="80" name="Rectangle 17"/>
            <p:cNvSpPr>
              <a:spLocks noChangeArrowheads="1"/>
            </p:cNvSpPr>
            <p:nvPr/>
          </p:nvSpPr>
          <p:spPr bwMode="auto">
            <a:xfrm>
              <a:off x="2463179" y="5962237"/>
              <a:ext cx="1485954" cy="31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None/>
              </a:pPr>
              <a:r>
                <a:rPr lang="ru-RU" sz="1400" dirty="0"/>
                <a:t>Кнопка выбора </a:t>
              </a:r>
            </a:p>
          </p:txBody>
        </p:sp>
        <p:grpSp>
          <p:nvGrpSpPr>
            <p:cNvPr id="81" name="Группа 80"/>
            <p:cNvGrpSpPr/>
            <p:nvPr/>
          </p:nvGrpSpPr>
          <p:grpSpPr>
            <a:xfrm>
              <a:off x="2233494" y="5988979"/>
              <a:ext cx="224507" cy="276999"/>
              <a:chOff x="1283503" y="3538067"/>
              <a:chExt cx="302895" cy="373716"/>
            </a:xfrm>
          </p:grpSpPr>
          <p:sp>
            <p:nvSpPr>
              <p:cNvPr id="82" name="Овал 8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Text Box 15"/>
              <p:cNvSpPr txBox="1">
                <a:spLocks noChangeArrowheads="1"/>
              </p:cNvSpPr>
              <p:nvPr/>
            </p:nvSpPr>
            <p:spPr bwMode="auto">
              <a:xfrm>
                <a:off x="1290488" y="3538067"/>
                <a:ext cx="288924" cy="37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cxnSp>
        <p:nvCxnSpPr>
          <p:cNvPr id="6" name="Соединитель: уступ 5"/>
          <p:cNvCxnSpPr/>
          <p:nvPr/>
        </p:nvCxnSpPr>
        <p:spPr>
          <a:xfrm rot="5400000" flipH="1" flipV="1">
            <a:off x="2699792" y="4077072"/>
            <a:ext cx="1080120" cy="936104"/>
          </a:xfrm>
          <a:prstGeom prst="bentConnector3">
            <a:avLst>
              <a:gd name="adj1" fmla="val 2968"/>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52</a:t>
            </a:fld>
            <a:endParaRPr lang="ru-RU"/>
          </a:p>
        </p:txBody>
      </p:sp>
    </p:spTree>
    <p:extLst>
      <p:ext uri="{BB962C8B-B14F-4D97-AF65-F5344CB8AC3E}">
        <p14:creationId xmlns:p14="http://schemas.microsoft.com/office/powerpoint/2010/main" val="2534515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Группа 51"/>
          <p:cNvGrpSpPr/>
          <p:nvPr/>
        </p:nvGrpSpPr>
        <p:grpSpPr>
          <a:xfrm>
            <a:off x="0" y="6812282"/>
            <a:ext cx="9143999" cy="45719"/>
            <a:chOff x="1403648" y="3860938"/>
            <a:chExt cx="6048672" cy="43536"/>
          </a:xfrm>
        </p:grpSpPr>
        <p:sp>
          <p:nvSpPr>
            <p:cNvPr id="53" name="Прямоугольник 5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5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Прямоугольник 5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8"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«Рабочие документы». Поля</a:t>
            </a:r>
          </a:p>
        </p:txBody>
      </p:sp>
      <p:pic>
        <p:nvPicPr>
          <p:cNvPr id="66608"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430" y="3455039"/>
            <a:ext cx="1008063" cy="749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19430" y="4405634"/>
            <a:ext cx="1282063" cy="5791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20694" y="5058926"/>
            <a:ext cx="1279533" cy="747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Группа 18"/>
          <p:cNvGrpSpPr/>
          <p:nvPr/>
        </p:nvGrpSpPr>
        <p:grpSpPr>
          <a:xfrm>
            <a:off x="599528" y="1245169"/>
            <a:ext cx="2666332" cy="461221"/>
            <a:chOff x="648364" y="1245169"/>
            <a:chExt cx="2666332" cy="461221"/>
          </a:xfrm>
        </p:grpSpPr>
        <p:sp>
          <p:nvSpPr>
            <p:cNvPr id="111" name="Rectangle 17"/>
            <p:cNvSpPr>
              <a:spLocks noChangeArrowheads="1"/>
            </p:cNvSpPr>
            <p:nvPr/>
          </p:nvSpPr>
          <p:spPr bwMode="auto">
            <a:xfrm>
              <a:off x="893909" y="1269732"/>
              <a:ext cx="2420787" cy="43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Наименование</a:t>
              </a:r>
              <a:r>
                <a:rPr lang="ru-RU" sz="1100" dirty="0"/>
                <a:t> </a:t>
              </a:r>
              <a:r>
                <a:rPr lang="ru-RU" sz="1100" i="1" dirty="0"/>
                <a:t>(обязательное)</a:t>
              </a:r>
              <a:endParaRPr lang="ru-RU" sz="1400" dirty="0"/>
            </a:p>
          </p:txBody>
        </p:sp>
        <p:grpSp>
          <p:nvGrpSpPr>
            <p:cNvPr id="114" name="Группа 113"/>
            <p:cNvGrpSpPr/>
            <p:nvPr/>
          </p:nvGrpSpPr>
          <p:grpSpPr>
            <a:xfrm>
              <a:off x="648364" y="1245169"/>
              <a:ext cx="240011" cy="276999"/>
              <a:chOff x="1283503" y="3544391"/>
              <a:chExt cx="302895" cy="349575"/>
            </a:xfrm>
          </p:grpSpPr>
          <p:sp>
            <p:nvSpPr>
              <p:cNvPr id="149" name="Овал 1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18" name="Группа 17"/>
          <p:cNvGrpSpPr/>
          <p:nvPr/>
        </p:nvGrpSpPr>
        <p:grpSpPr>
          <a:xfrm>
            <a:off x="599528" y="1817249"/>
            <a:ext cx="2855620" cy="436658"/>
            <a:chOff x="648364" y="1805360"/>
            <a:chExt cx="2855620" cy="436658"/>
          </a:xfrm>
        </p:grpSpPr>
        <p:sp>
          <p:nvSpPr>
            <p:cNvPr id="112" name="Rectangle 17"/>
            <p:cNvSpPr>
              <a:spLocks noChangeArrowheads="1"/>
            </p:cNvSpPr>
            <p:nvPr/>
          </p:nvSpPr>
          <p:spPr bwMode="auto">
            <a:xfrm>
              <a:off x="893910" y="1805360"/>
              <a:ext cx="2610074" cy="43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Рабочее название </a:t>
              </a:r>
              <a:r>
                <a:rPr lang="ru-RU" sz="1100" i="1" dirty="0"/>
                <a:t>(обязательное)</a:t>
              </a:r>
            </a:p>
          </p:txBody>
        </p:sp>
        <p:grpSp>
          <p:nvGrpSpPr>
            <p:cNvPr id="115" name="Группа 114"/>
            <p:cNvGrpSpPr/>
            <p:nvPr/>
          </p:nvGrpSpPr>
          <p:grpSpPr>
            <a:xfrm>
              <a:off x="648364" y="1805360"/>
              <a:ext cx="240011" cy="276999"/>
              <a:chOff x="1283503" y="3544389"/>
              <a:chExt cx="302895" cy="349575"/>
            </a:xfrm>
          </p:grpSpPr>
          <p:sp>
            <p:nvSpPr>
              <p:cNvPr id="147" name="Овал 14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8"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grpSp>
      <p:grpSp>
        <p:nvGrpSpPr>
          <p:cNvPr id="17" name="Группа 16"/>
          <p:cNvGrpSpPr/>
          <p:nvPr/>
        </p:nvGrpSpPr>
        <p:grpSpPr>
          <a:xfrm>
            <a:off x="599528" y="2364766"/>
            <a:ext cx="2708330" cy="291515"/>
            <a:chOff x="648364" y="2342198"/>
            <a:chExt cx="2708330" cy="291515"/>
          </a:xfrm>
        </p:grpSpPr>
        <p:sp>
          <p:nvSpPr>
            <p:cNvPr id="113" name="Rectangle 17"/>
            <p:cNvSpPr>
              <a:spLocks noChangeArrowheads="1"/>
            </p:cNvSpPr>
            <p:nvPr/>
          </p:nvSpPr>
          <p:spPr bwMode="auto">
            <a:xfrm>
              <a:off x="893909" y="2374668"/>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Адрес в сети Интернет</a:t>
              </a:r>
              <a:endParaRPr lang="en-US" sz="1100" dirty="0"/>
            </a:p>
          </p:txBody>
        </p:sp>
        <p:grpSp>
          <p:nvGrpSpPr>
            <p:cNvPr id="116" name="Группа 115"/>
            <p:cNvGrpSpPr/>
            <p:nvPr/>
          </p:nvGrpSpPr>
          <p:grpSpPr>
            <a:xfrm>
              <a:off x="648364" y="2342198"/>
              <a:ext cx="240011" cy="276999"/>
              <a:chOff x="1283503" y="3544391"/>
              <a:chExt cx="302895" cy="349575"/>
            </a:xfrm>
          </p:grpSpPr>
          <p:sp>
            <p:nvSpPr>
              <p:cNvPr id="145" name="Овал 1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grpSp>
      <p:grpSp>
        <p:nvGrpSpPr>
          <p:cNvPr id="16" name="Группа 15"/>
          <p:cNvGrpSpPr/>
          <p:nvPr/>
        </p:nvGrpSpPr>
        <p:grpSpPr>
          <a:xfrm>
            <a:off x="599528" y="2767140"/>
            <a:ext cx="2666332" cy="283608"/>
            <a:chOff x="648364" y="2743869"/>
            <a:chExt cx="2666332" cy="283608"/>
          </a:xfrm>
        </p:grpSpPr>
        <p:sp>
          <p:nvSpPr>
            <p:cNvPr id="117" name="Rectangle 17"/>
            <p:cNvSpPr>
              <a:spLocks noChangeArrowheads="1"/>
            </p:cNvSpPr>
            <p:nvPr/>
          </p:nvSpPr>
          <p:spPr bwMode="auto">
            <a:xfrm>
              <a:off x="893909" y="2768432"/>
              <a:ext cx="2420787"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Тип документа</a:t>
              </a:r>
            </a:p>
          </p:txBody>
        </p:sp>
        <p:grpSp>
          <p:nvGrpSpPr>
            <p:cNvPr id="120" name="Группа 119"/>
            <p:cNvGrpSpPr/>
            <p:nvPr/>
          </p:nvGrpSpPr>
          <p:grpSpPr>
            <a:xfrm>
              <a:off x="648364" y="2743869"/>
              <a:ext cx="240011" cy="276999"/>
              <a:chOff x="1283503" y="3544391"/>
              <a:chExt cx="302895" cy="349575"/>
            </a:xfrm>
          </p:grpSpPr>
          <p:sp>
            <p:nvSpPr>
              <p:cNvPr id="143" name="Овал 1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grpSp>
        <p:nvGrpSpPr>
          <p:cNvPr id="15" name="Группа 14"/>
          <p:cNvGrpSpPr/>
          <p:nvPr/>
        </p:nvGrpSpPr>
        <p:grpSpPr>
          <a:xfrm>
            <a:off x="599528" y="3161607"/>
            <a:ext cx="2855620" cy="523220"/>
            <a:chOff x="648364" y="3066130"/>
            <a:chExt cx="2855620" cy="523220"/>
          </a:xfrm>
        </p:grpSpPr>
        <p:sp>
          <p:nvSpPr>
            <p:cNvPr id="118" name="Rectangle 17"/>
            <p:cNvSpPr>
              <a:spLocks noChangeArrowheads="1"/>
            </p:cNvSpPr>
            <p:nvPr/>
          </p:nvSpPr>
          <p:spPr bwMode="auto">
            <a:xfrm>
              <a:off x="893910" y="3066130"/>
              <a:ext cx="26100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ru-RU" sz="1400" dirty="0"/>
                <a:t>Получение без участия </a:t>
              </a:r>
            </a:p>
            <a:p>
              <a:pPr>
                <a:spcBef>
                  <a:spcPts val="0"/>
                </a:spcBef>
                <a:buNone/>
              </a:pPr>
              <a:r>
                <a:rPr lang="ru-RU" sz="1400" dirty="0"/>
                <a:t>заявителя</a:t>
              </a:r>
            </a:p>
          </p:txBody>
        </p:sp>
        <p:grpSp>
          <p:nvGrpSpPr>
            <p:cNvPr id="121" name="Группа 120"/>
            <p:cNvGrpSpPr/>
            <p:nvPr/>
          </p:nvGrpSpPr>
          <p:grpSpPr>
            <a:xfrm>
              <a:off x="648364" y="3096967"/>
              <a:ext cx="240011" cy="276999"/>
              <a:chOff x="1283503" y="3544389"/>
              <a:chExt cx="302895" cy="349575"/>
            </a:xfrm>
          </p:grpSpPr>
          <p:sp>
            <p:nvSpPr>
              <p:cNvPr id="141" name="Овал 14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2"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grpSp>
      <p:grpSp>
        <p:nvGrpSpPr>
          <p:cNvPr id="14" name="Группа 13"/>
          <p:cNvGrpSpPr/>
          <p:nvPr/>
        </p:nvGrpSpPr>
        <p:grpSpPr>
          <a:xfrm>
            <a:off x="599528" y="3795686"/>
            <a:ext cx="2708330" cy="438814"/>
            <a:chOff x="648364" y="3681187"/>
            <a:chExt cx="2708330" cy="438814"/>
          </a:xfrm>
        </p:grpSpPr>
        <p:sp>
          <p:nvSpPr>
            <p:cNvPr id="119" name="Rectangle 17"/>
            <p:cNvSpPr>
              <a:spLocks noChangeArrowheads="1"/>
            </p:cNvSpPr>
            <p:nvPr/>
          </p:nvSpPr>
          <p:spPr bwMode="auto">
            <a:xfrm>
              <a:off x="893909" y="3694243"/>
              <a:ext cx="2462785"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Файлы – пример и шаблон документа</a:t>
              </a:r>
              <a:endParaRPr lang="en-US" sz="1100" dirty="0"/>
            </a:p>
          </p:txBody>
        </p:sp>
        <p:grpSp>
          <p:nvGrpSpPr>
            <p:cNvPr id="122" name="Группа 121"/>
            <p:cNvGrpSpPr/>
            <p:nvPr/>
          </p:nvGrpSpPr>
          <p:grpSpPr>
            <a:xfrm>
              <a:off x="648364" y="3681187"/>
              <a:ext cx="240011" cy="276999"/>
              <a:chOff x="1283503" y="3544391"/>
              <a:chExt cx="302895" cy="349575"/>
            </a:xfrm>
          </p:grpSpPr>
          <p:sp>
            <p:nvSpPr>
              <p:cNvPr id="139" name="Овал 13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6</a:t>
                </a:r>
              </a:p>
            </p:txBody>
          </p:sp>
        </p:grpSp>
      </p:grpSp>
      <p:grpSp>
        <p:nvGrpSpPr>
          <p:cNvPr id="13" name="Группа 12"/>
          <p:cNvGrpSpPr/>
          <p:nvPr/>
        </p:nvGrpSpPr>
        <p:grpSpPr>
          <a:xfrm>
            <a:off x="599528" y="4345359"/>
            <a:ext cx="2708330" cy="444876"/>
            <a:chOff x="648364" y="4219212"/>
            <a:chExt cx="2708330" cy="444876"/>
          </a:xfrm>
        </p:grpSpPr>
        <p:sp>
          <p:nvSpPr>
            <p:cNvPr id="123" name="Rectangle 17"/>
            <p:cNvSpPr>
              <a:spLocks noChangeArrowheads="1"/>
            </p:cNvSpPr>
            <p:nvPr/>
          </p:nvSpPr>
          <p:spPr bwMode="auto">
            <a:xfrm>
              <a:off x="893909" y="4227430"/>
              <a:ext cx="2462785" cy="43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Способы получения</a:t>
              </a:r>
              <a:r>
                <a:rPr lang="ru-RU" sz="1400" i="1" dirty="0"/>
                <a:t> </a:t>
              </a:r>
              <a:r>
                <a:rPr lang="ru-RU" sz="1100" i="1" dirty="0"/>
                <a:t>(обязательное)</a:t>
              </a:r>
              <a:endParaRPr lang="en-US" sz="1100" dirty="0"/>
            </a:p>
          </p:txBody>
        </p:sp>
        <p:grpSp>
          <p:nvGrpSpPr>
            <p:cNvPr id="124" name="Группа 123"/>
            <p:cNvGrpSpPr/>
            <p:nvPr/>
          </p:nvGrpSpPr>
          <p:grpSpPr>
            <a:xfrm>
              <a:off x="648364" y="4219212"/>
              <a:ext cx="240011" cy="276999"/>
              <a:chOff x="1283503" y="3544391"/>
              <a:chExt cx="302895" cy="349575"/>
            </a:xfrm>
          </p:grpSpPr>
          <p:sp>
            <p:nvSpPr>
              <p:cNvPr id="137" name="Овал 13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7</a:t>
                </a:r>
              </a:p>
            </p:txBody>
          </p:sp>
        </p:grpSp>
      </p:grpSp>
      <p:grpSp>
        <p:nvGrpSpPr>
          <p:cNvPr id="12" name="Группа 11"/>
          <p:cNvGrpSpPr/>
          <p:nvPr/>
        </p:nvGrpSpPr>
        <p:grpSpPr>
          <a:xfrm>
            <a:off x="599528" y="4901094"/>
            <a:ext cx="2918546" cy="450321"/>
            <a:chOff x="648364" y="4761484"/>
            <a:chExt cx="2918546" cy="450321"/>
          </a:xfrm>
        </p:grpSpPr>
        <p:sp>
          <p:nvSpPr>
            <p:cNvPr id="125" name="Rectangle 17"/>
            <p:cNvSpPr>
              <a:spLocks noChangeArrowheads="1"/>
            </p:cNvSpPr>
            <p:nvPr/>
          </p:nvSpPr>
          <p:spPr bwMode="auto">
            <a:xfrm>
              <a:off x="893909" y="4786047"/>
              <a:ext cx="2673001"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Орган власти, в ведении которого находится документ</a:t>
              </a:r>
            </a:p>
          </p:txBody>
        </p:sp>
        <p:grpSp>
          <p:nvGrpSpPr>
            <p:cNvPr id="128" name="Группа 127"/>
            <p:cNvGrpSpPr/>
            <p:nvPr/>
          </p:nvGrpSpPr>
          <p:grpSpPr>
            <a:xfrm>
              <a:off x="648364" y="4761484"/>
              <a:ext cx="240011" cy="276999"/>
              <a:chOff x="1283503" y="3544391"/>
              <a:chExt cx="302895" cy="349575"/>
            </a:xfrm>
          </p:grpSpPr>
          <p:sp>
            <p:nvSpPr>
              <p:cNvPr id="135" name="Овал 13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8</a:t>
                </a:r>
              </a:p>
            </p:txBody>
          </p:sp>
        </p:grpSp>
      </p:grpSp>
      <p:grpSp>
        <p:nvGrpSpPr>
          <p:cNvPr id="11" name="Группа 10"/>
          <p:cNvGrpSpPr/>
          <p:nvPr/>
        </p:nvGrpSpPr>
        <p:grpSpPr>
          <a:xfrm>
            <a:off x="599528" y="5462274"/>
            <a:ext cx="3010894" cy="430168"/>
            <a:chOff x="648364" y="5343473"/>
            <a:chExt cx="3010894" cy="430168"/>
          </a:xfrm>
        </p:grpSpPr>
        <p:sp>
          <p:nvSpPr>
            <p:cNvPr id="126" name="Rectangle 17"/>
            <p:cNvSpPr>
              <a:spLocks noChangeArrowheads="1"/>
            </p:cNvSpPr>
            <p:nvPr/>
          </p:nvSpPr>
          <p:spPr bwMode="auto">
            <a:xfrm>
              <a:off x="893909" y="5347883"/>
              <a:ext cx="2765349"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Услуга, в рамках которой может быть получен документ</a:t>
              </a:r>
            </a:p>
          </p:txBody>
        </p:sp>
        <p:grpSp>
          <p:nvGrpSpPr>
            <p:cNvPr id="129" name="Группа 128"/>
            <p:cNvGrpSpPr/>
            <p:nvPr/>
          </p:nvGrpSpPr>
          <p:grpSpPr>
            <a:xfrm>
              <a:off x="648364" y="5343473"/>
              <a:ext cx="240011" cy="276999"/>
              <a:chOff x="1283503" y="3544389"/>
              <a:chExt cx="302895" cy="349575"/>
            </a:xfrm>
          </p:grpSpPr>
          <p:sp>
            <p:nvSpPr>
              <p:cNvPr id="133" name="Овал 1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9</a:t>
                </a:r>
              </a:p>
            </p:txBody>
          </p:sp>
        </p:grpSp>
      </p:grpSp>
      <p:grpSp>
        <p:nvGrpSpPr>
          <p:cNvPr id="10" name="Группа 9"/>
          <p:cNvGrpSpPr/>
          <p:nvPr/>
        </p:nvGrpSpPr>
        <p:grpSpPr>
          <a:xfrm>
            <a:off x="542508" y="6003304"/>
            <a:ext cx="2765350" cy="282035"/>
            <a:chOff x="591344" y="6003304"/>
            <a:chExt cx="2765350" cy="282035"/>
          </a:xfrm>
        </p:grpSpPr>
        <p:sp>
          <p:nvSpPr>
            <p:cNvPr id="127" name="Rectangle 17"/>
            <p:cNvSpPr>
              <a:spLocks noChangeArrowheads="1"/>
            </p:cNvSpPr>
            <p:nvPr/>
          </p:nvSpPr>
          <p:spPr bwMode="auto">
            <a:xfrm>
              <a:off x="893909" y="6026294"/>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buNone/>
              </a:pPr>
              <a:r>
                <a:rPr lang="ru-RU" sz="1400" dirty="0"/>
                <a:t>Комментарий</a:t>
              </a:r>
              <a:endParaRPr lang="en-US" sz="1100" dirty="0"/>
            </a:p>
          </p:txBody>
        </p:sp>
        <p:grpSp>
          <p:nvGrpSpPr>
            <p:cNvPr id="130" name="Группа 129"/>
            <p:cNvGrpSpPr/>
            <p:nvPr/>
          </p:nvGrpSpPr>
          <p:grpSpPr>
            <a:xfrm>
              <a:off x="591344" y="6003304"/>
              <a:ext cx="354306" cy="261610"/>
              <a:chOff x="1211545" y="3555859"/>
              <a:chExt cx="447136" cy="330154"/>
            </a:xfrm>
          </p:grpSpPr>
          <p:sp>
            <p:nvSpPr>
              <p:cNvPr id="131" name="Овал 13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Text Box 15"/>
              <p:cNvSpPr txBox="1">
                <a:spLocks noChangeArrowheads="1"/>
              </p:cNvSpPr>
              <p:nvPr/>
            </p:nvSpPr>
            <p:spPr bwMode="auto">
              <a:xfrm>
                <a:off x="1211545" y="3555859"/>
                <a:ext cx="447136" cy="3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100" b="1" dirty="0">
                    <a:solidFill>
                      <a:srgbClr val="C00000"/>
                    </a:solidFill>
                  </a:rPr>
                  <a:t>10</a:t>
                </a:r>
              </a:p>
            </p:txBody>
          </p:sp>
        </p:grpSp>
      </p:grpSp>
      <p:grpSp>
        <p:nvGrpSpPr>
          <p:cNvPr id="21" name="Группа 20"/>
          <p:cNvGrpSpPr/>
          <p:nvPr/>
        </p:nvGrpSpPr>
        <p:grpSpPr>
          <a:xfrm>
            <a:off x="3709811" y="1245169"/>
            <a:ext cx="3591307" cy="5012109"/>
            <a:chOff x="3817318" y="1245169"/>
            <a:chExt cx="3591307" cy="5012109"/>
          </a:xfrm>
        </p:grpSpPr>
        <p:pic>
          <p:nvPicPr>
            <p:cNvPr id="15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17318" y="1245169"/>
              <a:ext cx="3341406" cy="501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 name="AutoShape 9"/>
            <p:cNvSpPr>
              <a:spLocks noChangeArrowheads="1"/>
            </p:cNvSpPr>
            <p:nvPr/>
          </p:nvSpPr>
          <p:spPr bwMode="auto">
            <a:xfrm>
              <a:off x="3817318" y="1766936"/>
              <a:ext cx="3341406" cy="327312"/>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3" name="AutoShape 9"/>
            <p:cNvSpPr>
              <a:spLocks noChangeArrowheads="1"/>
            </p:cNvSpPr>
            <p:nvPr/>
          </p:nvSpPr>
          <p:spPr bwMode="auto">
            <a:xfrm>
              <a:off x="3817318" y="2094248"/>
              <a:ext cx="3341406" cy="327312"/>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4" name="AutoShape 9"/>
            <p:cNvSpPr>
              <a:spLocks noChangeArrowheads="1"/>
            </p:cNvSpPr>
            <p:nvPr/>
          </p:nvSpPr>
          <p:spPr bwMode="auto">
            <a:xfrm>
              <a:off x="3817318" y="2426452"/>
              <a:ext cx="3341406" cy="624296"/>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5" name="AutoShape 9"/>
            <p:cNvSpPr>
              <a:spLocks noChangeArrowheads="1"/>
            </p:cNvSpPr>
            <p:nvPr/>
          </p:nvSpPr>
          <p:spPr bwMode="auto">
            <a:xfrm>
              <a:off x="3817318" y="3048902"/>
              <a:ext cx="3341406" cy="292498"/>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6" name="AutoShape 9"/>
            <p:cNvSpPr>
              <a:spLocks noChangeArrowheads="1"/>
            </p:cNvSpPr>
            <p:nvPr/>
          </p:nvSpPr>
          <p:spPr bwMode="auto">
            <a:xfrm>
              <a:off x="3817318" y="3341400"/>
              <a:ext cx="3341406" cy="128043"/>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7" name="AutoShape 9"/>
            <p:cNvSpPr>
              <a:spLocks noChangeArrowheads="1"/>
            </p:cNvSpPr>
            <p:nvPr/>
          </p:nvSpPr>
          <p:spPr bwMode="auto">
            <a:xfrm>
              <a:off x="3817318" y="3464894"/>
              <a:ext cx="3341406" cy="725041"/>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8" name="AutoShape 9"/>
            <p:cNvSpPr>
              <a:spLocks noChangeArrowheads="1"/>
            </p:cNvSpPr>
            <p:nvPr/>
          </p:nvSpPr>
          <p:spPr bwMode="auto">
            <a:xfrm>
              <a:off x="3817318" y="4193828"/>
              <a:ext cx="3341406" cy="317672"/>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9" name="AutoShape 9"/>
            <p:cNvSpPr>
              <a:spLocks noChangeArrowheads="1"/>
            </p:cNvSpPr>
            <p:nvPr/>
          </p:nvSpPr>
          <p:spPr bwMode="auto">
            <a:xfrm>
              <a:off x="3817318" y="4511499"/>
              <a:ext cx="3341406" cy="598276"/>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0" name="AutoShape 9"/>
            <p:cNvSpPr>
              <a:spLocks noChangeArrowheads="1"/>
            </p:cNvSpPr>
            <p:nvPr/>
          </p:nvSpPr>
          <p:spPr bwMode="auto">
            <a:xfrm>
              <a:off x="3817318" y="5116196"/>
              <a:ext cx="3341406" cy="598276"/>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1" name="AutoShape 9"/>
            <p:cNvSpPr>
              <a:spLocks noChangeArrowheads="1"/>
            </p:cNvSpPr>
            <p:nvPr/>
          </p:nvSpPr>
          <p:spPr bwMode="auto">
            <a:xfrm>
              <a:off x="3817318" y="5718130"/>
              <a:ext cx="3341406" cy="489455"/>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dirty="0"/>
            </a:p>
          </p:txBody>
        </p:sp>
        <p:grpSp>
          <p:nvGrpSpPr>
            <p:cNvPr id="81" name="Группа 80"/>
            <p:cNvGrpSpPr/>
            <p:nvPr/>
          </p:nvGrpSpPr>
          <p:grpSpPr>
            <a:xfrm>
              <a:off x="7086584" y="1792093"/>
              <a:ext cx="240011" cy="276999"/>
              <a:chOff x="1283503" y="3544391"/>
              <a:chExt cx="302895" cy="349575"/>
            </a:xfrm>
          </p:grpSpPr>
          <p:sp>
            <p:nvSpPr>
              <p:cNvPr id="109" name="Овал 10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162" name="Группа 161"/>
            <p:cNvGrpSpPr/>
            <p:nvPr/>
          </p:nvGrpSpPr>
          <p:grpSpPr>
            <a:xfrm>
              <a:off x="7086584" y="2119981"/>
              <a:ext cx="240011" cy="276999"/>
              <a:chOff x="1283503" y="3544391"/>
              <a:chExt cx="302895" cy="349575"/>
            </a:xfrm>
          </p:grpSpPr>
          <p:sp>
            <p:nvSpPr>
              <p:cNvPr id="163" name="Овал 16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165" name="Группа 164"/>
            <p:cNvGrpSpPr/>
            <p:nvPr/>
          </p:nvGrpSpPr>
          <p:grpSpPr>
            <a:xfrm>
              <a:off x="7086584" y="2610597"/>
              <a:ext cx="240011" cy="276999"/>
              <a:chOff x="1283503" y="3544391"/>
              <a:chExt cx="302895" cy="349575"/>
            </a:xfrm>
          </p:grpSpPr>
          <p:sp>
            <p:nvSpPr>
              <p:cNvPr id="166" name="Овал 16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nvGrpSpPr>
            <p:cNvPr id="168" name="Группа 167"/>
            <p:cNvGrpSpPr/>
            <p:nvPr/>
          </p:nvGrpSpPr>
          <p:grpSpPr>
            <a:xfrm>
              <a:off x="7086584" y="3032236"/>
              <a:ext cx="240011" cy="276999"/>
              <a:chOff x="1283503" y="3544391"/>
              <a:chExt cx="302895" cy="349575"/>
            </a:xfrm>
          </p:grpSpPr>
          <p:sp>
            <p:nvSpPr>
              <p:cNvPr id="169" name="Овал 16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nvGrpSpPr>
            <p:cNvPr id="171" name="Группа 170"/>
            <p:cNvGrpSpPr/>
            <p:nvPr/>
          </p:nvGrpSpPr>
          <p:grpSpPr>
            <a:xfrm>
              <a:off x="7086584" y="3255334"/>
              <a:ext cx="240011" cy="276999"/>
              <a:chOff x="1283503" y="3544391"/>
              <a:chExt cx="302895" cy="349575"/>
            </a:xfrm>
          </p:grpSpPr>
          <p:sp>
            <p:nvSpPr>
              <p:cNvPr id="172" name="Овал 17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grpSp>
          <p:nvGrpSpPr>
            <p:cNvPr id="174" name="Группа 173"/>
            <p:cNvGrpSpPr/>
            <p:nvPr/>
          </p:nvGrpSpPr>
          <p:grpSpPr>
            <a:xfrm>
              <a:off x="7086584" y="3686564"/>
              <a:ext cx="240011" cy="276999"/>
              <a:chOff x="1283503" y="3544391"/>
              <a:chExt cx="302895" cy="349575"/>
            </a:xfrm>
          </p:grpSpPr>
          <p:sp>
            <p:nvSpPr>
              <p:cNvPr id="175" name="Овал 17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6</a:t>
                </a:r>
              </a:p>
            </p:txBody>
          </p:sp>
        </p:grpSp>
        <p:grpSp>
          <p:nvGrpSpPr>
            <p:cNvPr id="177" name="Группа 176"/>
            <p:cNvGrpSpPr/>
            <p:nvPr/>
          </p:nvGrpSpPr>
          <p:grpSpPr>
            <a:xfrm>
              <a:off x="7086584" y="4196253"/>
              <a:ext cx="240011" cy="276999"/>
              <a:chOff x="1283503" y="3544391"/>
              <a:chExt cx="302895" cy="349575"/>
            </a:xfrm>
          </p:grpSpPr>
          <p:sp>
            <p:nvSpPr>
              <p:cNvPr id="178" name="Овал 17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7</a:t>
                </a:r>
              </a:p>
            </p:txBody>
          </p:sp>
        </p:grpSp>
        <p:grpSp>
          <p:nvGrpSpPr>
            <p:cNvPr id="180" name="Группа 179"/>
            <p:cNvGrpSpPr/>
            <p:nvPr/>
          </p:nvGrpSpPr>
          <p:grpSpPr>
            <a:xfrm>
              <a:off x="7086584" y="4672137"/>
              <a:ext cx="240011" cy="276999"/>
              <a:chOff x="1283503" y="3544391"/>
              <a:chExt cx="302895" cy="349575"/>
            </a:xfrm>
          </p:grpSpPr>
          <p:sp>
            <p:nvSpPr>
              <p:cNvPr id="181" name="Овал 18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8</a:t>
                </a:r>
              </a:p>
            </p:txBody>
          </p:sp>
        </p:grpSp>
        <p:grpSp>
          <p:nvGrpSpPr>
            <p:cNvPr id="183" name="Группа 182"/>
            <p:cNvGrpSpPr/>
            <p:nvPr/>
          </p:nvGrpSpPr>
          <p:grpSpPr>
            <a:xfrm>
              <a:off x="7086584" y="5276834"/>
              <a:ext cx="240011" cy="276999"/>
              <a:chOff x="1283503" y="3544391"/>
              <a:chExt cx="302895" cy="349575"/>
            </a:xfrm>
          </p:grpSpPr>
          <p:sp>
            <p:nvSpPr>
              <p:cNvPr id="184" name="Овал 18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9</a:t>
                </a:r>
              </a:p>
            </p:txBody>
          </p:sp>
        </p:grpSp>
        <p:grpSp>
          <p:nvGrpSpPr>
            <p:cNvPr id="186" name="Группа 185"/>
            <p:cNvGrpSpPr/>
            <p:nvPr/>
          </p:nvGrpSpPr>
          <p:grpSpPr>
            <a:xfrm>
              <a:off x="7004551" y="5818780"/>
              <a:ext cx="404074" cy="276999"/>
              <a:chOff x="1179977" y="3544391"/>
              <a:chExt cx="509943" cy="349575"/>
            </a:xfrm>
          </p:grpSpPr>
          <p:sp>
            <p:nvSpPr>
              <p:cNvPr id="187" name="Овал 18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8" name="Text Box 15"/>
              <p:cNvSpPr txBox="1">
                <a:spLocks noChangeArrowheads="1"/>
              </p:cNvSpPr>
              <p:nvPr/>
            </p:nvSpPr>
            <p:spPr bwMode="auto">
              <a:xfrm>
                <a:off x="1179977" y="3544391"/>
                <a:ext cx="509943"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10</a:t>
                </a:r>
              </a:p>
            </p:txBody>
          </p:sp>
        </p:grpSp>
      </p:grpSp>
      <p:cxnSp>
        <p:nvCxnSpPr>
          <p:cNvPr id="23" name="Прямая со стрелкой 22"/>
          <p:cNvCxnSpPr/>
          <p:nvPr/>
        </p:nvCxnSpPr>
        <p:spPr>
          <a:xfrm>
            <a:off x="7051217" y="3617938"/>
            <a:ext cx="42235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Прямая со стрелкой 189"/>
          <p:cNvCxnSpPr/>
          <p:nvPr/>
        </p:nvCxnSpPr>
        <p:spPr>
          <a:xfrm>
            <a:off x="7051217" y="4641329"/>
            <a:ext cx="42235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Прямая со стрелкой 190"/>
          <p:cNvCxnSpPr/>
          <p:nvPr/>
        </p:nvCxnSpPr>
        <p:spPr>
          <a:xfrm>
            <a:off x="7051217" y="5186462"/>
            <a:ext cx="42235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53</a:t>
            </a:fld>
            <a:endParaRPr lang="ru-RU"/>
          </a:p>
        </p:txBody>
      </p:sp>
    </p:spTree>
    <p:extLst>
      <p:ext uri="{BB962C8B-B14F-4D97-AF65-F5344CB8AC3E}">
        <p14:creationId xmlns:p14="http://schemas.microsoft.com/office/powerpoint/2010/main" val="176302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64" name="Text Box 20"/>
          <p:cNvSpPr txBox="1">
            <a:spLocks noChangeArrowheads="1"/>
          </p:cNvSpPr>
          <p:nvPr/>
        </p:nvSpPr>
        <p:spPr bwMode="auto">
          <a:xfrm>
            <a:off x="755514" y="1270501"/>
            <a:ext cx="76329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800" i="1" dirty="0"/>
              <a:t>Вариант, когда в тексте регламента можно найти информацию  для заполнения всех полей, встречается крайне редко</a:t>
            </a:r>
          </a:p>
        </p:txBody>
      </p:sp>
      <p:grpSp>
        <p:nvGrpSpPr>
          <p:cNvPr id="18" name="Группа 17"/>
          <p:cNvGrpSpPr/>
          <p:nvPr/>
        </p:nvGrpSpPr>
        <p:grpSpPr>
          <a:xfrm>
            <a:off x="0" y="6812282"/>
            <a:ext cx="9143999" cy="45719"/>
            <a:chOff x="1403648" y="3860938"/>
            <a:chExt cx="6048672" cy="43536"/>
          </a:xfrm>
        </p:grpSpPr>
        <p:sp>
          <p:nvSpPr>
            <p:cNvPr id="19" name="Прямоугольник 1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«Рабочие документы».</a:t>
            </a:r>
          </a:p>
          <a:p>
            <a:pPr algn="ctr">
              <a:lnSpc>
                <a:spcPts val="2500"/>
              </a:lnSpc>
            </a:pPr>
            <a:r>
              <a:rPr lang="ru-RU" sz="2400" b="1" dirty="0"/>
              <a:t>Варианты описания</a:t>
            </a:r>
          </a:p>
        </p:txBody>
      </p:sp>
      <p:grpSp>
        <p:nvGrpSpPr>
          <p:cNvPr id="4" name="Группа 3"/>
          <p:cNvGrpSpPr/>
          <p:nvPr/>
        </p:nvGrpSpPr>
        <p:grpSpPr>
          <a:xfrm>
            <a:off x="1007573" y="2204864"/>
            <a:ext cx="7128854" cy="4077381"/>
            <a:chOff x="1007573" y="2360598"/>
            <a:chExt cx="7128854" cy="4077381"/>
          </a:xfrm>
        </p:grpSpPr>
        <p:grpSp>
          <p:nvGrpSpPr>
            <p:cNvPr id="2" name="Группа 1"/>
            <p:cNvGrpSpPr/>
            <p:nvPr/>
          </p:nvGrpSpPr>
          <p:grpSpPr>
            <a:xfrm>
              <a:off x="2702304" y="4532726"/>
              <a:ext cx="4798668" cy="1905253"/>
              <a:chOff x="2924594" y="4532726"/>
              <a:chExt cx="4798668" cy="1905253"/>
            </a:xfrm>
          </p:grpSpPr>
          <p:pic>
            <p:nvPicPr>
              <p:cNvPr id="573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24594" y="4532726"/>
                <a:ext cx="2366130" cy="19052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1357" name="Text Box 13"/>
              <p:cNvSpPr txBox="1">
                <a:spLocks noChangeArrowheads="1"/>
              </p:cNvSpPr>
              <p:nvPr/>
            </p:nvSpPr>
            <p:spPr bwMode="auto">
              <a:xfrm>
                <a:off x="4023531" y="5220154"/>
                <a:ext cx="3699731" cy="646331"/>
              </a:xfrm>
              <a:prstGeom prst="rect">
                <a:avLst/>
              </a:prstGeom>
              <a:solidFill>
                <a:schemeClr val="bg1"/>
              </a:solidFill>
              <a:ln>
                <a:noFill/>
              </a:ln>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 Комментарий +</a:t>
                </a:r>
              </a:p>
              <a:p>
                <a:pPr eaLnBrk="1" hangingPunct="1"/>
                <a:r>
                  <a:rPr lang="ru-RU" sz="1800" dirty="0"/>
                  <a:t>Пример + Шаблон + Тип</a:t>
                </a:r>
              </a:p>
            </p:txBody>
          </p:sp>
        </p:grpSp>
        <p:grpSp>
          <p:nvGrpSpPr>
            <p:cNvPr id="3" name="Группа 2"/>
            <p:cNvGrpSpPr/>
            <p:nvPr/>
          </p:nvGrpSpPr>
          <p:grpSpPr>
            <a:xfrm>
              <a:off x="1007573" y="2360598"/>
              <a:ext cx="7128854" cy="1913759"/>
              <a:chOff x="1259632" y="2184792"/>
              <a:chExt cx="7128854" cy="1913759"/>
            </a:xfrm>
          </p:grpSpPr>
          <p:pic>
            <p:nvPicPr>
              <p:cNvPr id="573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45457" y="2184793"/>
                <a:ext cx="1811513" cy="1913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259632" y="2184792"/>
                <a:ext cx="1838278" cy="1913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1355" name="Text Box 11"/>
              <p:cNvSpPr txBox="1">
                <a:spLocks noChangeArrowheads="1"/>
              </p:cNvSpPr>
              <p:nvPr/>
            </p:nvSpPr>
            <p:spPr bwMode="auto">
              <a:xfrm>
                <a:off x="6039189" y="2828404"/>
                <a:ext cx="2349297" cy="677108"/>
              </a:xfrm>
              <a:prstGeom prst="rect">
                <a:avLst/>
              </a:prstGeom>
              <a:solidFill>
                <a:schemeClr val="bg1"/>
              </a:solidFill>
              <a:ln>
                <a:noFill/>
              </a:ln>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a:t>
                </a:r>
              </a:p>
              <a:p>
                <a:pPr eaLnBrk="1" hangingPunct="1"/>
                <a:r>
                  <a:rPr lang="ru-RU" sz="1800" dirty="0"/>
                  <a:t>Комментарий </a:t>
                </a:r>
                <a:r>
                  <a:rPr lang="ru-RU" dirty="0"/>
                  <a:t>+ Тип</a:t>
                </a:r>
                <a:endParaRPr lang="ru-RU" sz="1800" dirty="0"/>
              </a:p>
            </p:txBody>
          </p:sp>
          <p:sp>
            <p:nvSpPr>
              <p:cNvPr id="35850" name="Text Box 34"/>
              <p:cNvSpPr txBox="1">
                <a:spLocks noChangeArrowheads="1"/>
              </p:cNvSpPr>
              <p:nvPr/>
            </p:nvSpPr>
            <p:spPr bwMode="auto">
              <a:xfrm>
                <a:off x="2565651" y="2862629"/>
                <a:ext cx="1983876" cy="646331"/>
              </a:xfrm>
              <a:prstGeom prst="rect">
                <a:avLst/>
              </a:prstGeom>
              <a:solidFill>
                <a:schemeClr val="bg1"/>
              </a:solidFill>
              <a:ln>
                <a:noFill/>
              </a:ln>
              <a:extLst/>
            </p:spPr>
            <p:txBody>
              <a:bodyPr wrap="non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dirty="0"/>
                  <a:t>Наименование +</a:t>
                </a:r>
              </a:p>
              <a:p>
                <a:pPr eaLnBrk="1" hangingPunct="1"/>
                <a:r>
                  <a:rPr lang="ru-RU" sz="1800" dirty="0"/>
                  <a:t>Шаблон + Тип</a:t>
                </a:r>
              </a:p>
            </p:txBody>
          </p:sp>
        </p:grpSp>
      </p:grpSp>
      <p:sp>
        <p:nvSpPr>
          <p:cNvPr id="5" name="Номер слайда 4"/>
          <p:cNvSpPr>
            <a:spLocks noGrp="1"/>
          </p:cNvSpPr>
          <p:nvPr>
            <p:ph type="sldNum" sz="quarter" idx="12"/>
          </p:nvPr>
        </p:nvSpPr>
        <p:spPr/>
        <p:txBody>
          <a:bodyPr/>
          <a:lstStyle/>
          <a:p>
            <a:pPr>
              <a:defRPr/>
            </a:pPr>
            <a:fld id="{45040E7C-637F-40F9-9AAE-6F957ED76841}" type="slidenum">
              <a:rPr lang="ru-RU" smtClean="0"/>
              <a:pPr>
                <a:defRPr/>
              </a:pPr>
              <a:t>54</a:t>
            </a:fld>
            <a:endParaRPr lang="ru-RU"/>
          </a:p>
        </p:txBody>
      </p:sp>
    </p:spTree>
    <p:extLst>
      <p:ext uri="{BB962C8B-B14F-4D97-AF65-F5344CB8AC3E}">
        <p14:creationId xmlns:p14="http://schemas.microsoft.com/office/powerpoint/2010/main" val="456646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6" name="Text Box 6"/>
          <p:cNvSpPr txBox="1">
            <a:spLocks noChangeArrowheads="1"/>
          </p:cNvSpPr>
          <p:nvPr/>
        </p:nvSpPr>
        <p:spPr bwMode="auto">
          <a:xfrm>
            <a:off x="2031184" y="5104188"/>
            <a:ext cx="50868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b="1" dirty="0"/>
              <a:t>Сведения о критерии принятия решений:</a:t>
            </a:r>
          </a:p>
          <a:p>
            <a:pPr eaLnBrk="1" hangingPunct="1"/>
            <a:endParaRPr lang="ru-RU" sz="1800" b="1" dirty="0"/>
          </a:p>
          <a:p>
            <a:pPr lvl="1" eaLnBrk="1" hangingPunct="1">
              <a:buFontTx/>
              <a:buChar char="•"/>
            </a:pPr>
            <a:r>
              <a:rPr lang="ru-RU" sz="1800" dirty="0"/>
              <a:t> </a:t>
            </a:r>
            <a:r>
              <a:rPr lang="ru-RU" sz="1800" i="1" dirty="0"/>
              <a:t> Наименование</a:t>
            </a:r>
          </a:p>
          <a:p>
            <a:pPr lvl="1" eaLnBrk="1" hangingPunct="1">
              <a:buFontTx/>
              <a:buChar char="•"/>
            </a:pPr>
            <a:r>
              <a:rPr lang="ru-RU" sz="1800" i="1" dirty="0"/>
              <a:t>  Описание</a:t>
            </a:r>
          </a:p>
        </p:txBody>
      </p:sp>
      <p:grpSp>
        <p:nvGrpSpPr>
          <p:cNvPr id="13" name="Группа 12"/>
          <p:cNvGrpSpPr/>
          <p:nvPr/>
        </p:nvGrpSpPr>
        <p:grpSpPr>
          <a:xfrm>
            <a:off x="0" y="6812282"/>
            <a:ext cx="9143999" cy="45719"/>
            <a:chOff x="1403648" y="3860938"/>
            <a:chExt cx="6048672" cy="43536"/>
          </a:xfrm>
        </p:grpSpPr>
        <p:sp>
          <p:nvSpPr>
            <p:cNvPr id="14" name="Прямоугольник 1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3"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«Критерии принятия решений»</a:t>
            </a:r>
          </a:p>
        </p:txBody>
      </p:sp>
      <p:pic>
        <p:nvPicPr>
          <p:cNvPr id="124"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31184" y="1124744"/>
            <a:ext cx="5086815" cy="37914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AutoShape 9"/>
          <p:cNvSpPr>
            <a:spLocks noChangeArrowheads="1"/>
          </p:cNvSpPr>
          <p:nvPr/>
        </p:nvSpPr>
        <p:spPr bwMode="auto">
          <a:xfrm>
            <a:off x="2142637" y="1937217"/>
            <a:ext cx="4877635" cy="2166066"/>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25" name="AutoShape 9"/>
          <p:cNvSpPr>
            <a:spLocks noChangeArrowheads="1"/>
          </p:cNvSpPr>
          <p:nvPr/>
        </p:nvSpPr>
        <p:spPr bwMode="auto">
          <a:xfrm>
            <a:off x="2142637" y="4579167"/>
            <a:ext cx="989203" cy="299930"/>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55</a:t>
            </a:fld>
            <a:endParaRPr lang="ru-RU"/>
          </a:p>
        </p:txBody>
      </p:sp>
    </p:spTree>
    <p:extLst>
      <p:ext uri="{BB962C8B-B14F-4D97-AF65-F5344CB8AC3E}">
        <p14:creationId xmlns:p14="http://schemas.microsoft.com/office/powerpoint/2010/main" val="3409603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p:nvPr/>
        </p:nvGrpSpPr>
        <p:grpSpPr>
          <a:xfrm>
            <a:off x="0" y="6812282"/>
            <a:ext cx="9143999" cy="45719"/>
            <a:chOff x="1403648" y="3860938"/>
            <a:chExt cx="6048672" cy="43536"/>
          </a:xfrm>
        </p:grpSpPr>
        <p:sp>
          <p:nvSpPr>
            <p:cNvPr id="19" name="Прямоугольник 1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«Административные процедуры». </a:t>
            </a:r>
          </a:p>
          <a:p>
            <a:pPr algn="ctr">
              <a:lnSpc>
                <a:spcPts val="2500"/>
              </a:lnSpc>
            </a:pPr>
            <a:r>
              <a:rPr lang="ru-RU" b="1" dirty="0"/>
              <a:t>Сведения об административной процедуре</a:t>
            </a:r>
          </a:p>
        </p:txBody>
      </p:sp>
      <p:grpSp>
        <p:nvGrpSpPr>
          <p:cNvPr id="4" name="Группа 3"/>
          <p:cNvGrpSpPr/>
          <p:nvPr/>
        </p:nvGrpSpPr>
        <p:grpSpPr>
          <a:xfrm>
            <a:off x="487872" y="1456778"/>
            <a:ext cx="8168257" cy="4894177"/>
            <a:chOff x="591344" y="1456778"/>
            <a:chExt cx="8168257" cy="4894177"/>
          </a:xfrm>
        </p:grpSpPr>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1344" y="1616584"/>
              <a:ext cx="4999927" cy="42484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AutoShape 9"/>
            <p:cNvSpPr>
              <a:spLocks noChangeArrowheads="1"/>
            </p:cNvSpPr>
            <p:nvPr/>
          </p:nvSpPr>
          <p:spPr bwMode="auto">
            <a:xfrm>
              <a:off x="652489" y="2348880"/>
              <a:ext cx="4877635" cy="354893"/>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9" name="AutoShape 9"/>
            <p:cNvSpPr>
              <a:spLocks noChangeArrowheads="1"/>
            </p:cNvSpPr>
            <p:nvPr/>
          </p:nvSpPr>
          <p:spPr bwMode="auto">
            <a:xfrm>
              <a:off x="652489" y="2917288"/>
              <a:ext cx="4877635" cy="2359509"/>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0" name="AutoShape 9"/>
            <p:cNvSpPr>
              <a:spLocks noChangeArrowheads="1"/>
            </p:cNvSpPr>
            <p:nvPr/>
          </p:nvSpPr>
          <p:spPr bwMode="auto">
            <a:xfrm>
              <a:off x="652489" y="5603218"/>
              <a:ext cx="967183" cy="274031"/>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1" name="Группа 30"/>
            <p:cNvGrpSpPr/>
            <p:nvPr/>
          </p:nvGrpSpPr>
          <p:grpSpPr>
            <a:xfrm>
              <a:off x="5293222" y="2309770"/>
              <a:ext cx="481592" cy="400111"/>
              <a:chOff x="1290488" y="3604907"/>
              <a:chExt cx="288924" cy="240041"/>
            </a:xfrm>
          </p:grpSpPr>
          <p:sp>
            <p:nvSpPr>
              <p:cNvPr id="32" name="Овал 3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34" name="Группа 33"/>
            <p:cNvGrpSpPr/>
            <p:nvPr/>
          </p:nvGrpSpPr>
          <p:grpSpPr>
            <a:xfrm>
              <a:off x="5293222" y="3896986"/>
              <a:ext cx="481592" cy="400111"/>
              <a:chOff x="1290488" y="3604907"/>
              <a:chExt cx="288924" cy="240041"/>
            </a:xfrm>
          </p:grpSpPr>
          <p:sp>
            <p:nvSpPr>
              <p:cNvPr id="35" name="Овал 3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nvGrpSpPr>
            <p:cNvPr id="37" name="Группа 36"/>
            <p:cNvGrpSpPr/>
            <p:nvPr/>
          </p:nvGrpSpPr>
          <p:grpSpPr>
            <a:xfrm>
              <a:off x="1466962" y="5521544"/>
              <a:ext cx="481592" cy="400111"/>
              <a:chOff x="1290488" y="3604907"/>
              <a:chExt cx="288924" cy="240041"/>
            </a:xfrm>
          </p:grpSpPr>
          <p:sp>
            <p:nvSpPr>
              <p:cNvPr id="38" name="Овал 3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3</a:t>
                </a:r>
              </a:p>
            </p:txBody>
          </p:sp>
        </p:grpSp>
        <p:grpSp>
          <p:nvGrpSpPr>
            <p:cNvPr id="3" name="Группа 2"/>
            <p:cNvGrpSpPr/>
            <p:nvPr/>
          </p:nvGrpSpPr>
          <p:grpSpPr>
            <a:xfrm>
              <a:off x="5943363" y="1456778"/>
              <a:ext cx="2816238" cy="4894177"/>
              <a:chOff x="5943363" y="1611028"/>
              <a:chExt cx="2816238" cy="4894177"/>
            </a:xfrm>
          </p:grpSpPr>
          <p:grpSp>
            <p:nvGrpSpPr>
              <p:cNvPr id="45" name="Группа 44"/>
              <p:cNvGrpSpPr/>
              <p:nvPr/>
            </p:nvGrpSpPr>
            <p:grpSpPr>
              <a:xfrm>
                <a:off x="5943363" y="1611028"/>
                <a:ext cx="2666332" cy="627933"/>
                <a:chOff x="648364" y="1245169"/>
                <a:chExt cx="2666332" cy="627933"/>
              </a:xfrm>
            </p:grpSpPr>
            <p:sp>
              <p:nvSpPr>
                <p:cNvPr id="46" name="Rectangle 17"/>
                <p:cNvSpPr>
                  <a:spLocks noChangeArrowheads="1"/>
                </p:cNvSpPr>
                <p:nvPr/>
              </p:nvSpPr>
              <p:spPr bwMode="auto">
                <a:xfrm>
                  <a:off x="893909" y="1269732"/>
                  <a:ext cx="2420787" cy="60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Наименование административной процедуры</a:t>
                  </a:r>
                </a:p>
              </p:txBody>
            </p:sp>
            <p:grpSp>
              <p:nvGrpSpPr>
                <p:cNvPr id="47" name="Группа 46"/>
                <p:cNvGrpSpPr/>
                <p:nvPr/>
              </p:nvGrpSpPr>
              <p:grpSpPr>
                <a:xfrm>
                  <a:off x="648364" y="1245169"/>
                  <a:ext cx="240011" cy="276999"/>
                  <a:chOff x="1283503" y="3544391"/>
                  <a:chExt cx="302895" cy="349575"/>
                </a:xfrm>
              </p:grpSpPr>
              <p:sp>
                <p:nvSpPr>
                  <p:cNvPr id="48" name="Овал 4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50" name="Группа 49"/>
              <p:cNvGrpSpPr/>
              <p:nvPr/>
            </p:nvGrpSpPr>
            <p:grpSpPr>
              <a:xfrm>
                <a:off x="5943363" y="2348880"/>
                <a:ext cx="2816238" cy="3557838"/>
                <a:chOff x="648364" y="1245169"/>
                <a:chExt cx="2816238" cy="3557838"/>
              </a:xfrm>
            </p:grpSpPr>
            <p:sp>
              <p:nvSpPr>
                <p:cNvPr id="51" name="Rectangle 17"/>
                <p:cNvSpPr>
                  <a:spLocks noChangeArrowheads="1"/>
                </p:cNvSpPr>
                <p:nvPr/>
              </p:nvSpPr>
              <p:spPr bwMode="auto">
                <a:xfrm>
                  <a:off x="893909" y="1269732"/>
                  <a:ext cx="2570693" cy="353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dirty="0"/>
                    <a:t>Поля вкладки</a:t>
                  </a:r>
                </a:p>
                <a:p>
                  <a:pPr>
                    <a:buNone/>
                  </a:pPr>
                  <a:r>
                    <a:rPr lang="ru-RU" sz="1400" i="1" dirty="0"/>
                    <a:t>Сведения об административной процедуре</a:t>
                  </a:r>
                </a:p>
                <a:p>
                  <a:pPr marL="285750" indent="-285750">
                    <a:buFont typeface="Arial" panose="020B0604020202020204" pitchFamily="34" charset="0"/>
                    <a:buChar char="•"/>
                  </a:pPr>
                  <a:r>
                    <a:rPr lang="ru-RU" sz="1400" dirty="0"/>
                    <a:t>Признак используется для межведомственного взаимодействия</a:t>
                  </a:r>
                </a:p>
                <a:p>
                  <a:pPr marL="285750" indent="-285750">
                    <a:buFont typeface="Arial" panose="020B0604020202020204" pitchFamily="34" charset="0"/>
                    <a:buChar char="•"/>
                  </a:pPr>
                  <a:r>
                    <a:rPr lang="ru-RU" sz="1400" dirty="0"/>
                    <a:t>Основания для начала </a:t>
                  </a:r>
                  <a:r>
                    <a:rPr lang="ru-RU" sz="1100" i="1" dirty="0"/>
                    <a:t>(обязательное)</a:t>
                  </a:r>
                  <a:endParaRPr lang="ru-RU" sz="1400" i="1" dirty="0"/>
                </a:p>
                <a:p>
                  <a:pPr marL="285750" indent="-285750">
                    <a:buFont typeface="Arial" panose="020B0604020202020204" pitchFamily="34" charset="0"/>
                    <a:buChar char="•"/>
                  </a:pPr>
                  <a:r>
                    <a:rPr lang="ru-RU" sz="1400" dirty="0"/>
                    <a:t>Результат</a:t>
                  </a:r>
                </a:p>
                <a:p>
                  <a:pPr>
                    <a:lnSpc>
                      <a:spcPts val="1200"/>
                    </a:lnSpc>
                    <a:spcBef>
                      <a:spcPts val="0"/>
                    </a:spcBef>
                    <a:buNone/>
                  </a:pPr>
                  <a:r>
                    <a:rPr lang="ru-RU" sz="1400" i="1" dirty="0"/>
                    <a:t>       </a:t>
                  </a:r>
                  <a:r>
                    <a:rPr lang="ru-RU" sz="1100" i="1" dirty="0"/>
                    <a:t>(обязательное)</a:t>
                  </a:r>
                  <a:endParaRPr lang="ru-RU" sz="1400" i="1" dirty="0"/>
                </a:p>
                <a:p>
                  <a:pPr marL="285750" indent="-285750">
                    <a:buFont typeface="Arial" panose="020B0604020202020204" pitchFamily="34" charset="0"/>
                    <a:buChar char="•"/>
                  </a:pPr>
                  <a:r>
                    <a:rPr lang="ru-RU" sz="1400" dirty="0"/>
                    <a:t>Порядок передачи результата оказания </a:t>
                  </a:r>
                  <a:r>
                    <a:rPr lang="ru-RU" sz="1100" i="1" dirty="0"/>
                    <a:t>(обязательное)</a:t>
                  </a:r>
                  <a:endParaRPr lang="ru-RU" sz="1400" i="1" dirty="0"/>
                </a:p>
                <a:p>
                  <a:pPr marL="285750" indent="-285750">
                    <a:buFont typeface="Arial" panose="020B0604020202020204" pitchFamily="34" charset="0"/>
                    <a:buChar char="•"/>
                  </a:pPr>
                  <a:r>
                    <a:rPr lang="ru-RU" sz="1400" dirty="0"/>
                    <a:t>Комментарий </a:t>
                  </a:r>
                  <a:endParaRPr lang="ru-RU" sz="1400" i="1" dirty="0"/>
                </a:p>
              </p:txBody>
            </p:sp>
            <p:grpSp>
              <p:nvGrpSpPr>
                <p:cNvPr id="52" name="Группа 51"/>
                <p:cNvGrpSpPr/>
                <p:nvPr/>
              </p:nvGrpSpPr>
              <p:grpSpPr>
                <a:xfrm>
                  <a:off x="648364" y="1245169"/>
                  <a:ext cx="240011" cy="276999"/>
                  <a:chOff x="1283503" y="3544391"/>
                  <a:chExt cx="302895" cy="349575"/>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55" name="Группа 54"/>
              <p:cNvGrpSpPr/>
              <p:nvPr/>
            </p:nvGrpSpPr>
            <p:grpSpPr>
              <a:xfrm>
                <a:off x="5943363" y="5877272"/>
                <a:ext cx="2666332" cy="627933"/>
                <a:chOff x="648364" y="1245169"/>
                <a:chExt cx="2666332" cy="627933"/>
              </a:xfrm>
            </p:grpSpPr>
            <p:sp>
              <p:nvSpPr>
                <p:cNvPr id="56" name="Rectangle 17"/>
                <p:cNvSpPr>
                  <a:spLocks noChangeArrowheads="1"/>
                </p:cNvSpPr>
                <p:nvPr/>
              </p:nvSpPr>
              <p:spPr bwMode="auto">
                <a:xfrm>
                  <a:off x="893909" y="1269732"/>
                  <a:ext cx="2420787" cy="60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добавления административной процедуры</a:t>
                  </a:r>
                </a:p>
              </p:txBody>
            </p:sp>
            <p:grpSp>
              <p:nvGrpSpPr>
                <p:cNvPr id="57" name="Группа 56"/>
                <p:cNvGrpSpPr/>
                <p:nvPr/>
              </p:nvGrpSpPr>
              <p:grpSpPr>
                <a:xfrm>
                  <a:off x="648364" y="1245169"/>
                  <a:ext cx="240011" cy="276999"/>
                  <a:chOff x="1283503" y="3544391"/>
                  <a:chExt cx="302895" cy="349575"/>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56</a:t>
            </a:fld>
            <a:endParaRPr lang="ru-RU"/>
          </a:p>
        </p:txBody>
      </p:sp>
    </p:spTree>
    <p:extLst>
      <p:ext uri="{BB962C8B-B14F-4D97-AF65-F5344CB8AC3E}">
        <p14:creationId xmlns:p14="http://schemas.microsoft.com/office/powerpoint/2010/main" val="1815543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«Административные процедуры». </a:t>
            </a:r>
          </a:p>
          <a:p>
            <a:pPr algn="ctr">
              <a:lnSpc>
                <a:spcPts val="2500"/>
              </a:lnSpc>
            </a:pPr>
            <a:r>
              <a:rPr lang="ru-RU" sz="1800" b="1" dirty="0"/>
              <a:t>Критерии принятия решения для административной процедуры</a:t>
            </a:r>
          </a:p>
        </p:txBody>
      </p:sp>
      <p:grpSp>
        <p:nvGrpSpPr>
          <p:cNvPr id="4" name="Группа 3"/>
          <p:cNvGrpSpPr/>
          <p:nvPr/>
        </p:nvGrpSpPr>
        <p:grpSpPr>
          <a:xfrm>
            <a:off x="1326563" y="1425187"/>
            <a:ext cx="6490874" cy="3540621"/>
            <a:chOff x="1466594" y="1340768"/>
            <a:chExt cx="6490874" cy="3540621"/>
          </a:xfrm>
        </p:grpSpPr>
        <p:pic>
          <p:nvPicPr>
            <p:cNvPr id="6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66594" y="1340768"/>
              <a:ext cx="6210812" cy="35406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AutoShape 9"/>
            <p:cNvSpPr>
              <a:spLocks noChangeArrowheads="1"/>
            </p:cNvSpPr>
            <p:nvPr/>
          </p:nvSpPr>
          <p:spPr bwMode="auto">
            <a:xfrm>
              <a:off x="2286000" y="3602774"/>
              <a:ext cx="967183" cy="274031"/>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2" name="AutoShape 9"/>
            <p:cNvSpPr>
              <a:spLocks noChangeArrowheads="1"/>
            </p:cNvSpPr>
            <p:nvPr/>
          </p:nvSpPr>
          <p:spPr bwMode="auto">
            <a:xfrm>
              <a:off x="1802408" y="4173882"/>
              <a:ext cx="967183" cy="274031"/>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3" name="AutoShape 9"/>
            <p:cNvSpPr>
              <a:spLocks noChangeArrowheads="1"/>
            </p:cNvSpPr>
            <p:nvPr/>
          </p:nvSpPr>
          <p:spPr bwMode="auto">
            <a:xfrm>
              <a:off x="7020272" y="3602774"/>
              <a:ext cx="657134" cy="288569"/>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3" name="Группа 32"/>
            <p:cNvGrpSpPr/>
            <p:nvPr/>
          </p:nvGrpSpPr>
          <p:grpSpPr>
            <a:xfrm>
              <a:off x="3012387" y="3388381"/>
              <a:ext cx="481592" cy="400111"/>
              <a:chOff x="1290488" y="3604907"/>
              <a:chExt cx="288924" cy="240041"/>
            </a:xfrm>
          </p:grpSpPr>
          <p:sp>
            <p:nvSpPr>
              <p:cNvPr id="59" name="Овал 5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34" name="Группа 33"/>
            <p:cNvGrpSpPr/>
            <p:nvPr/>
          </p:nvGrpSpPr>
          <p:grpSpPr>
            <a:xfrm>
              <a:off x="2528795" y="3973826"/>
              <a:ext cx="481592" cy="400111"/>
              <a:chOff x="1290488" y="3604907"/>
              <a:chExt cx="288924" cy="240041"/>
            </a:xfrm>
          </p:grpSpPr>
          <p:sp>
            <p:nvSpPr>
              <p:cNvPr id="57" name="Овал 5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nvGrpSpPr>
            <p:cNvPr id="35" name="Группа 34"/>
            <p:cNvGrpSpPr/>
            <p:nvPr/>
          </p:nvGrpSpPr>
          <p:grpSpPr>
            <a:xfrm>
              <a:off x="7475876" y="3384358"/>
              <a:ext cx="481592" cy="400111"/>
              <a:chOff x="1290488" y="3604907"/>
              <a:chExt cx="288924" cy="240041"/>
            </a:xfrm>
          </p:grpSpPr>
          <p:sp>
            <p:nvSpPr>
              <p:cNvPr id="55" name="Овал 5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3</a:t>
                </a:r>
              </a:p>
            </p:txBody>
          </p:sp>
        </p:grpSp>
      </p:grpSp>
      <p:grpSp>
        <p:nvGrpSpPr>
          <p:cNvPr id="3" name="Группа 2"/>
          <p:cNvGrpSpPr/>
          <p:nvPr/>
        </p:nvGrpSpPr>
        <p:grpSpPr>
          <a:xfrm>
            <a:off x="809622" y="5497172"/>
            <a:ext cx="7524756" cy="783745"/>
            <a:chOff x="591344" y="5415825"/>
            <a:chExt cx="7524756" cy="783745"/>
          </a:xfrm>
        </p:grpSpPr>
        <p:grpSp>
          <p:nvGrpSpPr>
            <p:cNvPr id="37" name="Группа 36"/>
            <p:cNvGrpSpPr/>
            <p:nvPr/>
          </p:nvGrpSpPr>
          <p:grpSpPr>
            <a:xfrm>
              <a:off x="591344" y="5415825"/>
              <a:ext cx="2369948" cy="783745"/>
              <a:chOff x="648364" y="1245169"/>
              <a:chExt cx="2369948" cy="783745"/>
            </a:xfrm>
          </p:grpSpPr>
          <p:sp>
            <p:nvSpPr>
              <p:cNvPr id="51" name="Rectangle 17"/>
              <p:cNvSpPr>
                <a:spLocks noChangeArrowheads="1"/>
              </p:cNvSpPr>
              <p:nvPr/>
            </p:nvSpPr>
            <p:spPr bwMode="auto">
              <a:xfrm>
                <a:off x="893909" y="1269732"/>
                <a:ext cx="2124403" cy="7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Выбранные критерии принятия решений административной процедуры</a:t>
                </a:r>
              </a:p>
            </p:txBody>
          </p:sp>
          <p:grpSp>
            <p:nvGrpSpPr>
              <p:cNvPr id="52" name="Группа 51"/>
              <p:cNvGrpSpPr/>
              <p:nvPr/>
            </p:nvGrpSpPr>
            <p:grpSpPr>
              <a:xfrm>
                <a:off x="648364" y="1245169"/>
                <a:ext cx="240011" cy="276999"/>
                <a:chOff x="1283503" y="3544391"/>
                <a:chExt cx="302895" cy="349575"/>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64" name="Группа 63"/>
            <p:cNvGrpSpPr/>
            <p:nvPr/>
          </p:nvGrpSpPr>
          <p:grpSpPr>
            <a:xfrm>
              <a:off x="3253183" y="5415825"/>
              <a:ext cx="2301428" cy="450321"/>
              <a:chOff x="648364" y="1245169"/>
              <a:chExt cx="2301428" cy="450321"/>
            </a:xfrm>
          </p:grpSpPr>
          <p:sp>
            <p:nvSpPr>
              <p:cNvPr id="65" name="Rectangle 17"/>
              <p:cNvSpPr>
                <a:spLocks noChangeArrowheads="1"/>
              </p:cNvSpPr>
              <p:nvPr/>
            </p:nvSpPr>
            <p:spPr bwMode="auto">
              <a:xfrm>
                <a:off x="893909" y="1269732"/>
                <a:ext cx="205588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a:t>
                </a:r>
              </a:p>
              <a:p>
                <a:pPr eaLnBrk="1" hangingPunct="1">
                  <a:lnSpc>
                    <a:spcPts val="1300"/>
                  </a:lnSpc>
                  <a:spcBef>
                    <a:spcPct val="0"/>
                  </a:spcBef>
                  <a:buNone/>
                </a:pPr>
                <a:r>
                  <a:rPr lang="ru-RU" sz="1400" dirty="0"/>
                  <a:t>добавления критерия</a:t>
                </a:r>
              </a:p>
            </p:txBody>
          </p:sp>
          <p:grpSp>
            <p:nvGrpSpPr>
              <p:cNvPr id="66" name="Группа 65"/>
              <p:cNvGrpSpPr/>
              <p:nvPr/>
            </p:nvGrpSpPr>
            <p:grpSpPr>
              <a:xfrm>
                <a:off x="648364" y="1245169"/>
                <a:ext cx="240011" cy="276999"/>
                <a:chOff x="1283503" y="3544391"/>
                <a:chExt cx="302895" cy="349575"/>
              </a:xfrm>
            </p:grpSpPr>
            <p:sp>
              <p:nvSpPr>
                <p:cNvPr id="67" name="Овал 6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69" name="Группа 68"/>
            <p:cNvGrpSpPr/>
            <p:nvPr/>
          </p:nvGrpSpPr>
          <p:grpSpPr>
            <a:xfrm>
              <a:off x="5926092" y="5415825"/>
              <a:ext cx="2190008" cy="450321"/>
              <a:chOff x="648364" y="1245169"/>
              <a:chExt cx="2190008" cy="450321"/>
            </a:xfrm>
          </p:grpSpPr>
          <p:sp>
            <p:nvSpPr>
              <p:cNvPr id="70" name="Rectangle 17"/>
              <p:cNvSpPr>
                <a:spLocks noChangeArrowheads="1"/>
              </p:cNvSpPr>
              <p:nvPr/>
            </p:nvSpPr>
            <p:spPr bwMode="auto">
              <a:xfrm>
                <a:off x="893909" y="1269732"/>
                <a:ext cx="194446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a:t>
                </a:r>
              </a:p>
              <a:p>
                <a:pPr eaLnBrk="1" hangingPunct="1">
                  <a:lnSpc>
                    <a:spcPts val="1300"/>
                  </a:lnSpc>
                  <a:spcBef>
                    <a:spcPct val="0"/>
                  </a:spcBef>
                  <a:buNone/>
                </a:pPr>
                <a:r>
                  <a:rPr lang="ru-RU" sz="1400" dirty="0"/>
                  <a:t>завершения выбора</a:t>
                </a:r>
              </a:p>
            </p:txBody>
          </p:sp>
          <p:grpSp>
            <p:nvGrpSpPr>
              <p:cNvPr id="71" name="Группа 70"/>
              <p:cNvGrpSpPr/>
              <p:nvPr/>
            </p:nvGrpSpPr>
            <p:grpSpPr>
              <a:xfrm>
                <a:off x="648364" y="1245169"/>
                <a:ext cx="240011" cy="276999"/>
                <a:chOff x="1283503" y="3544391"/>
                <a:chExt cx="302895" cy="349575"/>
              </a:xfrm>
            </p:grpSpPr>
            <p:sp>
              <p:nvSpPr>
                <p:cNvPr id="72" name="Овал 7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57</a:t>
            </a:fld>
            <a:endParaRPr lang="ru-RU"/>
          </a:p>
        </p:txBody>
      </p:sp>
    </p:spTree>
    <p:extLst>
      <p:ext uri="{BB962C8B-B14F-4D97-AF65-F5344CB8AC3E}">
        <p14:creationId xmlns:p14="http://schemas.microsoft.com/office/powerpoint/2010/main" val="4909019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Группа 17"/>
          <p:cNvGrpSpPr/>
          <p:nvPr/>
        </p:nvGrpSpPr>
        <p:grpSpPr>
          <a:xfrm>
            <a:off x="0" y="6812282"/>
            <a:ext cx="9143999" cy="45719"/>
            <a:chOff x="1403648" y="3860938"/>
            <a:chExt cx="6048672" cy="43536"/>
          </a:xfrm>
        </p:grpSpPr>
        <p:sp>
          <p:nvSpPr>
            <p:cNvPr id="19" name="Прямоугольник 1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«Административные процедуры». </a:t>
            </a:r>
          </a:p>
          <a:p>
            <a:pPr algn="ctr">
              <a:lnSpc>
                <a:spcPts val="2500"/>
              </a:lnSpc>
            </a:pPr>
            <a:r>
              <a:rPr lang="ru-RU" b="1" dirty="0"/>
              <a:t>Административные действия</a:t>
            </a:r>
          </a:p>
        </p:txBody>
      </p:sp>
      <p:grpSp>
        <p:nvGrpSpPr>
          <p:cNvPr id="5" name="Группа 4"/>
          <p:cNvGrpSpPr/>
          <p:nvPr/>
        </p:nvGrpSpPr>
        <p:grpSpPr>
          <a:xfrm>
            <a:off x="612489" y="1458468"/>
            <a:ext cx="7919022" cy="4846055"/>
            <a:chOff x="737107" y="1458468"/>
            <a:chExt cx="7919022" cy="4846055"/>
          </a:xfrm>
        </p:grpSpPr>
        <p:grpSp>
          <p:nvGrpSpPr>
            <p:cNvPr id="4" name="Группа 3"/>
            <p:cNvGrpSpPr/>
            <p:nvPr/>
          </p:nvGrpSpPr>
          <p:grpSpPr>
            <a:xfrm>
              <a:off x="5839891" y="1458468"/>
              <a:ext cx="2816238" cy="4778844"/>
              <a:chOff x="5839891" y="1456778"/>
              <a:chExt cx="2816238" cy="4778844"/>
            </a:xfrm>
          </p:grpSpPr>
          <p:grpSp>
            <p:nvGrpSpPr>
              <p:cNvPr id="33" name="Группа 32"/>
              <p:cNvGrpSpPr/>
              <p:nvPr/>
            </p:nvGrpSpPr>
            <p:grpSpPr>
              <a:xfrm>
                <a:off x="5839891" y="1456778"/>
                <a:ext cx="2666332" cy="627933"/>
                <a:chOff x="648364" y="1245169"/>
                <a:chExt cx="2666332" cy="627933"/>
              </a:xfrm>
            </p:grpSpPr>
            <p:sp>
              <p:nvSpPr>
                <p:cNvPr id="47" name="Rectangle 17"/>
                <p:cNvSpPr>
                  <a:spLocks noChangeArrowheads="1"/>
                </p:cNvSpPr>
                <p:nvPr/>
              </p:nvSpPr>
              <p:spPr bwMode="auto">
                <a:xfrm>
                  <a:off x="893909" y="1269732"/>
                  <a:ext cx="2420787" cy="60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Наименование административного действия</a:t>
                  </a:r>
                </a:p>
              </p:txBody>
            </p:sp>
            <p:grpSp>
              <p:nvGrpSpPr>
                <p:cNvPr id="48" name="Группа 47"/>
                <p:cNvGrpSpPr/>
                <p:nvPr/>
              </p:nvGrpSpPr>
              <p:grpSpPr>
                <a:xfrm>
                  <a:off x="648364" y="1245169"/>
                  <a:ext cx="240011" cy="276999"/>
                  <a:chOff x="1283503" y="3544391"/>
                  <a:chExt cx="302895" cy="349575"/>
                </a:xfrm>
              </p:grpSpPr>
              <p:sp>
                <p:nvSpPr>
                  <p:cNvPr id="49" name="Овал 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34" name="Группа 33"/>
              <p:cNvGrpSpPr/>
              <p:nvPr/>
            </p:nvGrpSpPr>
            <p:grpSpPr>
              <a:xfrm>
                <a:off x="5839891" y="2194630"/>
                <a:ext cx="2816238" cy="3348550"/>
                <a:chOff x="648364" y="1245169"/>
                <a:chExt cx="2816238" cy="3348550"/>
              </a:xfrm>
            </p:grpSpPr>
            <p:sp>
              <p:nvSpPr>
                <p:cNvPr id="43" name="Rectangle 17"/>
                <p:cNvSpPr>
                  <a:spLocks noChangeArrowheads="1"/>
                </p:cNvSpPr>
                <p:nvPr/>
              </p:nvSpPr>
              <p:spPr bwMode="auto">
                <a:xfrm>
                  <a:off x="893909" y="1269732"/>
                  <a:ext cx="257069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dirty="0"/>
                    <a:t>Поля вкладки</a:t>
                  </a:r>
                </a:p>
                <a:p>
                  <a:pPr>
                    <a:buNone/>
                  </a:pPr>
                  <a:r>
                    <a:rPr lang="ru-RU" sz="1400" i="1" dirty="0"/>
                    <a:t>Административные действия</a:t>
                  </a:r>
                </a:p>
                <a:p>
                  <a:pPr marL="285750" indent="-285750">
                    <a:buFont typeface="Arial" panose="020B0604020202020204" pitchFamily="34" charset="0"/>
                    <a:buChar char="•"/>
                  </a:pPr>
                  <a:r>
                    <a:rPr lang="ru-RU" sz="1400" dirty="0"/>
                    <a:t>Описание</a:t>
                  </a:r>
                </a:p>
                <a:p>
                  <a:pPr marL="285750" indent="-285750">
                    <a:buFont typeface="Arial" panose="020B0604020202020204" pitchFamily="34" charset="0"/>
                    <a:buChar char="•"/>
                  </a:pPr>
                  <a:r>
                    <a:rPr lang="ru-RU" sz="1400" dirty="0"/>
                    <a:t>Максимальный срок выполнения </a:t>
                  </a:r>
                  <a:r>
                    <a:rPr lang="ru-RU" sz="1100" i="1" dirty="0"/>
                    <a:t>(обязательное)</a:t>
                  </a:r>
                  <a:endParaRPr lang="ru-RU" sz="1400" i="1" dirty="0"/>
                </a:p>
                <a:p>
                  <a:pPr marL="285750" indent="-285750">
                    <a:buFont typeface="Arial" panose="020B0604020202020204" pitchFamily="34" charset="0"/>
                    <a:buChar char="•"/>
                  </a:pPr>
                  <a:r>
                    <a:rPr lang="ru-RU" sz="1400" dirty="0"/>
                    <a:t>Ответственное должностное лицо </a:t>
                  </a:r>
                  <a:r>
                    <a:rPr lang="ru-RU" sz="1100" i="1" dirty="0"/>
                    <a:t>(обязательное)</a:t>
                  </a:r>
                  <a:endParaRPr lang="ru-RU" sz="1400" i="1" dirty="0"/>
                </a:p>
                <a:p>
                  <a:pPr marL="285750" indent="-285750">
                    <a:buFont typeface="Arial" panose="020B0604020202020204" pitchFamily="34" charset="0"/>
                    <a:buChar char="•"/>
                  </a:pPr>
                  <a:r>
                    <a:rPr lang="ru-RU" sz="1400" dirty="0"/>
                    <a:t>Признак Является взаимодействием заявителя с должностными лицами</a:t>
                  </a:r>
                </a:p>
              </p:txBody>
            </p:sp>
            <p:grpSp>
              <p:nvGrpSpPr>
                <p:cNvPr id="44" name="Группа 43"/>
                <p:cNvGrpSpPr/>
                <p:nvPr/>
              </p:nvGrpSpPr>
              <p:grpSpPr>
                <a:xfrm>
                  <a:off x="648364" y="1245169"/>
                  <a:ext cx="240011" cy="276999"/>
                  <a:chOff x="1283503" y="3544391"/>
                  <a:chExt cx="302895" cy="349575"/>
                </a:xfrm>
              </p:grpSpPr>
              <p:sp>
                <p:nvSpPr>
                  <p:cNvPr id="45" name="Овал 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35" name="Группа 34"/>
              <p:cNvGrpSpPr/>
              <p:nvPr/>
            </p:nvGrpSpPr>
            <p:grpSpPr>
              <a:xfrm>
                <a:off x="5839891" y="5607688"/>
                <a:ext cx="2666332" cy="627934"/>
                <a:chOff x="648364" y="1245168"/>
                <a:chExt cx="2666332" cy="627934"/>
              </a:xfrm>
            </p:grpSpPr>
            <p:sp>
              <p:nvSpPr>
                <p:cNvPr id="36" name="Rectangle 17"/>
                <p:cNvSpPr>
                  <a:spLocks noChangeArrowheads="1"/>
                </p:cNvSpPr>
                <p:nvPr/>
              </p:nvSpPr>
              <p:spPr bwMode="auto">
                <a:xfrm>
                  <a:off x="893909" y="1269732"/>
                  <a:ext cx="2420787" cy="60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добавления административного действия</a:t>
                  </a:r>
                </a:p>
              </p:txBody>
            </p:sp>
            <p:grpSp>
              <p:nvGrpSpPr>
                <p:cNvPr id="37" name="Группа 36"/>
                <p:cNvGrpSpPr/>
                <p:nvPr/>
              </p:nvGrpSpPr>
              <p:grpSpPr>
                <a:xfrm>
                  <a:off x="648364" y="1245168"/>
                  <a:ext cx="240011" cy="276999"/>
                  <a:chOff x="1283503" y="3544389"/>
                  <a:chExt cx="302895" cy="349575"/>
                </a:xfrm>
              </p:grpSpPr>
              <p:sp>
                <p:nvSpPr>
                  <p:cNvPr id="38" name="Овал 3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grpSp>
        <p:grpSp>
          <p:nvGrpSpPr>
            <p:cNvPr id="3" name="Группа 2"/>
            <p:cNvGrpSpPr/>
            <p:nvPr/>
          </p:nvGrpSpPr>
          <p:grpSpPr>
            <a:xfrm>
              <a:off x="737107" y="1468303"/>
              <a:ext cx="4773903" cy="4836220"/>
              <a:chOff x="737107" y="1479829"/>
              <a:chExt cx="4773903" cy="4836220"/>
            </a:xfrm>
          </p:grpSpPr>
          <p:pic>
            <p:nvPicPr>
              <p:cNvPr id="5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6126" y="1479829"/>
                <a:ext cx="4504883" cy="48362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AutoShape 9"/>
              <p:cNvSpPr>
                <a:spLocks noChangeArrowheads="1"/>
              </p:cNvSpPr>
              <p:nvPr/>
            </p:nvSpPr>
            <p:spPr bwMode="auto">
              <a:xfrm>
                <a:off x="1017634" y="4200595"/>
                <a:ext cx="4493376" cy="452541"/>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9" name="AutoShape 9"/>
              <p:cNvSpPr>
                <a:spLocks noChangeArrowheads="1"/>
              </p:cNvSpPr>
              <p:nvPr/>
            </p:nvSpPr>
            <p:spPr bwMode="auto">
              <a:xfrm>
                <a:off x="1017634" y="4653136"/>
                <a:ext cx="4493376" cy="1440160"/>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AutoShape 9"/>
              <p:cNvSpPr>
                <a:spLocks noChangeArrowheads="1"/>
              </p:cNvSpPr>
              <p:nvPr/>
            </p:nvSpPr>
            <p:spPr bwMode="auto">
              <a:xfrm>
                <a:off x="1403649" y="6098607"/>
                <a:ext cx="854724" cy="217442"/>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29" name="Группа 28"/>
              <p:cNvGrpSpPr/>
              <p:nvPr/>
            </p:nvGrpSpPr>
            <p:grpSpPr>
              <a:xfrm>
                <a:off x="737107" y="4210620"/>
                <a:ext cx="481592" cy="400111"/>
                <a:chOff x="1290488" y="3604907"/>
                <a:chExt cx="288924" cy="240041"/>
              </a:xfrm>
            </p:grpSpPr>
            <p:sp>
              <p:nvSpPr>
                <p:cNvPr id="55" name="Овал 5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30" name="Группа 29"/>
              <p:cNvGrpSpPr/>
              <p:nvPr/>
            </p:nvGrpSpPr>
            <p:grpSpPr>
              <a:xfrm>
                <a:off x="737363" y="5180620"/>
                <a:ext cx="481592" cy="400111"/>
                <a:chOff x="1290488" y="3604907"/>
                <a:chExt cx="288924" cy="240041"/>
              </a:xfrm>
            </p:grpSpPr>
            <p:sp>
              <p:nvSpPr>
                <p:cNvPr id="53" name="Овал 5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nvGrpSpPr>
              <p:cNvPr id="31" name="Группа 30"/>
              <p:cNvGrpSpPr/>
              <p:nvPr/>
            </p:nvGrpSpPr>
            <p:grpSpPr>
              <a:xfrm>
                <a:off x="1127171" y="5852622"/>
                <a:ext cx="481592" cy="400111"/>
                <a:chOff x="1290488" y="3604907"/>
                <a:chExt cx="288924" cy="240041"/>
              </a:xfrm>
            </p:grpSpPr>
            <p:sp>
              <p:nvSpPr>
                <p:cNvPr id="51" name="Овал 5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3</a:t>
                  </a:r>
                </a:p>
              </p:txBody>
            </p:sp>
          </p:gr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58</a:t>
            </a:fld>
            <a:endParaRPr lang="ru-RU"/>
          </a:p>
        </p:txBody>
      </p:sp>
    </p:spTree>
    <p:extLst>
      <p:ext uri="{BB962C8B-B14F-4D97-AF65-F5344CB8AC3E}">
        <p14:creationId xmlns:p14="http://schemas.microsoft.com/office/powerpoint/2010/main" val="2804106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«Формы контроля». Поля</a:t>
            </a:r>
          </a:p>
        </p:txBody>
      </p:sp>
      <p:grpSp>
        <p:nvGrpSpPr>
          <p:cNvPr id="5" name="Группа 4"/>
          <p:cNvGrpSpPr/>
          <p:nvPr/>
        </p:nvGrpSpPr>
        <p:grpSpPr>
          <a:xfrm>
            <a:off x="644766" y="1669713"/>
            <a:ext cx="7854469" cy="4219800"/>
            <a:chOff x="591344" y="1481519"/>
            <a:chExt cx="7854469" cy="4219800"/>
          </a:xfrm>
        </p:grpSpPr>
        <p:grpSp>
          <p:nvGrpSpPr>
            <p:cNvPr id="3" name="Группа 2"/>
            <p:cNvGrpSpPr/>
            <p:nvPr/>
          </p:nvGrpSpPr>
          <p:grpSpPr>
            <a:xfrm>
              <a:off x="591344" y="1560981"/>
              <a:ext cx="2666332" cy="3910681"/>
              <a:chOff x="5715273" y="1458468"/>
              <a:chExt cx="2666332" cy="3910681"/>
            </a:xfrm>
          </p:grpSpPr>
          <p:grpSp>
            <p:nvGrpSpPr>
              <p:cNvPr id="47" name="Группа 46"/>
              <p:cNvGrpSpPr/>
              <p:nvPr/>
            </p:nvGrpSpPr>
            <p:grpSpPr>
              <a:xfrm>
                <a:off x="5715273" y="1458468"/>
                <a:ext cx="2457128" cy="617033"/>
                <a:chOff x="648364" y="1245169"/>
                <a:chExt cx="2457128" cy="617033"/>
              </a:xfrm>
            </p:grpSpPr>
            <p:sp>
              <p:nvSpPr>
                <p:cNvPr id="58" name="Rectangle 17"/>
                <p:cNvSpPr>
                  <a:spLocks noChangeArrowheads="1"/>
                </p:cNvSpPr>
                <p:nvPr/>
              </p:nvSpPr>
              <p:spPr bwMode="auto">
                <a:xfrm>
                  <a:off x="893910" y="1269732"/>
                  <a:ext cx="221158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Описание ответственности должностными лицами</a:t>
                  </a:r>
                </a:p>
              </p:txBody>
            </p:sp>
            <p:grpSp>
              <p:nvGrpSpPr>
                <p:cNvPr id="59" name="Группа 58"/>
                <p:cNvGrpSpPr/>
                <p:nvPr/>
              </p:nvGrpSpPr>
              <p:grpSpPr>
                <a:xfrm>
                  <a:off x="648364" y="1245169"/>
                  <a:ext cx="240011" cy="276999"/>
                  <a:chOff x="1283503" y="3544391"/>
                  <a:chExt cx="302895" cy="349575"/>
                </a:xfrm>
              </p:grpSpPr>
              <p:sp>
                <p:nvSpPr>
                  <p:cNvPr id="60" name="Овал 5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48" name="Группа 47"/>
              <p:cNvGrpSpPr/>
              <p:nvPr/>
            </p:nvGrpSpPr>
            <p:grpSpPr>
              <a:xfrm>
                <a:off x="5715273" y="2196320"/>
                <a:ext cx="2666332" cy="2055888"/>
                <a:chOff x="648364" y="1245169"/>
                <a:chExt cx="2666332" cy="2055888"/>
              </a:xfrm>
            </p:grpSpPr>
            <p:sp>
              <p:nvSpPr>
                <p:cNvPr id="54" name="Rectangle 17"/>
                <p:cNvSpPr>
                  <a:spLocks noChangeArrowheads="1"/>
                </p:cNvSpPr>
                <p:nvPr/>
              </p:nvSpPr>
              <p:spPr bwMode="auto">
                <a:xfrm>
                  <a:off x="893909" y="1269732"/>
                  <a:ext cx="242078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dirty="0"/>
                    <a:t>Форма контроля:</a:t>
                  </a:r>
                </a:p>
                <a:p>
                  <a:pPr marL="285750" indent="-285750">
                    <a:buFont typeface="Arial" panose="020B0604020202020204" pitchFamily="34" charset="0"/>
                    <a:buChar char="•"/>
                  </a:pPr>
                  <a:r>
                    <a:rPr lang="ru-RU" sz="1400" dirty="0"/>
                    <a:t>Тип формы контроля</a:t>
                  </a:r>
                </a:p>
                <a:p>
                  <a:pPr marL="285750" indent="-285750">
                    <a:buFont typeface="Arial" panose="020B0604020202020204" pitchFamily="34" charset="0"/>
                    <a:buChar char="•"/>
                  </a:pPr>
                  <a:r>
                    <a:rPr lang="ru-RU" sz="1400" dirty="0"/>
                    <a:t>Описание</a:t>
                  </a:r>
                </a:p>
                <a:p>
                  <a:pPr marL="285750" indent="-285750">
                    <a:buFont typeface="Arial" panose="020B0604020202020204" pitchFamily="34" charset="0"/>
                    <a:buChar char="•"/>
                  </a:pPr>
                  <a:r>
                    <a:rPr lang="ru-RU" sz="1400" dirty="0"/>
                    <a:t>Периодичность</a:t>
                  </a:r>
                </a:p>
                <a:p>
                  <a:pPr marL="285750" indent="-285750">
                    <a:buFont typeface="Arial" panose="020B0604020202020204" pitchFamily="34" charset="0"/>
                    <a:buChar char="•"/>
                  </a:pPr>
                  <a:r>
                    <a:rPr lang="ru-RU" sz="1400" dirty="0"/>
                    <a:t>Требования к порядку и формам контроля</a:t>
                  </a:r>
                </a:p>
                <a:p>
                  <a:pPr marL="285750" indent="-285750">
                    <a:buFont typeface="Arial" panose="020B0604020202020204" pitchFamily="34" charset="0"/>
                    <a:buChar char="•"/>
                  </a:pPr>
                  <a:r>
                    <a:rPr lang="ru-RU" sz="1400" dirty="0"/>
                    <a:t>НПА, регулирующие проверку</a:t>
                  </a:r>
                </a:p>
              </p:txBody>
            </p:sp>
            <p:grpSp>
              <p:nvGrpSpPr>
                <p:cNvPr id="55" name="Группа 54"/>
                <p:cNvGrpSpPr/>
                <p:nvPr/>
              </p:nvGrpSpPr>
              <p:grpSpPr>
                <a:xfrm>
                  <a:off x="648364" y="1245169"/>
                  <a:ext cx="240011" cy="276999"/>
                  <a:chOff x="1283503" y="3544391"/>
                  <a:chExt cx="302895" cy="349575"/>
                </a:xfrm>
              </p:grpSpPr>
              <p:sp>
                <p:nvSpPr>
                  <p:cNvPr id="56" name="Овал 5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49" name="Группа 48"/>
              <p:cNvGrpSpPr/>
              <p:nvPr/>
            </p:nvGrpSpPr>
            <p:grpSpPr>
              <a:xfrm>
                <a:off x="5715273" y="4386326"/>
                <a:ext cx="2666332" cy="425758"/>
                <a:chOff x="648364" y="1244417"/>
                <a:chExt cx="2666332" cy="425758"/>
              </a:xfrm>
            </p:grpSpPr>
            <p:sp>
              <p:nvSpPr>
                <p:cNvPr id="50" name="Rectangle 17"/>
                <p:cNvSpPr>
                  <a:spLocks noChangeArrowheads="1"/>
                </p:cNvSpPr>
                <p:nvPr/>
              </p:nvSpPr>
              <p:spPr bwMode="auto">
                <a:xfrm>
                  <a:off x="893909" y="1244417"/>
                  <a:ext cx="2420787"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добавления НПА, регулирующих проверку</a:t>
                  </a:r>
                </a:p>
              </p:txBody>
            </p:sp>
            <p:grpSp>
              <p:nvGrpSpPr>
                <p:cNvPr id="51" name="Группа 50"/>
                <p:cNvGrpSpPr/>
                <p:nvPr/>
              </p:nvGrpSpPr>
              <p:grpSpPr>
                <a:xfrm>
                  <a:off x="648364" y="1245167"/>
                  <a:ext cx="240011" cy="276999"/>
                  <a:chOff x="1283503" y="3544387"/>
                  <a:chExt cx="302895" cy="349575"/>
                </a:xfrm>
              </p:grpSpPr>
              <p:sp>
                <p:nvSpPr>
                  <p:cNvPr id="52" name="Овал 5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 Box 15"/>
                  <p:cNvSpPr txBox="1">
                    <a:spLocks noChangeArrowheads="1"/>
                  </p:cNvSpPr>
                  <p:nvPr/>
                </p:nvSpPr>
                <p:spPr bwMode="auto">
                  <a:xfrm>
                    <a:off x="1290486" y="3544387"/>
                    <a:ext cx="288924"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grpSp>
            <p:nvGrpSpPr>
              <p:cNvPr id="62" name="Группа 61"/>
              <p:cNvGrpSpPr/>
              <p:nvPr/>
            </p:nvGrpSpPr>
            <p:grpSpPr>
              <a:xfrm>
                <a:off x="5715273" y="4943391"/>
                <a:ext cx="2666332" cy="425758"/>
                <a:chOff x="648364" y="1244417"/>
                <a:chExt cx="2666332" cy="425758"/>
              </a:xfrm>
            </p:grpSpPr>
            <p:sp>
              <p:nvSpPr>
                <p:cNvPr id="63" name="Rectangle 17"/>
                <p:cNvSpPr>
                  <a:spLocks noChangeArrowheads="1"/>
                </p:cNvSpPr>
                <p:nvPr/>
              </p:nvSpPr>
              <p:spPr bwMode="auto">
                <a:xfrm>
                  <a:off x="893909" y="1244417"/>
                  <a:ext cx="2420787"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добавления формы контроля</a:t>
                  </a:r>
                </a:p>
              </p:txBody>
            </p:sp>
            <p:grpSp>
              <p:nvGrpSpPr>
                <p:cNvPr id="64" name="Группа 63"/>
                <p:cNvGrpSpPr/>
                <p:nvPr/>
              </p:nvGrpSpPr>
              <p:grpSpPr>
                <a:xfrm>
                  <a:off x="648364" y="1245167"/>
                  <a:ext cx="240011" cy="276999"/>
                  <a:chOff x="1283503" y="3544387"/>
                  <a:chExt cx="302895" cy="349575"/>
                </a:xfrm>
              </p:grpSpPr>
              <p:sp>
                <p:nvSpPr>
                  <p:cNvPr id="65" name="Овал 6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86" y="3544387"/>
                    <a:ext cx="288924"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grpSp>
        <p:grpSp>
          <p:nvGrpSpPr>
            <p:cNvPr id="4" name="Группа 3"/>
            <p:cNvGrpSpPr/>
            <p:nvPr/>
          </p:nvGrpSpPr>
          <p:grpSpPr>
            <a:xfrm>
              <a:off x="3714997" y="1481519"/>
              <a:ext cx="4730816" cy="4219800"/>
              <a:chOff x="801698" y="1481519"/>
              <a:chExt cx="4730816" cy="4219800"/>
            </a:xfrm>
          </p:grpSpPr>
          <p:pic>
            <p:nvPicPr>
              <p:cNvPr id="6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0716"/>
              <a:stretch/>
            </p:blipFill>
            <p:spPr bwMode="auto">
              <a:xfrm>
                <a:off x="801698" y="1481519"/>
                <a:ext cx="4435049" cy="41040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AutoShape 9"/>
              <p:cNvSpPr>
                <a:spLocks noChangeArrowheads="1"/>
              </p:cNvSpPr>
              <p:nvPr/>
            </p:nvSpPr>
            <p:spPr bwMode="auto">
              <a:xfrm>
                <a:off x="801698" y="2174230"/>
                <a:ext cx="4435049" cy="452541"/>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9" name="AutoShape 9"/>
              <p:cNvSpPr>
                <a:spLocks noChangeArrowheads="1"/>
              </p:cNvSpPr>
              <p:nvPr/>
            </p:nvSpPr>
            <p:spPr bwMode="auto">
              <a:xfrm>
                <a:off x="801698" y="2824332"/>
                <a:ext cx="4435049" cy="2761197"/>
              </a:xfrm>
              <a:prstGeom prst="roundRect">
                <a:avLst>
                  <a:gd name="adj" fmla="val 92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4" name="AutoShape 9"/>
              <p:cNvSpPr>
                <a:spLocks noChangeArrowheads="1"/>
              </p:cNvSpPr>
              <p:nvPr/>
            </p:nvSpPr>
            <p:spPr bwMode="auto">
              <a:xfrm>
                <a:off x="1144822" y="4995188"/>
                <a:ext cx="854724" cy="217442"/>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0" name="AutoShape 9"/>
              <p:cNvSpPr>
                <a:spLocks noChangeArrowheads="1"/>
              </p:cNvSpPr>
              <p:nvPr/>
            </p:nvSpPr>
            <p:spPr bwMode="auto">
              <a:xfrm>
                <a:off x="899617" y="5260428"/>
                <a:ext cx="854724" cy="217442"/>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5" name="Группа 34"/>
              <p:cNvGrpSpPr/>
              <p:nvPr/>
            </p:nvGrpSpPr>
            <p:grpSpPr>
              <a:xfrm>
                <a:off x="4969179" y="1977431"/>
                <a:ext cx="481592" cy="400111"/>
                <a:chOff x="1290488" y="3604907"/>
                <a:chExt cx="288924" cy="240041"/>
              </a:xfrm>
            </p:grpSpPr>
            <p:sp>
              <p:nvSpPr>
                <p:cNvPr id="45" name="Овал 4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pic>
            <p:nvPicPr>
              <p:cNvPr id="68"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94236" y="2936005"/>
                <a:ext cx="1838278" cy="1195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 name="Группа 70"/>
              <p:cNvGrpSpPr/>
              <p:nvPr/>
            </p:nvGrpSpPr>
            <p:grpSpPr>
              <a:xfrm>
                <a:off x="4969179" y="4492466"/>
                <a:ext cx="481592" cy="400111"/>
                <a:chOff x="1290488" y="3604907"/>
                <a:chExt cx="288924" cy="240041"/>
              </a:xfrm>
            </p:grpSpPr>
            <p:sp>
              <p:nvSpPr>
                <p:cNvPr id="72" name="Овал 7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nvGrpSpPr>
              <p:cNvPr id="74" name="Группа 73"/>
              <p:cNvGrpSpPr/>
              <p:nvPr/>
            </p:nvGrpSpPr>
            <p:grpSpPr>
              <a:xfrm>
                <a:off x="1824497" y="4719957"/>
                <a:ext cx="481592" cy="400111"/>
                <a:chOff x="1290488" y="3604907"/>
                <a:chExt cx="288924" cy="240041"/>
              </a:xfrm>
            </p:grpSpPr>
            <p:sp>
              <p:nvSpPr>
                <p:cNvPr id="75" name="Овал 7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3</a:t>
                  </a:r>
                </a:p>
              </p:txBody>
            </p:sp>
          </p:grpSp>
          <p:grpSp>
            <p:nvGrpSpPr>
              <p:cNvPr id="77" name="Группа 76"/>
              <p:cNvGrpSpPr/>
              <p:nvPr/>
            </p:nvGrpSpPr>
            <p:grpSpPr>
              <a:xfrm>
                <a:off x="1593403" y="5301208"/>
                <a:ext cx="481592" cy="400111"/>
                <a:chOff x="1290488" y="3604907"/>
                <a:chExt cx="288924" cy="240041"/>
              </a:xfrm>
            </p:grpSpPr>
            <p:sp>
              <p:nvSpPr>
                <p:cNvPr id="78" name="Овал 7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4</a:t>
                  </a:r>
                </a:p>
              </p:txBody>
            </p:sp>
          </p:gr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59</a:t>
            </a:fld>
            <a:endParaRPr lang="ru-RU"/>
          </a:p>
        </p:txBody>
      </p:sp>
    </p:spTree>
    <p:extLst>
      <p:ext uri="{BB962C8B-B14F-4D97-AF65-F5344CB8AC3E}">
        <p14:creationId xmlns:p14="http://schemas.microsoft.com/office/powerpoint/2010/main" val="248496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Группа 12"/>
          <p:cNvGrpSpPr/>
          <p:nvPr/>
        </p:nvGrpSpPr>
        <p:grpSpPr>
          <a:xfrm>
            <a:off x="0" y="6812282"/>
            <a:ext cx="9143999" cy="45719"/>
            <a:chOff x="1403648" y="3860938"/>
            <a:chExt cx="6048672" cy="43536"/>
          </a:xfrm>
        </p:grpSpPr>
        <p:sp>
          <p:nvSpPr>
            <p:cNvPr id="14" name="Прямоугольник 1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24" y="1719269"/>
            <a:ext cx="7951153" cy="4066439"/>
          </a:xfrm>
          <a:prstGeom prst="rect">
            <a:avLst/>
          </a:prstGeom>
        </p:spPr>
      </p:pic>
      <p:sp>
        <p:nvSpPr>
          <p:cNvPr id="9" name="Rectangle 2"/>
          <p:cNvSpPr>
            <a:spLocks noChangeArrowheads="1"/>
          </p:cNvSpPr>
          <p:nvPr/>
        </p:nvSpPr>
        <p:spPr bwMode="auto">
          <a:xfrm>
            <a:off x="591344" y="2606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Информационный ландшафт</a:t>
            </a:r>
          </a:p>
          <a:p>
            <a:pPr algn="ctr">
              <a:lnSpc>
                <a:spcPts val="2500"/>
              </a:lnSpc>
            </a:pPr>
            <a:r>
              <a:rPr lang="ru-RU" sz="2400" b="1"/>
              <a:t>системы реестров</a:t>
            </a:r>
          </a:p>
        </p:txBody>
      </p:sp>
      <p:sp>
        <p:nvSpPr>
          <p:cNvPr id="3" name="Номер слайда 2"/>
          <p:cNvSpPr>
            <a:spLocks noGrp="1"/>
          </p:cNvSpPr>
          <p:nvPr>
            <p:ph type="sldNum" sz="quarter" idx="12"/>
          </p:nvPr>
        </p:nvSpPr>
        <p:spPr/>
        <p:txBody>
          <a:bodyPr/>
          <a:lstStyle/>
          <a:p>
            <a:pPr>
              <a:defRPr/>
            </a:pPr>
            <a:fld id="{45040E7C-637F-40F9-9AAE-6F957ED76841}" type="slidenum">
              <a:rPr lang="ru-RU" smtClean="0"/>
              <a:pPr>
                <a:defRPr/>
              </a:pPr>
              <a:t>6</a:t>
            </a:fld>
            <a:endParaRPr lang="ru-RU"/>
          </a:p>
        </p:txBody>
      </p:sp>
    </p:spTree>
    <p:extLst>
      <p:ext uri="{BB962C8B-B14F-4D97-AF65-F5344CB8AC3E}">
        <p14:creationId xmlns:p14="http://schemas.microsoft.com/office/powerpoint/2010/main" val="3365192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Группа 13"/>
          <p:cNvGrpSpPr/>
          <p:nvPr/>
        </p:nvGrpSpPr>
        <p:grpSpPr>
          <a:xfrm>
            <a:off x="0" y="6812282"/>
            <a:ext cx="9143999" cy="45719"/>
            <a:chOff x="1403648" y="3860938"/>
            <a:chExt cx="6048672" cy="43536"/>
          </a:xfrm>
        </p:grpSpPr>
        <p:sp>
          <p:nvSpPr>
            <p:cNvPr id="15" name="Прямоугольник 1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2"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a:t>
            </a:r>
          </a:p>
          <a:p>
            <a:pPr algn="ctr">
              <a:lnSpc>
                <a:spcPts val="2500"/>
              </a:lnSpc>
            </a:pPr>
            <a:r>
              <a:rPr lang="ru-RU" sz="2400" b="1" dirty="0"/>
              <a:t>«Требования к местам предоставления»</a:t>
            </a:r>
          </a:p>
        </p:txBody>
      </p:sp>
      <p:grpSp>
        <p:nvGrpSpPr>
          <p:cNvPr id="3" name="Группа 2"/>
          <p:cNvGrpSpPr/>
          <p:nvPr/>
        </p:nvGrpSpPr>
        <p:grpSpPr>
          <a:xfrm>
            <a:off x="653088" y="1749175"/>
            <a:ext cx="7837825" cy="4293935"/>
            <a:chOff x="644766" y="1749175"/>
            <a:chExt cx="7837825" cy="4293935"/>
          </a:xfrm>
        </p:grpSpPr>
        <p:grpSp>
          <p:nvGrpSpPr>
            <p:cNvPr id="44" name="Группа 43"/>
            <p:cNvGrpSpPr/>
            <p:nvPr/>
          </p:nvGrpSpPr>
          <p:grpSpPr>
            <a:xfrm>
              <a:off x="644766" y="1749175"/>
              <a:ext cx="2666332" cy="450321"/>
              <a:chOff x="648364" y="1245169"/>
              <a:chExt cx="2666332" cy="450321"/>
            </a:xfrm>
          </p:grpSpPr>
          <p:sp>
            <p:nvSpPr>
              <p:cNvPr id="60" name="Rectangle 17"/>
              <p:cNvSpPr>
                <a:spLocks noChangeArrowheads="1"/>
              </p:cNvSpPr>
              <p:nvPr/>
            </p:nvSpPr>
            <p:spPr bwMode="auto">
              <a:xfrm>
                <a:off x="893910" y="1269732"/>
                <a:ext cx="242078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Перечень требований</a:t>
                </a:r>
              </a:p>
              <a:p>
                <a:pPr eaLnBrk="1" hangingPunct="1">
                  <a:lnSpc>
                    <a:spcPts val="1300"/>
                  </a:lnSpc>
                  <a:spcBef>
                    <a:spcPct val="0"/>
                  </a:spcBef>
                  <a:buNone/>
                </a:pPr>
                <a:r>
                  <a:rPr lang="ru-RU" sz="1400" dirty="0"/>
                  <a:t>к местам предоставления</a:t>
                </a:r>
              </a:p>
            </p:txBody>
          </p:sp>
          <p:grpSp>
            <p:nvGrpSpPr>
              <p:cNvPr id="61" name="Группа 60"/>
              <p:cNvGrpSpPr/>
              <p:nvPr/>
            </p:nvGrpSpPr>
            <p:grpSpPr>
              <a:xfrm>
                <a:off x="648364" y="1245169"/>
                <a:ext cx="240011" cy="276999"/>
                <a:chOff x="1283503" y="3544391"/>
                <a:chExt cx="302895" cy="349575"/>
              </a:xfrm>
            </p:grpSpPr>
            <p:sp>
              <p:nvSpPr>
                <p:cNvPr id="62" name="Овал 6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45" name="Группа 44"/>
            <p:cNvGrpSpPr/>
            <p:nvPr/>
          </p:nvGrpSpPr>
          <p:grpSpPr>
            <a:xfrm>
              <a:off x="644766" y="2487027"/>
              <a:ext cx="2666332" cy="1581912"/>
              <a:chOff x="648364" y="1245169"/>
              <a:chExt cx="2666332" cy="1581912"/>
            </a:xfrm>
          </p:grpSpPr>
          <p:sp>
            <p:nvSpPr>
              <p:cNvPr id="56" name="Rectangle 17"/>
              <p:cNvSpPr>
                <a:spLocks noChangeArrowheads="1"/>
              </p:cNvSpPr>
              <p:nvPr/>
            </p:nvSpPr>
            <p:spPr bwMode="auto">
              <a:xfrm>
                <a:off x="893909" y="1269732"/>
                <a:ext cx="2420787" cy="155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dirty="0"/>
                  <a:t>Сведения о требовании</a:t>
                </a:r>
              </a:p>
              <a:p>
                <a:pPr>
                  <a:buNone/>
                </a:pPr>
                <a:r>
                  <a:rPr lang="ru-RU" sz="1400" dirty="0"/>
                  <a:t>к местам предоставления:</a:t>
                </a:r>
              </a:p>
              <a:p>
                <a:pPr marL="285750" indent="-285750"/>
                <a:r>
                  <a:rPr lang="ru-RU" sz="1400" dirty="0"/>
                  <a:t>Признак наличия требования  </a:t>
                </a:r>
              </a:p>
              <a:p>
                <a:pPr marL="285750" indent="-285750"/>
                <a:r>
                  <a:rPr lang="ru-RU" sz="1400" dirty="0"/>
                  <a:t>Тип</a:t>
                </a:r>
              </a:p>
              <a:p>
                <a:pPr marL="285750" indent="-285750"/>
                <a:r>
                  <a:rPr lang="ru-RU" sz="1400" dirty="0"/>
                  <a:t>Описание</a:t>
                </a:r>
              </a:p>
            </p:txBody>
          </p:sp>
          <p:grpSp>
            <p:nvGrpSpPr>
              <p:cNvPr id="57" name="Группа 56"/>
              <p:cNvGrpSpPr/>
              <p:nvPr/>
            </p:nvGrpSpPr>
            <p:grpSpPr>
              <a:xfrm>
                <a:off x="648364" y="1245169"/>
                <a:ext cx="240011" cy="276999"/>
                <a:chOff x="1283503" y="3544391"/>
                <a:chExt cx="302895" cy="349575"/>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pic>
          <p:nvPicPr>
            <p:cNvPr id="64"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9001" y="1775319"/>
              <a:ext cx="4818474" cy="42677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9"/>
            <p:cNvSpPr>
              <a:spLocks noChangeArrowheads="1"/>
            </p:cNvSpPr>
            <p:nvPr/>
          </p:nvSpPr>
          <p:spPr bwMode="auto">
            <a:xfrm>
              <a:off x="3445382" y="2439381"/>
              <a:ext cx="4802093" cy="452541"/>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1" name="Группа 30"/>
            <p:cNvGrpSpPr/>
            <p:nvPr/>
          </p:nvGrpSpPr>
          <p:grpSpPr>
            <a:xfrm>
              <a:off x="8000999" y="2465274"/>
              <a:ext cx="481592" cy="400111"/>
              <a:chOff x="1290488" y="3604907"/>
              <a:chExt cx="288924" cy="240041"/>
            </a:xfrm>
          </p:grpSpPr>
          <p:sp>
            <p:nvSpPr>
              <p:cNvPr id="42" name="Овал 4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65" name="AutoShape 9"/>
            <p:cNvSpPr>
              <a:spLocks noChangeArrowheads="1"/>
            </p:cNvSpPr>
            <p:nvPr/>
          </p:nvSpPr>
          <p:spPr bwMode="auto">
            <a:xfrm>
              <a:off x="3445382" y="2891922"/>
              <a:ext cx="4802093" cy="3151188"/>
            </a:xfrm>
            <a:prstGeom prst="roundRect">
              <a:avLst>
                <a:gd name="adj" fmla="val 42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3" name="Группа 32"/>
            <p:cNvGrpSpPr/>
            <p:nvPr/>
          </p:nvGrpSpPr>
          <p:grpSpPr>
            <a:xfrm>
              <a:off x="8000999" y="4267460"/>
              <a:ext cx="481592" cy="400111"/>
              <a:chOff x="1290488" y="3604907"/>
              <a:chExt cx="288924" cy="240041"/>
            </a:xfrm>
          </p:grpSpPr>
          <p:sp>
            <p:nvSpPr>
              <p:cNvPr id="40" name="Овал 3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2</a:t>
                </a:r>
              </a:p>
            </p:txBody>
          </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60</a:t>
            </a:fld>
            <a:endParaRPr lang="ru-RU"/>
          </a:p>
        </p:txBody>
      </p:sp>
    </p:spTree>
    <p:extLst>
      <p:ext uri="{BB962C8B-B14F-4D97-AF65-F5344CB8AC3E}">
        <p14:creationId xmlns:p14="http://schemas.microsoft.com/office/powerpoint/2010/main" val="1021378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0" y="6812282"/>
            <a:ext cx="9143999" cy="45719"/>
            <a:chOff x="1403648" y="3860938"/>
            <a:chExt cx="6048672" cy="43536"/>
          </a:xfrm>
        </p:grpSpPr>
        <p:sp>
          <p:nvSpPr>
            <p:cNvPr id="26" name="Прямоугольник 2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 «Административный регламент»</a:t>
            </a:r>
          </a:p>
        </p:txBody>
      </p:sp>
      <p:pic>
        <p:nvPicPr>
          <p:cNvPr id="6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72430" y="1077839"/>
            <a:ext cx="6599141" cy="3734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AutoShape 9"/>
          <p:cNvSpPr>
            <a:spLocks noChangeArrowheads="1"/>
          </p:cNvSpPr>
          <p:nvPr/>
        </p:nvSpPr>
        <p:spPr bwMode="auto">
          <a:xfrm>
            <a:off x="2631560" y="1648870"/>
            <a:ext cx="2516504" cy="153945"/>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6" name="Группа 35"/>
          <p:cNvGrpSpPr/>
          <p:nvPr/>
        </p:nvGrpSpPr>
        <p:grpSpPr>
          <a:xfrm>
            <a:off x="5019824" y="1494925"/>
            <a:ext cx="310528" cy="253554"/>
            <a:chOff x="1290490" y="3609035"/>
            <a:chExt cx="288924" cy="235913"/>
          </a:xfrm>
        </p:grpSpPr>
        <p:sp>
          <p:nvSpPr>
            <p:cNvPr id="43" name="Овал 4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90" y="3614693"/>
              <a:ext cx="288924" cy="2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62" name="AutoShape 9"/>
          <p:cNvSpPr>
            <a:spLocks noChangeArrowheads="1"/>
          </p:cNvSpPr>
          <p:nvPr/>
        </p:nvSpPr>
        <p:spPr bwMode="auto">
          <a:xfrm>
            <a:off x="2631560" y="1802815"/>
            <a:ext cx="2516504" cy="153945"/>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3" name="AutoShape 9"/>
          <p:cNvSpPr>
            <a:spLocks noChangeArrowheads="1"/>
          </p:cNvSpPr>
          <p:nvPr/>
        </p:nvSpPr>
        <p:spPr bwMode="auto">
          <a:xfrm>
            <a:off x="2631560" y="2181379"/>
            <a:ext cx="3236584" cy="1247621"/>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4" name="AutoShape 9"/>
          <p:cNvSpPr>
            <a:spLocks noChangeArrowheads="1"/>
          </p:cNvSpPr>
          <p:nvPr/>
        </p:nvSpPr>
        <p:spPr bwMode="auto">
          <a:xfrm>
            <a:off x="2631560" y="3429001"/>
            <a:ext cx="3236584" cy="1080120"/>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5" name="AutoShape 9"/>
          <p:cNvSpPr>
            <a:spLocks noChangeArrowheads="1"/>
          </p:cNvSpPr>
          <p:nvPr/>
        </p:nvSpPr>
        <p:spPr bwMode="auto">
          <a:xfrm>
            <a:off x="5868144" y="1802815"/>
            <a:ext cx="1872208" cy="357242"/>
          </a:xfrm>
          <a:prstGeom prst="roundRect">
            <a:avLst>
              <a:gd name="adj" fmla="val 173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69" name="Группа 68"/>
          <p:cNvGrpSpPr/>
          <p:nvPr/>
        </p:nvGrpSpPr>
        <p:grpSpPr>
          <a:xfrm>
            <a:off x="5019824" y="1853869"/>
            <a:ext cx="310528" cy="276999"/>
            <a:chOff x="1290490" y="3596063"/>
            <a:chExt cx="288924" cy="257727"/>
          </a:xfrm>
        </p:grpSpPr>
        <p:sp>
          <p:nvSpPr>
            <p:cNvPr id="70" name="Овал 6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72" name="Группа 71"/>
          <p:cNvGrpSpPr/>
          <p:nvPr/>
        </p:nvGrpSpPr>
        <p:grpSpPr>
          <a:xfrm>
            <a:off x="5712880" y="2672460"/>
            <a:ext cx="310528" cy="276999"/>
            <a:chOff x="1290490" y="3596063"/>
            <a:chExt cx="288924" cy="257727"/>
          </a:xfrm>
        </p:grpSpPr>
        <p:sp>
          <p:nvSpPr>
            <p:cNvPr id="73" name="Овал 7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nvGrpSpPr>
          <p:cNvPr id="75" name="Группа 74"/>
          <p:cNvGrpSpPr/>
          <p:nvPr/>
        </p:nvGrpSpPr>
        <p:grpSpPr>
          <a:xfrm>
            <a:off x="5712880" y="3830561"/>
            <a:ext cx="310528" cy="276999"/>
            <a:chOff x="1290490" y="3596063"/>
            <a:chExt cx="288924" cy="257727"/>
          </a:xfrm>
        </p:grpSpPr>
        <p:sp>
          <p:nvSpPr>
            <p:cNvPr id="76" name="Овал 75"/>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grpSp>
        <p:nvGrpSpPr>
          <p:cNvPr id="78" name="Группа 77"/>
          <p:cNvGrpSpPr/>
          <p:nvPr/>
        </p:nvGrpSpPr>
        <p:grpSpPr>
          <a:xfrm>
            <a:off x="7590142" y="1833799"/>
            <a:ext cx="310528" cy="276999"/>
            <a:chOff x="1290490" y="3596063"/>
            <a:chExt cx="288924" cy="257727"/>
          </a:xfrm>
        </p:grpSpPr>
        <p:sp>
          <p:nvSpPr>
            <p:cNvPr id="79" name="Овал 7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nvGrpSpPr>
          <p:cNvPr id="12" name="Группа 11"/>
          <p:cNvGrpSpPr/>
          <p:nvPr/>
        </p:nvGrpSpPr>
        <p:grpSpPr>
          <a:xfrm>
            <a:off x="1554063" y="5112498"/>
            <a:ext cx="6035874" cy="1351667"/>
            <a:chOff x="1272430" y="5112498"/>
            <a:chExt cx="6035874" cy="1351667"/>
          </a:xfrm>
        </p:grpSpPr>
        <p:grpSp>
          <p:nvGrpSpPr>
            <p:cNvPr id="46" name="Группа 45"/>
            <p:cNvGrpSpPr/>
            <p:nvPr/>
          </p:nvGrpSpPr>
          <p:grpSpPr>
            <a:xfrm>
              <a:off x="1272430" y="5112498"/>
              <a:ext cx="3025291" cy="450321"/>
              <a:chOff x="648364" y="1245169"/>
              <a:chExt cx="3025291" cy="450321"/>
            </a:xfrm>
          </p:grpSpPr>
          <p:sp>
            <p:nvSpPr>
              <p:cNvPr id="57" name="Rectangle 17"/>
              <p:cNvSpPr>
                <a:spLocks noChangeArrowheads="1"/>
              </p:cNvSpPr>
              <p:nvPr/>
            </p:nvSpPr>
            <p:spPr bwMode="auto">
              <a:xfrm>
                <a:off x="893909" y="1269732"/>
                <a:ext cx="277974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Признак «Административный регламент утвержден»</a:t>
                </a:r>
              </a:p>
            </p:txBody>
          </p:sp>
          <p:grpSp>
            <p:nvGrpSpPr>
              <p:cNvPr id="58" name="Группа 57"/>
              <p:cNvGrpSpPr/>
              <p:nvPr/>
            </p:nvGrpSpPr>
            <p:grpSpPr>
              <a:xfrm>
                <a:off x="648364" y="1245169"/>
                <a:ext cx="240011" cy="276999"/>
                <a:chOff x="1283503" y="3544391"/>
                <a:chExt cx="302895" cy="349575"/>
              </a:xfrm>
            </p:grpSpPr>
            <p:sp>
              <p:nvSpPr>
                <p:cNvPr id="59" name="Овал 5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81" name="Группа 80"/>
            <p:cNvGrpSpPr/>
            <p:nvPr/>
          </p:nvGrpSpPr>
          <p:grpSpPr>
            <a:xfrm>
              <a:off x="1272430" y="5664229"/>
              <a:ext cx="3025291" cy="284259"/>
              <a:chOff x="648364" y="1245169"/>
              <a:chExt cx="3025291" cy="284259"/>
            </a:xfrm>
          </p:grpSpPr>
          <p:sp>
            <p:nvSpPr>
              <p:cNvPr id="82" name="Rectangle 17"/>
              <p:cNvSpPr>
                <a:spLocks noChangeArrowheads="1"/>
              </p:cNvSpPr>
              <p:nvPr/>
            </p:nvSpPr>
            <p:spPr bwMode="auto">
              <a:xfrm>
                <a:off x="893909" y="1270383"/>
                <a:ext cx="277974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Дата утверждения</a:t>
                </a:r>
              </a:p>
            </p:txBody>
          </p:sp>
          <p:grpSp>
            <p:nvGrpSpPr>
              <p:cNvPr id="83" name="Группа 82"/>
              <p:cNvGrpSpPr/>
              <p:nvPr/>
            </p:nvGrpSpPr>
            <p:grpSpPr>
              <a:xfrm>
                <a:off x="648364" y="1245169"/>
                <a:ext cx="240011" cy="276999"/>
                <a:chOff x="1283503" y="3544391"/>
                <a:chExt cx="302895" cy="349575"/>
              </a:xfrm>
            </p:grpSpPr>
            <p:sp>
              <p:nvSpPr>
                <p:cNvPr id="84" name="Овал 8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86" name="Группа 85"/>
            <p:cNvGrpSpPr/>
            <p:nvPr/>
          </p:nvGrpSpPr>
          <p:grpSpPr>
            <a:xfrm>
              <a:off x="1272430" y="6179906"/>
              <a:ext cx="3025291" cy="284259"/>
              <a:chOff x="648364" y="1245169"/>
              <a:chExt cx="3025291" cy="284259"/>
            </a:xfrm>
          </p:grpSpPr>
          <p:sp>
            <p:nvSpPr>
              <p:cNvPr id="87" name="Rectangle 17"/>
              <p:cNvSpPr>
                <a:spLocks noChangeArrowheads="1"/>
              </p:cNvSpPr>
              <p:nvPr/>
            </p:nvSpPr>
            <p:spPr bwMode="auto">
              <a:xfrm>
                <a:off x="893909" y="1270383"/>
                <a:ext cx="277974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НПА, утвердивший регламент</a:t>
                </a:r>
              </a:p>
            </p:txBody>
          </p:sp>
          <p:grpSp>
            <p:nvGrpSpPr>
              <p:cNvPr id="88" name="Группа 87"/>
              <p:cNvGrpSpPr/>
              <p:nvPr/>
            </p:nvGrpSpPr>
            <p:grpSpPr>
              <a:xfrm>
                <a:off x="648364" y="1245169"/>
                <a:ext cx="240011" cy="276999"/>
                <a:chOff x="1283503" y="3544391"/>
                <a:chExt cx="302895" cy="349575"/>
              </a:xfrm>
            </p:grpSpPr>
            <p:sp>
              <p:nvSpPr>
                <p:cNvPr id="89" name="Овал 8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grpSp>
          <p:nvGrpSpPr>
            <p:cNvPr id="91" name="Группа 90"/>
            <p:cNvGrpSpPr/>
            <p:nvPr/>
          </p:nvGrpSpPr>
          <p:grpSpPr>
            <a:xfrm>
              <a:off x="4843720" y="5112498"/>
              <a:ext cx="2464584" cy="450321"/>
              <a:chOff x="648364" y="1245169"/>
              <a:chExt cx="2464584" cy="450321"/>
            </a:xfrm>
          </p:grpSpPr>
          <p:sp>
            <p:nvSpPr>
              <p:cNvPr id="92" name="Rectangle 17"/>
              <p:cNvSpPr>
                <a:spLocks noChangeArrowheads="1"/>
              </p:cNvSpPr>
              <p:nvPr/>
            </p:nvSpPr>
            <p:spPr bwMode="auto">
              <a:xfrm>
                <a:off x="893909" y="1269732"/>
                <a:ext cx="2219039"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Предмет регулирования регламента</a:t>
                </a:r>
              </a:p>
            </p:txBody>
          </p:sp>
          <p:grpSp>
            <p:nvGrpSpPr>
              <p:cNvPr id="93" name="Группа 92"/>
              <p:cNvGrpSpPr/>
              <p:nvPr/>
            </p:nvGrpSpPr>
            <p:grpSpPr>
              <a:xfrm>
                <a:off x="648364" y="1245169"/>
                <a:ext cx="240011" cy="276999"/>
                <a:chOff x="1283503" y="3544391"/>
                <a:chExt cx="302895" cy="349575"/>
              </a:xfrm>
            </p:grpSpPr>
            <p:sp>
              <p:nvSpPr>
                <p:cNvPr id="94" name="Овал 9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grpSp>
          <p:nvGrpSpPr>
            <p:cNvPr id="96" name="Группа 95"/>
            <p:cNvGrpSpPr/>
            <p:nvPr/>
          </p:nvGrpSpPr>
          <p:grpSpPr>
            <a:xfrm>
              <a:off x="4843720" y="5664229"/>
              <a:ext cx="2014279" cy="284259"/>
              <a:chOff x="648364" y="1245169"/>
              <a:chExt cx="2014279" cy="284259"/>
            </a:xfrm>
          </p:grpSpPr>
          <p:sp>
            <p:nvSpPr>
              <p:cNvPr id="97" name="Rectangle 17"/>
              <p:cNvSpPr>
                <a:spLocks noChangeArrowheads="1"/>
              </p:cNvSpPr>
              <p:nvPr/>
            </p:nvSpPr>
            <p:spPr bwMode="auto">
              <a:xfrm>
                <a:off x="893909" y="1270383"/>
                <a:ext cx="176873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Текст регламента</a:t>
                </a:r>
              </a:p>
            </p:txBody>
          </p:sp>
          <p:grpSp>
            <p:nvGrpSpPr>
              <p:cNvPr id="98" name="Группа 97"/>
              <p:cNvGrpSpPr/>
              <p:nvPr/>
            </p:nvGrpSpPr>
            <p:grpSpPr>
              <a:xfrm>
                <a:off x="648364" y="1245169"/>
                <a:ext cx="240011" cy="276999"/>
                <a:chOff x="1283503" y="3544391"/>
                <a:chExt cx="302895" cy="349575"/>
              </a:xfrm>
            </p:grpSpPr>
            <p:sp>
              <p:nvSpPr>
                <p:cNvPr id="99" name="Овал 9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61</a:t>
            </a:fld>
            <a:endParaRPr lang="ru-RU"/>
          </a:p>
        </p:txBody>
      </p:sp>
    </p:spTree>
    <p:extLst>
      <p:ext uri="{BB962C8B-B14F-4D97-AF65-F5344CB8AC3E}">
        <p14:creationId xmlns:p14="http://schemas.microsoft.com/office/powerpoint/2010/main" val="3986018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Сохранение услуги. Изменение статуса</a:t>
            </a:r>
          </a:p>
        </p:txBody>
      </p:sp>
      <p:grpSp>
        <p:nvGrpSpPr>
          <p:cNvPr id="6" name="Группа 5"/>
          <p:cNvGrpSpPr/>
          <p:nvPr/>
        </p:nvGrpSpPr>
        <p:grpSpPr>
          <a:xfrm>
            <a:off x="600132" y="1624171"/>
            <a:ext cx="7943737" cy="3609658"/>
            <a:chOff x="591344" y="1259502"/>
            <a:chExt cx="7943737" cy="3609658"/>
          </a:xfrm>
        </p:grpSpPr>
        <p:sp>
          <p:nvSpPr>
            <p:cNvPr id="56" name="Rectangle 17"/>
            <p:cNvSpPr>
              <a:spLocks noChangeArrowheads="1"/>
            </p:cNvSpPr>
            <p:nvPr/>
          </p:nvSpPr>
          <p:spPr bwMode="auto">
            <a:xfrm>
              <a:off x="836889" y="4610115"/>
              <a:ext cx="277974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сохранения</a:t>
              </a:r>
            </a:p>
          </p:txBody>
        </p:sp>
        <p:grpSp>
          <p:nvGrpSpPr>
            <p:cNvPr id="57" name="Группа 56"/>
            <p:cNvGrpSpPr/>
            <p:nvPr/>
          </p:nvGrpSpPr>
          <p:grpSpPr>
            <a:xfrm>
              <a:off x="591344" y="4562101"/>
              <a:ext cx="240011" cy="276999"/>
              <a:chOff x="1283503" y="3544391"/>
              <a:chExt cx="302895" cy="349575"/>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44" name="Rectangle 17"/>
            <p:cNvSpPr>
              <a:spLocks noChangeArrowheads="1"/>
            </p:cNvSpPr>
            <p:nvPr/>
          </p:nvSpPr>
          <p:spPr bwMode="auto">
            <a:xfrm>
              <a:off x="3206754" y="4610115"/>
              <a:ext cx="221903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Согласование</a:t>
              </a:r>
            </a:p>
          </p:txBody>
        </p:sp>
        <p:grpSp>
          <p:nvGrpSpPr>
            <p:cNvPr id="45" name="Группа 44"/>
            <p:cNvGrpSpPr/>
            <p:nvPr/>
          </p:nvGrpSpPr>
          <p:grpSpPr>
            <a:xfrm>
              <a:off x="2961209" y="4562101"/>
              <a:ext cx="240011" cy="276999"/>
              <a:chOff x="1283503" y="3544391"/>
              <a:chExt cx="302895" cy="349575"/>
            </a:xfrm>
          </p:grpSpPr>
          <p:sp>
            <p:nvSpPr>
              <p:cNvPr id="46" name="Овал 4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5" name="Группа 4"/>
            <p:cNvGrpSpPr/>
            <p:nvPr/>
          </p:nvGrpSpPr>
          <p:grpSpPr>
            <a:xfrm>
              <a:off x="608919" y="1259502"/>
              <a:ext cx="7926162" cy="3580839"/>
              <a:chOff x="608919" y="1259502"/>
              <a:chExt cx="7926162" cy="3580839"/>
            </a:xfrm>
          </p:grpSpPr>
          <p:pic>
            <p:nvPicPr>
              <p:cNvPr id="30741"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8919" y="1259502"/>
                <a:ext cx="7926162" cy="2878842"/>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AutoShape 12"/>
              <p:cNvSpPr>
                <a:spLocks noChangeArrowheads="1"/>
              </p:cNvSpPr>
              <p:nvPr/>
            </p:nvSpPr>
            <p:spPr bwMode="auto">
              <a:xfrm>
                <a:off x="4067945" y="3883662"/>
                <a:ext cx="1192624" cy="254681"/>
              </a:xfrm>
              <a:prstGeom prst="roundRect">
                <a:avLst>
                  <a:gd name="adj" fmla="val 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Line 22"/>
              <p:cNvSpPr>
                <a:spLocks noChangeShapeType="1"/>
              </p:cNvSpPr>
              <p:nvPr/>
            </p:nvSpPr>
            <p:spPr bwMode="auto">
              <a:xfrm flipH="1" flipV="1">
                <a:off x="6774148" y="4427170"/>
                <a:ext cx="0" cy="215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28" name="Picture 2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95640" y="3883662"/>
                <a:ext cx="2492884" cy="956679"/>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08946" y="1666711"/>
                <a:ext cx="3226135" cy="1947306"/>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Line 17"/>
              <p:cNvSpPr>
                <a:spLocks noChangeShapeType="1"/>
              </p:cNvSpPr>
              <p:nvPr/>
            </p:nvSpPr>
            <p:spPr bwMode="auto">
              <a:xfrm>
                <a:off x="6661538" y="3597452"/>
                <a:ext cx="0" cy="335604"/>
              </a:xfrm>
              <a:prstGeom prst="line">
                <a:avLst/>
              </a:prstGeom>
              <a:noFill/>
              <a:ln w="190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60" name="AutoShape 12"/>
              <p:cNvSpPr>
                <a:spLocks noChangeArrowheads="1"/>
              </p:cNvSpPr>
              <p:nvPr/>
            </p:nvSpPr>
            <p:spPr bwMode="auto">
              <a:xfrm>
                <a:off x="3403570" y="3883662"/>
                <a:ext cx="664374" cy="254681"/>
              </a:xfrm>
              <a:prstGeom prst="roundRect">
                <a:avLst>
                  <a:gd name="adj" fmla="val 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3" name="Соединитель: уступ 2"/>
              <p:cNvCxnSpPr>
                <a:stCxn id="25" idx="0"/>
                <a:endCxn id="29" idx="1"/>
              </p:cNvCxnSpPr>
              <p:nvPr/>
            </p:nvCxnSpPr>
            <p:spPr>
              <a:xfrm rot="5400000" flipH="1" flipV="1">
                <a:off x="4364952" y="2939669"/>
                <a:ext cx="1243298" cy="644689"/>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1" name="Группа 60"/>
          <p:cNvGrpSpPr/>
          <p:nvPr/>
        </p:nvGrpSpPr>
        <p:grpSpPr>
          <a:xfrm>
            <a:off x="3256730" y="4082244"/>
            <a:ext cx="310528" cy="253554"/>
            <a:chOff x="1290490" y="3609035"/>
            <a:chExt cx="288924" cy="235913"/>
          </a:xfrm>
        </p:grpSpPr>
        <p:sp>
          <p:nvSpPr>
            <p:cNvPr id="62" name="Овал 6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Text Box 15"/>
            <p:cNvSpPr txBox="1">
              <a:spLocks noChangeArrowheads="1"/>
            </p:cNvSpPr>
            <p:nvPr/>
          </p:nvSpPr>
          <p:spPr bwMode="auto">
            <a:xfrm>
              <a:off x="1290490" y="3614693"/>
              <a:ext cx="288924" cy="2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64" name="Группа 63"/>
          <p:cNvGrpSpPr/>
          <p:nvPr/>
        </p:nvGrpSpPr>
        <p:grpSpPr>
          <a:xfrm>
            <a:off x="4916215" y="4068299"/>
            <a:ext cx="310528" cy="276999"/>
            <a:chOff x="1290490" y="3596063"/>
            <a:chExt cx="288924" cy="257727"/>
          </a:xfrm>
        </p:grpSpPr>
        <p:sp>
          <p:nvSpPr>
            <p:cNvPr id="65" name="Овал 6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62</a:t>
            </a:fld>
            <a:endParaRPr lang="ru-RU"/>
          </a:p>
        </p:txBody>
      </p:sp>
    </p:spTree>
    <p:extLst>
      <p:ext uri="{BB962C8B-B14F-4D97-AF65-F5344CB8AC3E}">
        <p14:creationId xmlns:p14="http://schemas.microsoft.com/office/powerpoint/2010/main" val="1863164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21" y="1245737"/>
            <a:ext cx="8009012" cy="22759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AutoShape 12"/>
          <p:cNvSpPr>
            <a:spLocks noChangeArrowheads="1"/>
          </p:cNvSpPr>
          <p:nvPr/>
        </p:nvSpPr>
        <p:spPr bwMode="auto">
          <a:xfrm>
            <a:off x="645121" y="1664031"/>
            <a:ext cx="339129" cy="1514643"/>
          </a:xfrm>
          <a:prstGeom prst="roundRect">
            <a:avLst>
              <a:gd name="adj" fmla="val 543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1" name="AutoShape 12"/>
          <p:cNvSpPr>
            <a:spLocks noChangeArrowheads="1"/>
          </p:cNvSpPr>
          <p:nvPr/>
        </p:nvSpPr>
        <p:spPr bwMode="auto">
          <a:xfrm>
            <a:off x="984250" y="1664031"/>
            <a:ext cx="2493758" cy="1514644"/>
          </a:xfrm>
          <a:prstGeom prst="roundRect">
            <a:avLst>
              <a:gd name="adj" fmla="val 168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6" name="AutoShape 12"/>
          <p:cNvSpPr>
            <a:spLocks noChangeArrowheads="1"/>
          </p:cNvSpPr>
          <p:nvPr/>
        </p:nvSpPr>
        <p:spPr bwMode="auto">
          <a:xfrm>
            <a:off x="3478008" y="1664031"/>
            <a:ext cx="2462144" cy="1514643"/>
          </a:xfrm>
          <a:prstGeom prst="roundRect">
            <a:avLst>
              <a:gd name="adj" fmla="val 2581"/>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8" name="AutoShape 12"/>
          <p:cNvSpPr>
            <a:spLocks noChangeArrowheads="1"/>
          </p:cNvSpPr>
          <p:nvPr/>
        </p:nvSpPr>
        <p:spPr bwMode="auto">
          <a:xfrm>
            <a:off x="5940152" y="1664032"/>
            <a:ext cx="2448272" cy="1514642"/>
          </a:xfrm>
          <a:prstGeom prst="roundRect">
            <a:avLst>
              <a:gd name="adj" fmla="val 130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20" y="3729619"/>
            <a:ext cx="8009013" cy="36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AutoShape 12"/>
          <p:cNvSpPr>
            <a:spLocks noChangeArrowheads="1"/>
          </p:cNvSpPr>
          <p:nvPr/>
        </p:nvSpPr>
        <p:spPr bwMode="auto">
          <a:xfrm>
            <a:off x="3347864" y="3835563"/>
            <a:ext cx="329443" cy="237061"/>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26" name="Группа 25"/>
          <p:cNvGrpSpPr/>
          <p:nvPr/>
        </p:nvGrpSpPr>
        <p:grpSpPr>
          <a:xfrm>
            <a:off x="0" y="6812282"/>
            <a:ext cx="9143999" cy="45719"/>
            <a:chOff x="1403648" y="3860938"/>
            <a:chExt cx="6048672" cy="43536"/>
          </a:xfrm>
        </p:grpSpPr>
        <p:sp>
          <p:nvSpPr>
            <p:cNvPr id="27" name="Прямоугольник 2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2"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Окно с ошибками</a:t>
            </a:r>
          </a:p>
        </p:txBody>
      </p:sp>
      <p:grpSp>
        <p:nvGrpSpPr>
          <p:cNvPr id="3" name="Группа 2"/>
          <p:cNvGrpSpPr/>
          <p:nvPr/>
        </p:nvGrpSpPr>
        <p:grpSpPr>
          <a:xfrm>
            <a:off x="1890336" y="4663397"/>
            <a:ext cx="5363329" cy="1432771"/>
            <a:chOff x="1622871" y="4501388"/>
            <a:chExt cx="5363329" cy="1432771"/>
          </a:xfrm>
        </p:grpSpPr>
        <p:grpSp>
          <p:nvGrpSpPr>
            <p:cNvPr id="34" name="Группа 33"/>
            <p:cNvGrpSpPr/>
            <p:nvPr/>
          </p:nvGrpSpPr>
          <p:grpSpPr>
            <a:xfrm>
              <a:off x="1622871" y="4501388"/>
              <a:ext cx="3025291" cy="450321"/>
              <a:chOff x="648364" y="1245169"/>
              <a:chExt cx="3025291" cy="450321"/>
            </a:xfrm>
          </p:grpSpPr>
          <p:sp>
            <p:nvSpPr>
              <p:cNvPr id="67" name="Rectangle 17"/>
              <p:cNvSpPr>
                <a:spLocks noChangeArrowheads="1"/>
              </p:cNvSpPr>
              <p:nvPr/>
            </p:nvSpPr>
            <p:spPr bwMode="auto">
              <a:xfrm>
                <a:off x="893909" y="1269732"/>
                <a:ext cx="277974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Ошибки сохранения</a:t>
                </a:r>
              </a:p>
              <a:p>
                <a:pPr eaLnBrk="1" hangingPunct="1">
                  <a:lnSpc>
                    <a:spcPts val="1300"/>
                  </a:lnSpc>
                  <a:spcBef>
                    <a:spcPct val="0"/>
                  </a:spcBef>
                  <a:buNone/>
                </a:pPr>
                <a:r>
                  <a:rPr lang="ru-RU" sz="1400" dirty="0"/>
                  <a:t>и изменения статуса</a:t>
                </a:r>
              </a:p>
            </p:txBody>
          </p:sp>
          <p:grpSp>
            <p:nvGrpSpPr>
              <p:cNvPr id="68" name="Группа 67"/>
              <p:cNvGrpSpPr/>
              <p:nvPr/>
            </p:nvGrpSpPr>
            <p:grpSpPr>
              <a:xfrm>
                <a:off x="648364" y="1245169"/>
                <a:ext cx="240011" cy="276999"/>
                <a:chOff x="1283503" y="3544391"/>
                <a:chExt cx="302895" cy="349575"/>
              </a:xfrm>
            </p:grpSpPr>
            <p:sp>
              <p:nvSpPr>
                <p:cNvPr id="69" name="Овал 6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47" name="Группа 46"/>
            <p:cNvGrpSpPr/>
            <p:nvPr/>
          </p:nvGrpSpPr>
          <p:grpSpPr>
            <a:xfrm>
              <a:off x="1622871" y="5053119"/>
              <a:ext cx="3025291" cy="284259"/>
              <a:chOff x="648364" y="1245169"/>
              <a:chExt cx="3025291" cy="284259"/>
            </a:xfrm>
          </p:grpSpPr>
          <p:sp>
            <p:nvSpPr>
              <p:cNvPr id="63" name="Rectangle 17"/>
              <p:cNvSpPr>
                <a:spLocks noChangeArrowheads="1"/>
              </p:cNvSpPr>
              <p:nvPr/>
            </p:nvSpPr>
            <p:spPr bwMode="auto">
              <a:xfrm>
                <a:off x="893909" y="1270383"/>
                <a:ext cx="277974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Сообщения об ошибках</a:t>
                </a:r>
              </a:p>
            </p:txBody>
          </p:sp>
          <p:grpSp>
            <p:nvGrpSpPr>
              <p:cNvPr id="64" name="Группа 63"/>
              <p:cNvGrpSpPr/>
              <p:nvPr/>
            </p:nvGrpSpPr>
            <p:grpSpPr>
              <a:xfrm>
                <a:off x="648364" y="1245169"/>
                <a:ext cx="240011" cy="276999"/>
                <a:chOff x="1283503" y="3544391"/>
                <a:chExt cx="302895" cy="349575"/>
              </a:xfrm>
            </p:grpSpPr>
            <p:sp>
              <p:nvSpPr>
                <p:cNvPr id="65" name="Овал 6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48" name="Группа 47"/>
            <p:cNvGrpSpPr/>
            <p:nvPr/>
          </p:nvGrpSpPr>
          <p:grpSpPr>
            <a:xfrm>
              <a:off x="1622871" y="5483187"/>
              <a:ext cx="2123244" cy="450972"/>
              <a:chOff x="648364" y="1245169"/>
              <a:chExt cx="2123244" cy="450972"/>
            </a:xfrm>
          </p:grpSpPr>
          <p:sp>
            <p:nvSpPr>
              <p:cNvPr id="59" name="Rectangle 17"/>
              <p:cNvSpPr>
                <a:spLocks noChangeArrowheads="1"/>
              </p:cNvSpPr>
              <p:nvPr/>
            </p:nvSpPr>
            <p:spPr bwMode="auto">
              <a:xfrm>
                <a:off x="893909" y="1270383"/>
                <a:ext cx="1877699"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Поля, в которых найдена ошибка</a:t>
                </a:r>
              </a:p>
            </p:txBody>
          </p:sp>
          <p:grpSp>
            <p:nvGrpSpPr>
              <p:cNvPr id="60" name="Группа 59"/>
              <p:cNvGrpSpPr/>
              <p:nvPr/>
            </p:nvGrpSpPr>
            <p:grpSpPr>
              <a:xfrm>
                <a:off x="648364" y="1245169"/>
                <a:ext cx="240011" cy="276999"/>
                <a:chOff x="1283503" y="3544391"/>
                <a:chExt cx="302895" cy="349575"/>
              </a:xfrm>
            </p:grpSpPr>
            <p:sp>
              <p:nvSpPr>
                <p:cNvPr id="61" name="Овал 6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grpSp>
          <p:nvGrpSpPr>
            <p:cNvPr id="49" name="Группа 48"/>
            <p:cNvGrpSpPr/>
            <p:nvPr/>
          </p:nvGrpSpPr>
          <p:grpSpPr>
            <a:xfrm>
              <a:off x="4659232" y="4501388"/>
              <a:ext cx="2326968" cy="450321"/>
              <a:chOff x="648364" y="1245169"/>
              <a:chExt cx="2326968" cy="450321"/>
            </a:xfrm>
          </p:grpSpPr>
          <p:sp>
            <p:nvSpPr>
              <p:cNvPr id="55" name="Rectangle 17"/>
              <p:cNvSpPr>
                <a:spLocks noChangeArrowheads="1"/>
              </p:cNvSpPr>
              <p:nvPr/>
            </p:nvSpPr>
            <p:spPr bwMode="auto">
              <a:xfrm>
                <a:off x="893910" y="1269732"/>
                <a:ext cx="2081422"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Ссылка для перехода к полю с ошибкой</a:t>
                </a:r>
              </a:p>
            </p:txBody>
          </p:sp>
          <p:grpSp>
            <p:nvGrpSpPr>
              <p:cNvPr id="56" name="Группа 55"/>
              <p:cNvGrpSpPr/>
              <p:nvPr/>
            </p:nvGrpSpPr>
            <p:grpSpPr>
              <a:xfrm>
                <a:off x="648364" y="1245169"/>
                <a:ext cx="240011" cy="276999"/>
                <a:chOff x="1283503" y="3544391"/>
                <a:chExt cx="302895" cy="349575"/>
              </a:xfrm>
            </p:grpSpPr>
            <p:sp>
              <p:nvSpPr>
                <p:cNvPr id="57" name="Овал 5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grpSp>
          <p:nvGrpSpPr>
            <p:cNvPr id="50" name="Группа 49"/>
            <p:cNvGrpSpPr/>
            <p:nvPr/>
          </p:nvGrpSpPr>
          <p:grpSpPr>
            <a:xfrm>
              <a:off x="4659232" y="5053119"/>
              <a:ext cx="2326967" cy="617684"/>
              <a:chOff x="648364" y="1245169"/>
              <a:chExt cx="2326967" cy="617684"/>
            </a:xfrm>
          </p:grpSpPr>
          <p:sp>
            <p:nvSpPr>
              <p:cNvPr id="51" name="Rectangle 17"/>
              <p:cNvSpPr>
                <a:spLocks noChangeArrowheads="1"/>
              </p:cNvSpPr>
              <p:nvPr/>
            </p:nvSpPr>
            <p:spPr bwMode="auto">
              <a:xfrm>
                <a:off x="893908" y="1270383"/>
                <a:ext cx="2081423"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Индикатор заполнения и иконка окна с ошибками</a:t>
                </a:r>
              </a:p>
            </p:txBody>
          </p:sp>
          <p:grpSp>
            <p:nvGrpSpPr>
              <p:cNvPr id="52" name="Группа 51"/>
              <p:cNvGrpSpPr/>
              <p:nvPr/>
            </p:nvGrpSpPr>
            <p:grpSpPr>
              <a:xfrm>
                <a:off x="648364" y="1245169"/>
                <a:ext cx="240011" cy="276999"/>
                <a:chOff x="1283503" y="3544391"/>
                <a:chExt cx="302895" cy="349575"/>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grpSp>
      </p:grpSp>
      <p:grpSp>
        <p:nvGrpSpPr>
          <p:cNvPr id="71" name="Группа 70"/>
          <p:cNvGrpSpPr/>
          <p:nvPr/>
        </p:nvGrpSpPr>
        <p:grpSpPr>
          <a:xfrm>
            <a:off x="659422" y="1489626"/>
            <a:ext cx="310528" cy="253554"/>
            <a:chOff x="1290490" y="3609035"/>
            <a:chExt cx="288924" cy="235913"/>
          </a:xfrm>
        </p:grpSpPr>
        <p:sp>
          <p:nvSpPr>
            <p:cNvPr id="72" name="Овал 7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Text Box 15"/>
            <p:cNvSpPr txBox="1">
              <a:spLocks noChangeArrowheads="1"/>
            </p:cNvSpPr>
            <p:nvPr/>
          </p:nvSpPr>
          <p:spPr bwMode="auto">
            <a:xfrm>
              <a:off x="1290490" y="3614693"/>
              <a:ext cx="288924" cy="2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74" name="Группа 73"/>
          <p:cNvGrpSpPr/>
          <p:nvPr/>
        </p:nvGrpSpPr>
        <p:grpSpPr>
          <a:xfrm>
            <a:off x="1993442" y="1475681"/>
            <a:ext cx="310528" cy="276999"/>
            <a:chOff x="1290490" y="3596063"/>
            <a:chExt cx="288924" cy="257727"/>
          </a:xfrm>
        </p:grpSpPr>
        <p:sp>
          <p:nvSpPr>
            <p:cNvPr id="75" name="Овал 7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77" name="Группа 76"/>
          <p:cNvGrpSpPr/>
          <p:nvPr/>
        </p:nvGrpSpPr>
        <p:grpSpPr>
          <a:xfrm>
            <a:off x="4553816" y="1475681"/>
            <a:ext cx="310528" cy="276999"/>
            <a:chOff x="1290490" y="3596063"/>
            <a:chExt cx="288924" cy="257727"/>
          </a:xfrm>
        </p:grpSpPr>
        <p:sp>
          <p:nvSpPr>
            <p:cNvPr id="78" name="Овал 7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nvGrpSpPr>
          <p:cNvPr id="80" name="Группа 79"/>
          <p:cNvGrpSpPr/>
          <p:nvPr/>
        </p:nvGrpSpPr>
        <p:grpSpPr>
          <a:xfrm>
            <a:off x="6958926" y="1475681"/>
            <a:ext cx="310528" cy="276999"/>
            <a:chOff x="1290490" y="3596063"/>
            <a:chExt cx="288924" cy="257727"/>
          </a:xfrm>
        </p:grpSpPr>
        <p:sp>
          <p:nvSpPr>
            <p:cNvPr id="81" name="Овал 8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nvGrpSpPr>
          <p:cNvPr id="83" name="Группа 82"/>
          <p:cNvGrpSpPr/>
          <p:nvPr/>
        </p:nvGrpSpPr>
        <p:grpSpPr>
          <a:xfrm>
            <a:off x="3525754" y="3633680"/>
            <a:ext cx="310528" cy="276999"/>
            <a:chOff x="1290490" y="3596063"/>
            <a:chExt cx="288924" cy="257727"/>
          </a:xfrm>
        </p:grpSpPr>
        <p:sp>
          <p:nvSpPr>
            <p:cNvPr id="84" name="Овал 8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5</a:t>
              </a:r>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63</a:t>
            </a:fld>
            <a:endParaRPr lang="ru-RU"/>
          </a:p>
        </p:txBody>
      </p:sp>
    </p:spTree>
    <p:extLst>
      <p:ext uri="{BB962C8B-B14F-4D97-AF65-F5344CB8AC3E}">
        <p14:creationId xmlns:p14="http://schemas.microsoft.com/office/powerpoint/2010/main" val="181295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Группа 15"/>
          <p:cNvGrpSpPr/>
          <p:nvPr/>
        </p:nvGrpSpPr>
        <p:grpSpPr>
          <a:xfrm>
            <a:off x="0" y="6812282"/>
            <a:ext cx="9143999" cy="45719"/>
            <a:chOff x="1403648" y="3860938"/>
            <a:chExt cx="6048672" cy="43536"/>
          </a:xfrm>
        </p:grpSpPr>
        <p:sp>
          <p:nvSpPr>
            <p:cNvPr id="17" name="Прямоугольник 1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Просмотр истории согласования</a:t>
            </a:r>
          </a:p>
        </p:txBody>
      </p:sp>
      <p:sp>
        <p:nvSpPr>
          <p:cNvPr id="30" name="Text Box 19"/>
          <p:cNvSpPr txBox="1">
            <a:spLocks noChangeArrowheads="1"/>
          </p:cNvSpPr>
          <p:nvPr/>
        </p:nvSpPr>
        <p:spPr bwMode="auto">
          <a:xfrm>
            <a:off x="1643255" y="4902764"/>
            <a:ext cx="3125501" cy="125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lnSpc>
                <a:spcPts val="1300"/>
              </a:lnSpc>
            </a:pPr>
            <a:r>
              <a:rPr lang="ru-RU" sz="1400" dirty="0">
                <a:latin typeface="Arial" panose="020B0604020202020204" pitchFamily="34" charset="0"/>
              </a:rPr>
              <a:t>История согласования содержит информацию:</a:t>
            </a:r>
          </a:p>
          <a:p>
            <a:pPr eaLnBrk="1" hangingPunct="1">
              <a:lnSpc>
                <a:spcPts val="1300"/>
              </a:lnSpc>
            </a:pPr>
            <a:endParaRPr lang="ru-RU" sz="1400" dirty="0">
              <a:latin typeface="Arial" panose="020B0604020202020204" pitchFamily="34" charset="0"/>
            </a:endParaRPr>
          </a:p>
          <a:p>
            <a:pPr marL="285750" indent="-285750" eaLnBrk="1" hangingPunct="1">
              <a:lnSpc>
                <a:spcPts val="1300"/>
              </a:lnSpc>
              <a:buFont typeface="Arial" panose="020B0604020202020204" pitchFamily="34" charset="0"/>
              <a:buChar char="•"/>
            </a:pPr>
            <a:r>
              <a:rPr lang="ru-RU" sz="1400" dirty="0">
                <a:latin typeface="Arial" panose="020B0604020202020204" pitchFamily="34" charset="0"/>
              </a:rPr>
              <a:t>О дате изменения статуса</a:t>
            </a:r>
          </a:p>
          <a:p>
            <a:pPr marL="285750" indent="-285750" eaLnBrk="1" hangingPunct="1">
              <a:lnSpc>
                <a:spcPts val="1300"/>
              </a:lnSpc>
              <a:buFont typeface="Arial" panose="020B0604020202020204" pitchFamily="34" charset="0"/>
              <a:buChar char="•"/>
            </a:pPr>
            <a:r>
              <a:rPr lang="ru-RU" sz="1400" dirty="0">
                <a:latin typeface="Arial" panose="020B0604020202020204" pitchFamily="34" charset="0"/>
              </a:rPr>
              <a:t>О пользователе</a:t>
            </a:r>
          </a:p>
          <a:p>
            <a:pPr marL="285750" indent="-285750" eaLnBrk="1" hangingPunct="1">
              <a:lnSpc>
                <a:spcPts val="1300"/>
              </a:lnSpc>
              <a:buFont typeface="Arial" panose="020B0604020202020204" pitchFamily="34" charset="0"/>
              <a:buChar char="•"/>
            </a:pPr>
            <a:r>
              <a:rPr lang="ru-RU" sz="1400" dirty="0">
                <a:latin typeface="Arial" panose="020B0604020202020204" pitchFamily="34" charset="0"/>
              </a:rPr>
              <a:t>Об ЭЦП</a:t>
            </a:r>
          </a:p>
          <a:p>
            <a:pPr marL="285750" indent="-285750" eaLnBrk="1" hangingPunct="1">
              <a:lnSpc>
                <a:spcPts val="1300"/>
              </a:lnSpc>
              <a:buFont typeface="Arial" panose="020B0604020202020204" pitchFamily="34" charset="0"/>
              <a:buChar char="•"/>
            </a:pPr>
            <a:r>
              <a:rPr lang="ru-RU" sz="1400" dirty="0">
                <a:latin typeface="Arial" panose="020B0604020202020204" pitchFamily="34" charset="0"/>
              </a:rPr>
              <a:t>Комментарий к новому статусу</a:t>
            </a:r>
          </a:p>
        </p:txBody>
      </p:sp>
      <p:grpSp>
        <p:nvGrpSpPr>
          <p:cNvPr id="31" name="Группа 30"/>
          <p:cNvGrpSpPr/>
          <p:nvPr/>
        </p:nvGrpSpPr>
        <p:grpSpPr>
          <a:xfrm>
            <a:off x="1397709" y="4330896"/>
            <a:ext cx="2666332" cy="450321"/>
            <a:chOff x="648364" y="1245169"/>
            <a:chExt cx="2666332" cy="450321"/>
          </a:xfrm>
        </p:grpSpPr>
        <p:sp>
          <p:nvSpPr>
            <p:cNvPr id="46" name="Rectangle 17"/>
            <p:cNvSpPr>
              <a:spLocks noChangeArrowheads="1"/>
            </p:cNvSpPr>
            <p:nvPr/>
          </p:nvSpPr>
          <p:spPr bwMode="auto">
            <a:xfrm>
              <a:off x="893910" y="1269732"/>
              <a:ext cx="242078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Просмотр истории согласования ГУ</a:t>
              </a:r>
            </a:p>
          </p:txBody>
        </p:sp>
        <p:grpSp>
          <p:nvGrpSpPr>
            <p:cNvPr id="47" name="Группа 46"/>
            <p:cNvGrpSpPr/>
            <p:nvPr/>
          </p:nvGrpSpPr>
          <p:grpSpPr>
            <a:xfrm>
              <a:off x="648364" y="1245169"/>
              <a:ext cx="240011" cy="276999"/>
              <a:chOff x="1283503" y="3544391"/>
              <a:chExt cx="302895" cy="349575"/>
            </a:xfrm>
          </p:grpSpPr>
          <p:sp>
            <p:nvSpPr>
              <p:cNvPr id="48" name="Овал 4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10" name="Группа 9"/>
          <p:cNvGrpSpPr/>
          <p:nvPr/>
        </p:nvGrpSpPr>
        <p:grpSpPr>
          <a:xfrm>
            <a:off x="893884" y="1414902"/>
            <a:ext cx="7356233" cy="3348521"/>
            <a:chOff x="653088" y="1262670"/>
            <a:chExt cx="7356233" cy="3348521"/>
          </a:xfrm>
        </p:grpSpPr>
        <p:pic>
          <p:nvPicPr>
            <p:cNvPr id="31767" name="Picture 2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088" y="1262670"/>
              <a:ext cx="5782122" cy="210011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69" name="Picture 2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91441" y="2140242"/>
              <a:ext cx="3417880" cy="1948424"/>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AutoShape 12"/>
            <p:cNvSpPr>
              <a:spLocks noChangeArrowheads="1"/>
            </p:cNvSpPr>
            <p:nvPr/>
          </p:nvSpPr>
          <p:spPr bwMode="auto">
            <a:xfrm>
              <a:off x="653088" y="3212976"/>
              <a:ext cx="1038592" cy="149804"/>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28" name="Picture 2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10026" y="3110301"/>
              <a:ext cx="2486549" cy="1500890"/>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Соединитель: уступ 2"/>
            <p:cNvCxnSpPr>
              <a:endCxn id="28" idx="3"/>
            </p:cNvCxnSpPr>
            <p:nvPr/>
          </p:nvCxnSpPr>
          <p:spPr>
            <a:xfrm rot="5400000">
              <a:off x="6611682" y="2869946"/>
              <a:ext cx="1575694" cy="405907"/>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Соединитель: уступ 49"/>
            <p:cNvCxnSpPr>
              <a:stCxn id="24" idx="2"/>
            </p:cNvCxnSpPr>
            <p:nvPr/>
          </p:nvCxnSpPr>
          <p:spPr>
            <a:xfrm rot="16200000" flipH="1">
              <a:off x="2645922" y="1889242"/>
              <a:ext cx="452543" cy="3399618"/>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Группа 34"/>
          <p:cNvGrpSpPr/>
          <p:nvPr/>
        </p:nvGrpSpPr>
        <p:grpSpPr>
          <a:xfrm>
            <a:off x="1616461" y="3038356"/>
            <a:ext cx="481592" cy="400111"/>
            <a:chOff x="1290488" y="3604907"/>
            <a:chExt cx="288924" cy="240041"/>
          </a:xfrm>
        </p:grpSpPr>
        <p:sp>
          <p:nvSpPr>
            <p:cNvPr id="40" name="Овал 3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2" name="Номер слайда 1"/>
          <p:cNvSpPr>
            <a:spLocks noGrp="1"/>
          </p:cNvSpPr>
          <p:nvPr>
            <p:ph type="sldNum" sz="quarter" idx="12"/>
          </p:nvPr>
        </p:nvSpPr>
        <p:spPr/>
        <p:txBody>
          <a:bodyPr/>
          <a:lstStyle/>
          <a:p>
            <a:pPr>
              <a:defRPr/>
            </a:pPr>
            <a:fld id="{1BC21C8B-08AF-4BCC-9ADA-C63260DE56E1}" type="slidenum">
              <a:rPr lang="ru-RU" smtClean="0"/>
              <a:pPr>
                <a:defRPr/>
              </a:pPr>
              <a:t>64</a:t>
            </a:fld>
            <a:endParaRPr lang="ru-RU"/>
          </a:p>
        </p:txBody>
      </p:sp>
    </p:spTree>
    <p:extLst>
      <p:ext uri="{BB962C8B-B14F-4D97-AF65-F5344CB8AC3E}">
        <p14:creationId xmlns:p14="http://schemas.microsoft.com/office/powerpoint/2010/main" val="58894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416527" y="1988840"/>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dirty="0"/>
              <a:t/>
            </a:r>
            <a:br>
              <a:rPr lang="ru-RU" sz="2400" b="1" dirty="0"/>
            </a:br>
            <a:r>
              <a:rPr lang="ru-RU" sz="2400" b="1" dirty="0"/>
              <a:t>Работа с процедурами</a:t>
            </a:r>
          </a:p>
          <a:p>
            <a:pPr algn="ctr">
              <a:lnSpc>
                <a:spcPts val="2500"/>
              </a:lnSpc>
            </a:pPr>
            <a:r>
              <a:rPr lang="ru-RU" sz="2400" b="1" dirty="0"/>
              <a:t>взаимодействия с заявителями</a:t>
            </a:r>
          </a:p>
        </p:txBody>
      </p:sp>
      <p:grpSp>
        <p:nvGrpSpPr>
          <p:cNvPr id="11" name="Группа 10"/>
          <p:cNvGrpSpPr/>
          <p:nvPr/>
        </p:nvGrpSpPr>
        <p:grpSpPr>
          <a:xfrm>
            <a:off x="1416527" y="3082500"/>
            <a:ext cx="6408712"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65</a:t>
            </a:fld>
            <a:endParaRPr lang="ru-RU"/>
          </a:p>
        </p:txBody>
      </p:sp>
    </p:spTree>
    <p:extLst>
      <p:ext uri="{BB962C8B-B14F-4D97-AF65-F5344CB8AC3E}">
        <p14:creationId xmlns:p14="http://schemas.microsoft.com/office/powerpoint/2010/main" val="465046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604479" y="1143698"/>
            <a:ext cx="7935043" cy="5289590"/>
            <a:chOff x="591343" y="1124744"/>
            <a:chExt cx="7935043" cy="5289590"/>
          </a:xfrm>
        </p:grpSpPr>
        <p:graphicFrame>
          <p:nvGraphicFramePr>
            <p:cNvPr id="45062" name="Object 9"/>
            <p:cNvGraphicFramePr>
              <a:graphicFrameLocks noChangeAspect="1"/>
            </p:cNvGraphicFramePr>
            <p:nvPr>
              <p:extLst>
                <p:ext uri="{D42A27DB-BD31-4B8C-83A1-F6EECF244321}">
                  <p14:modId xmlns:p14="http://schemas.microsoft.com/office/powerpoint/2010/main" val="3667502984"/>
                </p:ext>
              </p:extLst>
            </p:nvPr>
          </p:nvGraphicFramePr>
          <p:xfrm>
            <a:off x="591343" y="1124744"/>
            <a:ext cx="4057739" cy="5289590"/>
          </p:xfrm>
          <a:graphic>
            <a:graphicData uri="http://schemas.openxmlformats.org/presentationml/2006/ole">
              <mc:AlternateContent xmlns:mc="http://schemas.openxmlformats.org/markup-compatibility/2006">
                <mc:Choice xmlns:v="urn:schemas-microsoft-com:vml" Requires="v">
                  <p:oleObj spid="_x0000_s1129" name="Visio" r:id="rId4" imgW="3256723" imgH="4246560" progId="Visio.Drawing.11">
                    <p:embed/>
                  </p:oleObj>
                </mc:Choice>
                <mc:Fallback>
                  <p:oleObj name="Visio" r:id="rId4" imgW="3256723" imgH="424656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343" y="1124744"/>
                          <a:ext cx="4057739" cy="5289590"/>
                        </a:xfrm>
                        <a:prstGeom prst="rect">
                          <a:avLst/>
                        </a:prstGeom>
                        <a:noFill/>
                        <a:extLst/>
                      </p:spPr>
                    </p:pic>
                  </p:oleObj>
                </mc:Fallback>
              </mc:AlternateContent>
            </a:graphicData>
          </a:graphic>
        </p:graphicFrame>
        <p:sp>
          <p:nvSpPr>
            <p:cNvPr id="916486" name="Rectangle 6"/>
            <p:cNvSpPr>
              <a:spLocks noChangeArrowheads="1"/>
            </p:cNvSpPr>
            <p:nvPr/>
          </p:nvSpPr>
          <p:spPr bwMode="auto">
            <a:xfrm>
              <a:off x="4637954" y="1556792"/>
              <a:ext cx="3888432"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600" b="1" dirty="0">
                  <a:latin typeface="Arial" panose="020B0604020202020204" pitchFamily="34" charset="0"/>
                </a:rPr>
                <a:t>1 процедура</a:t>
              </a:r>
            </a:p>
            <a:p>
              <a:r>
                <a:rPr lang="ru-RU" sz="1400" dirty="0">
                  <a:latin typeface="Arial" panose="020B0604020202020204" pitchFamily="34" charset="0"/>
                </a:rPr>
                <a:t>несколько целей обращения</a:t>
              </a:r>
            </a:p>
            <a:p>
              <a:endParaRPr lang="ru-RU" sz="1400" dirty="0">
                <a:latin typeface="Arial" panose="020B0604020202020204" pitchFamily="34" charset="0"/>
              </a:endParaRPr>
            </a:p>
            <a:p>
              <a:r>
                <a:rPr lang="ru-RU" sz="1600" b="1" dirty="0">
                  <a:latin typeface="Arial" panose="020B0604020202020204" pitchFamily="34" charset="0"/>
                </a:rPr>
                <a:t>1 цель</a:t>
              </a:r>
            </a:p>
            <a:p>
              <a:r>
                <a:rPr lang="ru-RU" sz="1400" dirty="0">
                  <a:latin typeface="Arial" panose="020B0604020202020204" pitchFamily="34" charset="0"/>
                </a:rPr>
                <a:t>несколько сценариев завершения</a:t>
              </a:r>
            </a:p>
            <a:p>
              <a:endParaRPr lang="ru-RU" sz="1400" dirty="0">
                <a:latin typeface="Arial" panose="020B0604020202020204" pitchFamily="34" charset="0"/>
              </a:endParaRPr>
            </a:p>
            <a:p>
              <a:r>
                <a:rPr lang="ru-RU" sz="1600" b="1" dirty="0">
                  <a:latin typeface="Arial" panose="020B0604020202020204" pitchFamily="34" charset="0"/>
                </a:rPr>
                <a:t>1 сценарий</a:t>
              </a:r>
            </a:p>
            <a:p>
              <a:r>
                <a:rPr lang="ru-RU" sz="1400" dirty="0">
                  <a:latin typeface="Arial" panose="020B0604020202020204" pitchFamily="34" charset="0"/>
                </a:rPr>
                <a:t>несколько исходящих документов из общего перечня рабочих документов и несколько юридически значимых действий из общего перечня ЮЗД</a:t>
              </a:r>
            </a:p>
            <a:p>
              <a:endParaRPr lang="ru-RU" sz="1400" dirty="0">
                <a:latin typeface="Arial" panose="020B0604020202020204" pitchFamily="34" charset="0"/>
              </a:endParaRPr>
            </a:p>
            <a:p>
              <a:pPr>
                <a:lnSpc>
                  <a:spcPts val="1600"/>
                </a:lnSpc>
              </a:pPr>
              <a:r>
                <a:rPr lang="ru-RU" sz="1400" dirty="0">
                  <a:latin typeface="Arial" panose="020B0604020202020204" pitchFamily="34" charset="0"/>
                </a:rPr>
                <a:t>Входящие документы привязываются</a:t>
              </a:r>
            </a:p>
            <a:p>
              <a:pPr>
                <a:lnSpc>
                  <a:spcPts val="1600"/>
                </a:lnSpc>
              </a:pPr>
              <a:r>
                <a:rPr lang="ru-RU" sz="1400" dirty="0">
                  <a:latin typeface="Arial" panose="020B0604020202020204" pitchFamily="34" charset="0"/>
                </a:rPr>
                <a:t>к цели обращения</a:t>
              </a:r>
              <a:r>
                <a:rPr lang="ru-RU" sz="1800" i="1" dirty="0"/>
                <a:t> </a:t>
              </a:r>
            </a:p>
          </p:txBody>
        </p:sp>
      </p:grpSp>
      <p:grpSp>
        <p:nvGrpSpPr>
          <p:cNvPr id="12" name="Группа 11"/>
          <p:cNvGrpSpPr/>
          <p:nvPr/>
        </p:nvGrpSpPr>
        <p:grpSpPr>
          <a:xfrm>
            <a:off x="0" y="6812282"/>
            <a:ext cx="9143999" cy="45719"/>
            <a:chOff x="1403648" y="3860938"/>
            <a:chExt cx="6048672" cy="43536"/>
          </a:xfrm>
        </p:grpSpPr>
        <p:sp>
          <p:nvSpPr>
            <p:cNvPr id="13" name="Прямоугольник 1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Модель представления услуги </a:t>
            </a:r>
          </a:p>
        </p:txBody>
      </p:sp>
      <p:sp>
        <p:nvSpPr>
          <p:cNvPr id="3" name="Номер слайда 2"/>
          <p:cNvSpPr>
            <a:spLocks noGrp="1"/>
          </p:cNvSpPr>
          <p:nvPr>
            <p:ph type="sldNum" sz="quarter" idx="12"/>
          </p:nvPr>
        </p:nvSpPr>
        <p:spPr/>
        <p:txBody>
          <a:bodyPr/>
          <a:lstStyle/>
          <a:p>
            <a:pPr>
              <a:defRPr/>
            </a:pPr>
            <a:fld id="{1BC21C8B-08AF-4BCC-9ADA-C63260DE56E1}" type="slidenum">
              <a:rPr lang="ru-RU" smtClean="0"/>
              <a:pPr>
                <a:defRPr/>
              </a:pPr>
              <a:t>66</a:t>
            </a:fld>
            <a:endParaRPr lang="ru-RU"/>
          </a:p>
        </p:txBody>
      </p:sp>
    </p:spTree>
    <p:extLst>
      <p:ext uri="{BB962C8B-B14F-4D97-AF65-F5344CB8AC3E}">
        <p14:creationId xmlns:p14="http://schemas.microsoft.com/office/powerpoint/2010/main" val="35734810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Группа 31"/>
          <p:cNvGrpSpPr/>
          <p:nvPr/>
        </p:nvGrpSpPr>
        <p:grpSpPr>
          <a:xfrm>
            <a:off x="0" y="6812282"/>
            <a:ext cx="9143999" cy="45719"/>
            <a:chOff x="1403648" y="3860938"/>
            <a:chExt cx="6048672" cy="43536"/>
          </a:xfrm>
        </p:grpSpPr>
        <p:sp>
          <p:nvSpPr>
            <p:cNvPr id="33" name="Прямоугольник 3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Закладка</a:t>
            </a:r>
          </a:p>
          <a:p>
            <a:pPr algn="ctr">
              <a:lnSpc>
                <a:spcPts val="2500"/>
              </a:lnSpc>
            </a:pPr>
            <a:r>
              <a:rPr lang="ru-RU" sz="2400" b="1" dirty="0"/>
              <a:t>«Процедуры взаимодействия с заявителями»</a:t>
            </a:r>
          </a:p>
        </p:txBody>
      </p:sp>
      <p:grpSp>
        <p:nvGrpSpPr>
          <p:cNvPr id="4" name="Группа 3"/>
          <p:cNvGrpSpPr/>
          <p:nvPr/>
        </p:nvGrpSpPr>
        <p:grpSpPr>
          <a:xfrm>
            <a:off x="998848" y="1327699"/>
            <a:ext cx="7146304" cy="5249879"/>
            <a:chOff x="576536" y="1327699"/>
            <a:chExt cx="7146304" cy="5249879"/>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2131" y="3139103"/>
              <a:ext cx="3367957" cy="32158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2132" y="1327699"/>
              <a:ext cx="5495703" cy="17253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0510" name="AutoShape 14"/>
            <p:cNvSpPr>
              <a:spLocks noChangeArrowheads="1"/>
            </p:cNvSpPr>
            <p:nvPr/>
          </p:nvSpPr>
          <p:spPr bwMode="auto">
            <a:xfrm>
              <a:off x="5543583" y="2107903"/>
              <a:ext cx="704252" cy="265500"/>
            </a:xfrm>
            <a:prstGeom prst="roundRect">
              <a:avLst>
                <a:gd name="adj" fmla="val 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0499" name="AutoShape 3"/>
            <p:cNvSpPr>
              <a:spLocks noChangeArrowheads="1"/>
            </p:cNvSpPr>
            <p:nvPr/>
          </p:nvSpPr>
          <p:spPr bwMode="auto">
            <a:xfrm>
              <a:off x="752131" y="2107903"/>
              <a:ext cx="4736110" cy="474508"/>
            </a:xfrm>
            <a:prstGeom prst="roundRect">
              <a:avLst>
                <a:gd name="adj" fmla="val 523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0500" name="AutoShape 4"/>
            <p:cNvSpPr>
              <a:spLocks noChangeArrowheads="1"/>
            </p:cNvSpPr>
            <p:nvPr/>
          </p:nvSpPr>
          <p:spPr bwMode="auto">
            <a:xfrm>
              <a:off x="746594" y="3861048"/>
              <a:ext cx="3373493" cy="2121804"/>
            </a:xfrm>
            <a:prstGeom prst="roundRect">
              <a:avLst>
                <a:gd name="adj" fmla="val 83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0" name="Rectangle 17"/>
            <p:cNvSpPr>
              <a:spLocks noChangeArrowheads="1"/>
            </p:cNvSpPr>
            <p:nvPr/>
          </p:nvSpPr>
          <p:spPr bwMode="auto">
            <a:xfrm>
              <a:off x="4673529" y="3309766"/>
              <a:ext cx="277974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Управление процедурами</a:t>
              </a:r>
            </a:p>
          </p:txBody>
        </p:sp>
        <p:grpSp>
          <p:nvGrpSpPr>
            <p:cNvPr id="61" name="Группа 60"/>
            <p:cNvGrpSpPr/>
            <p:nvPr/>
          </p:nvGrpSpPr>
          <p:grpSpPr>
            <a:xfrm>
              <a:off x="4427984" y="3285203"/>
              <a:ext cx="240011" cy="276999"/>
              <a:chOff x="1283503" y="3544391"/>
              <a:chExt cx="302895" cy="349575"/>
            </a:xfrm>
          </p:grpSpPr>
          <p:sp>
            <p:nvSpPr>
              <p:cNvPr id="62" name="Овал 6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56" name="Rectangle 17"/>
            <p:cNvSpPr>
              <a:spLocks noChangeArrowheads="1"/>
            </p:cNvSpPr>
            <p:nvPr/>
          </p:nvSpPr>
          <p:spPr bwMode="auto">
            <a:xfrm>
              <a:off x="4673529" y="3722920"/>
              <a:ext cx="277974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Перечень процедур</a:t>
              </a:r>
            </a:p>
          </p:txBody>
        </p:sp>
        <p:grpSp>
          <p:nvGrpSpPr>
            <p:cNvPr id="57" name="Группа 56"/>
            <p:cNvGrpSpPr/>
            <p:nvPr/>
          </p:nvGrpSpPr>
          <p:grpSpPr>
            <a:xfrm>
              <a:off x="4427984" y="3697706"/>
              <a:ext cx="240011" cy="276999"/>
              <a:chOff x="1283503" y="3544391"/>
              <a:chExt cx="302895" cy="349575"/>
            </a:xfrm>
          </p:grpSpPr>
          <p:sp>
            <p:nvSpPr>
              <p:cNvPr id="58" name="Овал 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sp>
          <p:nvSpPr>
            <p:cNvPr id="52" name="Rectangle 17"/>
            <p:cNvSpPr>
              <a:spLocks noChangeArrowheads="1"/>
            </p:cNvSpPr>
            <p:nvPr/>
          </p:nvSpPr>
          <p:spPr bwMode="auto">
            <a:xfrm>
              <a:off x="4673529" y="4126651"/>
              <a:ext cx="3049311" cy="245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Информационные вкладки:</a:t>
              </a:r>
            </a:p>
            <a:p>
              <a:pPr marL="285750" indent="-285750"/>
              <a:r>
                <a:rPr lang="ru-RU" sz="1400" dirty="0"/>
                <a:t>Общие сведения</a:t>
              </a:r>
            </a:p>
            <a:p>
              <a:pPr marL="285750" indent="-285750"/>
              <a:r>
                <a:rPr lang="ru-RU" sz="1400" dirty="0"/>
                <a:t>Основания для отказа / приостановления</a:t>
              </a:r>
            </a:p>
            <a:p>
              <a:pPr marL="285750" indent="-285750"/>
              <a:r>
                <a:rPr lang="ru-RU" sz="1400" dirty="0"/>
                <a:t>НПА</a:t>
              </a:r>
            </a:p>
            <a:p>
              <a:pPr marL="285750" indent="-285750"/>
              <a:r>
                <a:rPr lang="ru-RU" sz="1400" dirty="0"/>
                <a:t>Административные процедуры</a:t>
              </a:r>
            </a:p>
            <a:p>
              <a:pPr marL="285750" indent="-285750"/>
              <a:r>
                <a:rPr lang="ru-RU" sz="1400" dirty="0"/>
                <a:t>Формы взаимодействия</a:t>
              </a:r>
            </a:p>
            <a:p>
              <a:pPr marL="285750" indent="-285750"/>
              <a:r>
                <a:rPr lang="ru-RU" sz="1400" dirty="0"/>
                <a:t>Эталоны</a:t>
              </a:r>
            </a:p>
            <a:p>
              <a:pPr marL="285750" indent="-285750"/>
              <a:r>
                <a:rPr lang="ru-RU" sz="1400" dirty="0"/>
                <a:t>Цели</a:t>
              </a:r>
            </a:p>
            <a:p>
              <a:pPr eaLnBrk="1" hangingPunct="1">
                <a:lnSpc>
                  <a:spcPts val="1300"/>
                </a:lnSpc>
                <a:spcBef>
                  <a:spcPct val="0"/>
                </a:spcBef>
                <a:buNone/>
              </a:pPr>
              <a:endParaRPr lang="ru-RU" sz="1400" dirty="0"/>
            </a:p>
          </p:txBody>
        </p:sp>
        <p:grpSp>
          <p:nvGrpSpPr>
            <p:cNvPr id="53" name="Группа 52"/>
            <p:cNvGrpSpPr/>
            <p:nvPr/>
          </p:nvGrpSpPr>
          <p:grpSpPr>
            <a:xfrm>
              <a:off x="4427984" y="4101437"/>
              <a:ext cx="240011" cy="276999"/>
              <a:chOff x="1283503" y="3544391"/>
              <a:chExt cx="302895" cy="349575"/>
            </a:xfrm>
          </p:grpSpPr>
          <p:sp>
            <p:nvSpPr>
              <p:cNvPr id="54" name="Овал 5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nvGrpSpPr>
            <p:cNvPr id="64" name="Группа 63"/>
            <p:cNvGrpSpPr/>
            <p:nvPr/>
          </p:nvGrpSpPr>
          <p:grpSpPr>
            <a:xfrm>
              <a:off x="576536" y="2186099"/>
              <a:ext cx="310528" cy="253554"/>
              <a:chOff x="1290490" y="3609035"/>
              <a:chExt cx="288924" cy="235913"/>
            </a:xfrm>
          </p:grpSpPr>
          <p:sp>
            <p:nvSpPr>
              <p:cNvPr id="65" name="Овал 6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90" y="3614693"/>
                <a:ext cx="288924" cy="2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79" name="Группа 78"/>
            <p:cNvGrpSpPr/>
            <p:nvPr/>
          </p:nvGrpSpPr>
          <p:grpSpPr>
            <a:xfrm>
              <a:off x="6092571" y="2172154"/>
              <a:ext cx="310528" cy="276999"/>
              <a:chOff x="1290490" y="3596063"/>
              <a:chExt cx="288924" cy="257727"/>
            </a:xfrm>
          </p:grpSpPr>
          <p:sp>
            <p:nvSpPr>
              <p:cNvPr id="80" name="Овал 7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82" name="Группа 81"/>
            <p:cNvGrpSpPr/>
            <p:nvPr/>
          </p:nvGrpSpPr>
          <p:grpSpPr>
            <a:xfrm>
              <a:off x="580260" y="4783450"/>
              <a:ext cx="310528" cy="276999"/>
              <a:chOff x="1290490" y="3596063"/>
              <a:chExt cx="288924" cy="257727"/>
            </a:xfrm>
          </p:grpSpPr>
          <p:sp>
            <p:nvSpPr>
              <p:cNvPr id="83" name="Овал 8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67</a:t>
            </a:fld>
            <a:endParaRPr lang="ru-RU"/>
          </a:p>
        </p:txBody>
      </p:sp>
    </p:spTree>
    <p:extLst>
      <p:ext uri="{BB962C8B-B14F-4D97-AF65-F5344CB8AC3E}">
        <p14:creationId xmlns:p14="http://schemas.microsoft.com/office/powerpoint/2010/main" val="1799061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p:cNvGrpSpPr/>
          <p:nvPr/>
        </p:nvGrpSpPr>
        <p:grpSpPr>
          <a:xfrm>
            <a:off x="0" y="6812282"/>
            <a:ext cx="9143999" cy="45719"/>
            <a:chOff x="1403648" y="3860938"/>
            <a:chExt cx="6048672" cy="43536"/>
          </a:xfrm>
        </p:grpSpPr>
        <p:sp>
          <p:nvSpPr>
            <p:cNvPr id="22" name="Прямоугольник 2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6"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Вкладка «Общие сведения»</a:t>
            </a:r>
          </a:p>
        </p:txBody>
      </p:sp>
      <p:grpSp>
        <p:nvGrpSpPr>
          <p:cNvPr id="5" name="Группа 4"/>
          <p:cNvGrpSpPr/>
          <p:nvPr/>
        </p:nvGrpSpPr>
        <p:grpSpPr>
          <a:xfrm>
            <a:off x="2465767" y="5524283"/>
            <a:ext cx="4212467" cy="1002703"/>
            <a:chOff x="3019119" y="5112498"/>
            <a:chExt cx="4212467" cy="1002703"/>
          </a:xfrm>
        </p:grpSpPr>
        <p:grpSp>
          <p:nvGrpSpPr>
            <p:cNvPr id="52" name="Группа 51"/>
            <p:cNvGrpSpPr/>
            <p:nvPr/>
          </p:nvGrpSpPr>
          <p:grpSpPr>
            <a:xfrm>
              <a:off x="3019119" y="5112498"/>
              <a:ext cx="1914947" cy="450321"/>
              <a:chOff x="648364" y="1245169"/>
              <a:chExt cx="1914947" cy="450321"/>
            </a:xfrm>
          </p:grpSpPr>
          <p:sp>
            <p:nvSpPr>
              <p:cNvPr id="73" name="Rectangle 17"/>
              <p:cNvSpPr>
                <a:spLocks noChangeArrowheads="1"/>
              </p:cNvSpPr>
              <p:nvPr/>
            </p:nvSpPr>
            <p:spPr bwMode="auto">
              <a:xfrm>
                <a:off x="893909" y="1269732"/>
                <a:ext cx="1669402"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Наименование</a:t>
                </a:r>
              </a:p>
              <a:p>
                <a:pPr eaLnBrk="1" hangingPunct="1">
                  <a:lnSpc>
                    <a:spcPts val="1300"/>
                  </a:lnSpc>
                  <a:spcBef>
                    <a:spcPct val="0"/>
                  </a:spcBef>
                  <a:buNone/>
                </a:pPr>
                <a:r>
                  <a:rPr lang="ru-RU" sz="1100" dirty="0"/>
                  <a:t>(обязательное)</a:t>
                </a:r>
                <a:endParaRPr lang="ru-RU" sz="1400" dirty="0"/>
              </a:p>
            </p:txBody>
          </p:sp>
          <p:grpSp>
            <p:nvGrpSpPr>
              <p:cNvPr id="74" name="Группа 73"/>
              <p:cNvGrpSpPr/>
              <p:nvPr/>
            </p:nvGrpSpPr>
            <p:grpSpPr>
              <a:xfrm>
                <a:off x="648364" y="1245169"/>
                <a:ext cx="240011" cy="276999"/>
                <a:chOff x="1283503" y="3544391"/>
                <a:chExt cx="302895" cy="349575"/>
              </a:xfrm>
            </p:grpSpPr>
            <p:sp>
              <p:nvSpPr>
                <p:cNvPr id="75" name="Овал 7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53" name="Группа 52"/>
            <p:cNvGrpSpPr/>
            <p:nvPr/>
          </p:nvGrpSpPr>
          <p:grpSpPr>
            <a:xfrm>
              <a:off x="3019119" y="5664229"/>
              <a:ext cx="1433761" cy="450972"/>
              <a:chOff x="648364" y="1245169"/>
              <a:chExt cx="1433761" cy="450972"/>
            </a:xfrm>
          </p:grpSpPr>
          <p:sp>
            <p:nvSpPr>
              <p:cNvPr id="69" name="Rectangle 17"/>
              <p:cNvSpPr>
                <a:spLocks noChangeArrowheads="1"/>
              </p:cNvSpPr>
              <p:nvPr/>
            </p:nvSpPr>
            <p:spPr bwMode="auto">
              <a:xfrm>
                <a:off x="893909" y="1270383"/>
                <a:ext cx="118821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Блок схема</a:t>
                </a:r>
              </a:p>
              <a:p>
                <a:pPr eaLnBrk="1" hangingPunct="1">
                  <a:lnSpc>
                    <a:spcPts val="1300"/>
                  </a:lnSpc>
                  <a:spcBef>
                    <a:spcPct val="0"/>
                  </a:spcBef>
                  <a:buNone/>
                </a:pPr>
                <a:r>
                  <a:rPr lang="ru-RU" sz="1100" i="1" dirty="0"/>
                  <a:t>(выбор файла)</a:t>
                </a:r>
              </a:p>
            </p:txBody>
          </p:sp>
          <p:grpSp>
            <p:nvGrpSpPr>
              <p:cNvPr id="70" name="Группа 69"/>
              <p:cNvGrpSpPr/>
              <p:nvPr/>
            </p:nvGrpSpPr>
            <p:grpSpPr>
              <a:xfrm>
                <a:off x="648364" y="1245169"/>
                <a:ext cx="240011" cy="276999"/>
                <a:chOff x="1283503" y="3544391"/>
                <a:chExt cx="302895" cy="349575"/>
              </a:xfrm>
            </p:grpSpPr>
            <p:sp>
              <p:nvSpPr>
                <p:cNvPr id="71" name="Овал 7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55" name="Группа 54"/>
            <p:cNvGrpSpPr/>
            <p:nvPr/>
          </p:nvGrpSpPr>
          <p:grpSpPr>
            <a:xfrm>
              <a:off x="5125353" y="5112498"/>
              <a:ext cx="1732646" cy="450321"/>
              <a:chOff x="648364" y="1245169"/>
              <a:chExt cx="1732646" cy="450321"/>
            </a:xfrm>
          </p:grpSpPr>
          <p:sp>
            <p:nvSpPr>
              <p:cNvPr id="61" name="Rectangle 17"/>
              <p:cNvSpPr>
                <a:spLocks noChangeArrowheads="1"/>
              </p:cNvSpPr>
              <p:nvPr/>
            </p:nvSpPr>
            <p:spPr bwMode="auto">
              <a:xfrm>
                <a:off x="893909" y="1269732"/>
                <a:ext cx="1487101"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Основание</a:t>
                </a:r>
              </a:p>
              <a:p>
                <a:pPr eaLnBrk="1" hangingPunct="1">
                  <a:lnSpc>
                    <a:spcPts val="1300"/>
                  </a:lnSpc>
                  <a:spcBef>
                    <a:spcPct val="0"/>
                  </a:spcBef>
                  <a:buNone/>
                </a:pPr>
                <a:r>
                  <a:rPr lang="ru-RU" sz="1100" i="1" dirty="0"/>
                  <a:t>(редактор текста)</a:t>
                </a:r>
              </a:p>
            </p:txBody>
          </p:sp>
          <p:grpSp>
            <p:nvGrpSpPr>
              <p:cNvPr id="62" name="Группа 61"/>
              <p:cNvGrpSpPr/>
              <p:nvPr/>
            </p:nvGrpSpPr>
            <p:grpSpPr>
              <a:xfrm>
                <a:off x="648364" y="1245169"/>
                <a:ext cx="240011" cy="276999"/>
                <a:chOff x="1283503" y="3544391"/>
                <a:chExt cx="302895" cy="349575"/>
              </a:xfrm>
            </p:grpSpPr>
            <p:sp>
              <p:nvSpPr>
                <p:cNvPr id="63" name="Овал 6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nvGrpSpPr>
            <p:cNvPr id="56" name="Группа 55"/>
            <p:cNvGrpSpPr/>
            <p:nvPr/>
          </p:nvGrpSpPr>
          <p:grpSpPr>
            <a:xfrm>
              <a:off x="5125353" y="5664229"/>
              <a:ext cx="2106233" cy="450972"/>
              <a:chOff x="648364" y="1245169"/>
              <a:chExt cx="2106233" cy="450972"/>
            </a:xfrm>
          </p:grpSpPr>
          <p:sp>
            <p:nvSpPr>
              <p:cNvPr id="57" name="Rectangle 17"/>
              <p:cNvSpPr>
                <a:spLocks noChangeArrowheads="1"/>
              </p:cNvSpPr>
              <p:nvPr/>
            </p:nvSpPr>
            <p:spPr bwMode="auto">
              <a:xfrm>
                <a:off x="893909" y="1270383"/>
                <a:ext cx="1860688"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Результат оказания </a:t>
                </a:r>
                <a:r>
                  <a:rPr lang="ru-RU" sz="1100" i="1" dirty="0"/>
                  <a:t>(обязательное)</a:t>
                </a:r>
                <a:endParaRPr lang="ru-RU" sz="1400" i="1" dirty="0"/>
              </a:p>
            </p:txBody>
          </p:sp>
          <p:grpSp>
            <p:nvGrpSpPr>
              <p:cNvPr id="58" name="Группа 57"/>
              <p:cNvGrpSpPr/>
              <p:nvPr/>
            </p:nvGrpSpPr>
            <p:grpSpPr>
              <a:xfrm>
                <a:off x="648364" y="1245169"/>
                <a:ext cx="240011" cy="276999"/>
                <a:chOff x="1283503" y="3544391"/>
                <a:chExt cx="302895" cy="349575"/>
              </a:xfrm>
            </p:grpSpPr>
            <p:sp>
              <p:nvSpPr>
                <p:cNvPr id="59" name="Овал 5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grpSp>
        <p:nvGrpSpPr>
          <p:cNvPr id="7" name="Группа 6"/>
          <p:cNvGrpSpPr/>
          <p:nvPr/>
        </p:nvGrpSpPr>
        <p:grpSpPr>
          <a:xfrm>
            <a:off x="1654961" y="1039436"/>
            <a:ext cx="5730865" cy="4140164"/>
            <a:chOff x="1654961" y="926608"/>
            <a:chExt cx="5730865" cy="4140164"/>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8176" y="926608"/>
              <a:ext cx="5627649" cy="41401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6649" name="AutoShape 9"/>
            <p:cNvSpPr>
              <a:spLocks noChangeArrowheads="1"/>
            </p:cNvSpPr>
            <p:nvPr/>
          </p:nvSpPr>
          <p:spPr bwMode="auto">
            <a:xfrm>
              <a:off x="1867220" y="1803718"/>
              <a:ext cx="5518606" cy="296544"/>
            </a:xfrm>
            <a:prstGeom prst="roundRect">
              <a:avLst>
                <a:gd name="adj" fmla="val 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6652" name="AutoShape 12"/>
            <p:cNvSpPr>
              <a:spLocks noChangeArrowheads="1"/>
            </p:cNvSpPr>
            <p:nvPr/>
          </p:nvSpPr>
          <p:spPr bwMode="auto">
            <a:xfrm>
              <a:off x="1867220" y="3250847"/>
              <a:ext cx="5518605" cy="450549"/>
            </a:xfrm>
            <a:prstGeom prst="roundRect">
              <a:avLst>
                <a:gd name="adj" fmla="val 186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6655" name="AutoShape 15"/>
            <p:cNvSpPr>
              <a:spLocks noChangeArrowheads="1"/>
            </p:cNvSpPr>
            <p:nvPr/>
          </p:nvSpPr>
          <p:spPr bwMode="auto">
            <a:xfrm>
              <a:off x="1867220" y="3765390"/>
              <a:ext cx="5518605" cy="724601"/>
            </a:xfrm>
            <a:prstGeom prst="roundRect">
              <a:avLst>
                <a:gd name="adj" fmla="val 89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6662" name="AutoShape 22"/>
            <p:cNvSpPr>
              <a:spLocks noChangeArrowheads="1"/>
            </p:cNvSpPr>
            <p:nvPr/>
          </p:nvSpPr>
          <p:spPr bwMode="auto">
            <a:xfrm>
              <a:off x="1867220" y="4489950"/>
              <a:ext cx="5518605" cy="395871"/>
            </a:xfrm>
            <a:prstGeom prst="roundRect">
              <a:avLst>
                <a:gd name="adj" fmla="val 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2" name="Группа 31"/>
            <p:cNvGrpSpPr/>
            <p:nvPr/>
          </p:nvGrpSpPr>
          <p:grpSpPr>
            <a:xfrm>
              <a:off x="1654961" y="1788278"/>
              <a:ext cx="310528" cy="253554"/>
              <a:chOff x="1290490" y="3609035"/>
              <a:chExt cx="288924" cy="235913"/>
            </a:xfrm>
          </p:grpSpPr>
          <p:sp>
            <p:nvSpPr>
              <p:cNvPr id="33" name="Овал 3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90490" y="3614693"/>
                <a:ext cx="288924" cy="2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77" name="Группа 76"/>
            <p:cNvGrpSpPr/>
            <p:nvPr/>
          </p:nvGrpSpPr>
          <p:grpSpPr>
            <a:xfrm>
              <a:off x="1654961" y="3225342"/>
              <a:ext cx="310528" cy="276999"/>
              <a:chOff x="1290490" y="3596063"/>
              <a:chExt cx="288924" cy="257727"/>
            </a:xfrm>
          </p:grpSpPr>
          <p:sp>
            <p:nvSpPr>
              <p:cNvPr id="78" name="Овал 7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80" name="Группа 79"/>
            <p:cNvGrpSpPr/>
            <p:nvPr/>
          </p:nvGrpSpPr>
          <p:grpSpPr>
            <a:xfrm>
              <a:off x="1654961" y="3747949"/>
              <a:ext cx="310528" cy="276999"/>
              <a:chOff x="1290490" y="3596063"/>
              <a:chExt cx="288924" cy="257727"/>
            </a:xfrm>
          </p:grpSpPr>
          <p:sp>
            <p:nvSpPr>
              <p:cNvPr id="81" name="Овал 8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3</a:t>
                </a:r>
              </a:p>
            </p:txBody>
          </p:sp>
        </p:grpSp>
        <p:grpSp>
          <p:nvGrpSpPr>
            <p:cNvPr id="83" name="Группа 82"/>
            <p:cNvGrpSpPr/>
            <p:nvPr/>
          </p:nvGrpSpPr>
          <p:grpSpPr>
            <a:xfrm>
              <a:off x="1654961" y="4462773"/>
              <a:ext cx="310528" cy="276999"/>
              <a:chOff x="1290490" y="3596063"/>
              <a:chExt cx="288924" cy="257727"/>
            </a:xfrm>
          </p:grpSpPr>
          <p:sp>
            <p:nvSpPr>
              <p:cNvPr id="84" name="Овал 8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4</a:t>
                </a:r>
              </a:p>
            </p:txBody>
          </p:sp>
        </p:gr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68</a:t>
            </a:fld>
            <a:endParaRPr lang="ru-RU"/>
          </a:p>
        </p:txBody>
      </p:sp>
    </p:spTree>
    <p:extLst>
      <p:ext uri="{BB962C8B-B14F-4D97-AF65-F5344CB8AC3E}">
        <p14:creationId xmlns:p14="http://schemas.microsoft.com/office/powerpoint/2010/main" val="41604689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Группа 62"/>
          <p:cNvGrpSpPr/>
          <p:nvPr/>
        </p:nvGrpSpPr>
        <p:grpSpPr>
          <a:xfrm>
            <a:off x="0" y="6812282"/>
            <a:ext cx="9143999" cy="45719"/>
            <a:chOff x="1403648" y="3860938"/>
            <a:chExt cx="6048672" cy="43536"/>
          </a:xfrm>
        </p:grpSpPr>
        <p:sp>
          <p:nvSpPr>
            <p:cNvPr id="64" name="Прямоугольник 6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рямоугольник 6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Прямоугольник 6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Прямоугольник 6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8"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Вкладка</a:t>
            </a:r>
          </a:p>
          <a:p>
            <a:pPr algn="ctr">
              <a:lnSpc>
                <a:spcPts val="2500"/>
              </a:lnSpc>
            </a:pPr>
            <a:r>
              <a:rPr lang="ru-RU" sz="2400" b="1" dirty="0"/>
              <a:t>«Основания для отказа / приостановления»</a:t>
            </a:r>
          </a:p>
        </p:txBody>
      </p:sp>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23593" y="1375577"/>
            <a:ext cx="5221337" cy="48685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1143703" y="2695779"/>
            <a:ext cx="3905084" cy="880462"/>
          </a:xfrm>
          <a:prstGeom prst="roundRect">
            <a:avLst>
              <a:gd name="adj" fmla="val 224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96" name="Группа 95"/>
          <p:cNvGrpSpPr/>
          <p:nvPr/>
        </p:nvGrpSpPr>
        <p:grpSpPr>
          <a:xfrm>
            <a:off x="954371" y="2584744"/>
            <a:ext cx="310528" cy="253554"/>
            <a:chOff x="1290490" y="3609035"/>
            <a:chExt cx="288924" cy="235913"/>
          </a:xfrm>
        </p:grpSpPr>
        <p:sp>
          <p:nvSpPr>
            <p:cNvPr id="106" name="Овал 105"/>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7" name="Text Box 15"/>
            <p:cNvSpPr txBox="1">
              <a:spLocks noChangeArrowheads="1"/>
            </p:cNvSpPr>
            <p:nvPr/>
          </p:nvSpPr>
          <p:spPr bwMode="auto">
            <a:xfrm>
              <a:off x="1290490" y="3614693"/>
              <a:ext cx="288924" cy="2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sp>
        <p:nvSpPr>
          <p:cNvPr id="108" name="AutoShape 7"/>
          <p:cNvSpPr>
            <a:spLocks noChangeArrowheads="1"/>
          </p:cNvSpPr>
          <p:nvPr/>
        </p:nvSpPr>
        <p:spPr bwMode="auto">
          <a:xfrm>
            <a:off x="1636902" y="3269872"/>
            <a:ext cx="1008112" cy="254880"/>
          </a:xfrm>
          <a:prstGeom prst="roundRect">
            <a:avLst>
              <a:gd name="adj" fmla="val 51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09" name="Группа 108"/>
          <p:cNvGrpSpPr/>
          <p:nvPr/>
        </p:nvGrpSpPr>
        <p:grpSpPr>
          <a:xfrm>
            <a:off x="1494875" y="3129813"/>
            <a:ext cx="310528" cy="276999"/>
            <a:chOff x="1290490" y="3596063"/>
            <a:chExt cx="288924" cy="257727"/>
          </a:xfrm>
        </p:grpSpPr>
        <p:sp>
          <p:nvSpPr>
            <p:cNvPr id="110" name="Овал 10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nvGrpSpPr>
          <p:cNvPr id="2" name="Группа 1"/>
          <p:cNvGrpSpPr/>
          <p:nvPr/>
        </p:nvGrpSpPr>
        <p:grpSpPr>
          <a:xfrm>
            <a:off x="6745053" y="3225141"/>
            <a:ext cx="1444577" cy="1169415"/>
            <a:chOff x="6439791" y="1516867"/>
            <a:chExt cx="1444577" cy="1169415"/>
          </a:xfrm>
        </p:grpSpPr>
        <p:grpSp>
          <p:nvGrpSpPr>
            <p:cNvPr id="112" name="Группа 111"/>
            <p:cNvGrpSpPr/>
            <p:nvPr/>
          </p:nvGrpSpPr>
          <p:grpSpPr>
            <a:xfrm>
              <a:off x="6439791" y="1516867"/>
              <a:ext cx="1444577" cy="450321"/>
              <a:chOff x="648364" y="1245169"/>
              <a:chExt cx="1444577" cy="450321"/>
            </a:xfrm>
          </p:grpSpPr>
          <p:sp>
            <p:nvSpPr>
              <p:cNvPr id="113" name="Rectangle 17"/>
              <p:cNvSpPr>
                <a:spLocks noChangeArrowheads="1"/>
              </p:cNvSpPr>
              <p:nvPr/>
            </p:nvSpPr>
            <p:spPr bwMode="auto">
              <a:xfrm>
                <a:off x="893909" y="1269732"/>
                <a:ext cx="1199032"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Перечень оснований</a:t>
                </a:r>
              </a:p>
            </p:txBody>
          </p:sp>
          <p:grpSp>
            <p:nvGrpSpPr>
              <p:cNvPr id="114" name="Группа 113"/>
              <p:cNvGrpSpPr/>
              <p:nvPr/>
            </p:nvGrpSpPr>
            <p:grpSpPr>
              <a:xfrm>
                <a:off x="648364" y="1245169"/>
                <a:ext cx="240011" cy="276999"/>
                <a:chOff x="1283503" y="3544391"/>
                <a:chExt cx="302895" cy="349575"/>
              </a:xfrm>
            </p:grpSpPr>
            <p:sp>
              <p:nvSpPr>
                <p:cNvPr id="115" name="Овал 11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117" name="Группа 116"/>
            <p:cNvGrpSpPr/>
            <p:nvPr/>
          </p:nvGrpSpPr>
          <p:grpSpPr>
            <a:xfrm>
              <a:off x="6439791" y="2068598"/>
              <a:ext cx="1444577" cy="617684"/>
              <a:chOff x="648364" y="1245169"/>
              <a:chExt cx="1444577" cy="617684"/>
            </a:xfrm>
          </p:grpSpPr>
          <p:sp>
            <p:nvSpPr>
              <p:cNvPr id="118" name="Rectangle 17"/>
              <p:cNvSpPr>
                <a:spLocks noChangeArrowheads="1"/>
              </p:cNvSpPr>
              <p:nvPr/>
            </p:nvSpPr>
            <p:spPr bwMode="auto">
              <a:xfrm>
                <a:off x="893909" y="1270383"/>
                <a:ext cx="1199032"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dirty="0"/>
                  <a:t>Кнопка </a:t>
                </a:r>
              </a:p>
              <a:p>
                <a:pPr eaLnBrk="1" hangingPunct="1">
                  <a:lnSpc>
                    <a:spcPts val="1300"/>
                  </a:lnSpc>
                  <a:spcBef>
                    <a:spcPct val="0"/>
                  </a:spcBef>
                  <a:buNone/>
                </a:pPr>
                <a:r>
                  <a:rPr lang="ru-RU" sz="1400" dirty="0"/>
                  <a:t>добавления основания</a:t>
                </a:r>
              </a:p>
            </p:txBody>
          </p:sp>
          <p:grpSp>
            <p:nvGrpSpPr>
              <p:cNvPr id="119" name="Группа 118"/>
              <p:cNvGrpSpPr/>
              <p:nvPr/>
            </p:nvGrpSpPr>
            <p:grpSpPr>
              <a:xfrm>
                <a:off x="648364" y="1245169"/>
                <a:ext cx="240011" cy="276999"/>
                <a:chOff x="1283503" y="3544391"/>
                <a:chExt cx="302895" cy="349575"/>
              </a:xfrm>
            </p:grpSpPr>
            <p:sp>
              <p:nvSpPr>
                <p:cNvPr id="120" name="Овал 11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sp>
        <p:nvSpPr>
          <p:cNvPr id="4" name="Номер слайда 3"/>
          <p:cNvSpPr>
            <a:spLocks noGrp="1"/>
          </p:cNvSpPr>
          <p:nvPr>
            <p:ph type="sldNum" sz="quarter" idx="12"/>
          </p:nvPr>
        </p:nvSpPr>
        <p:spPr/>
        <p:txBody>
          <a:bodyPr/>
          <a:lstStyle/>
          <a:p>
            <a:pPr>
              <a:defRPr/>
            </a:pPr>
            <a:fld id="{1BC21C8B-08AF-4BCC-9ADA-C63260DE56E1}" type="slidenum">
              <a:rPr lang="ru-RU" smtClean="0"/>
              <a:pPr>
                <a:defRPr/>
              </a:pPr>
              <a:t>69</a:t>
            </a:fld>
            <a:endParaRPr lang="ru-RU"/>
          </a:p>
        </p:txBody>
      </p:sp>
    </p:spTree>
    <p:extLst>
      <p:ext uri="{BB962C8B-B14F-4D97-AF65-F5344CB8AC3E}">
        <p14:creationId xmlns:p14="http://schemas.microsoft.com/office/powerpoint/2010/main" val="1395299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591344" y="404664"/>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Реализованные нововведения</a:t>
            </a:r>
          </a:p>
          <a:p>
            <a:pPr algn="ctr">
              <a:lnSpc>
                <a:spcPts val="2500"/>
              </a:lnSpc>
            </a:pPr>
            <a:r>
              <a:rPr lang="ru-RU" sz="2400" b="1"/>
              <a:t>Реестра версии 4.0</a:t>
            </a:r>
          </a:p>
        </p:txBody>
      </p:sp>
      <p:grpSp>
        <p:nvGrpSpPr>
          <p:cNvPr id="12" name="Группа 11"/>
          <p:cNvGrpSpPr/>
          <p:nvPr/>
        </p:nvGrpSpPr>
        <p:grpSpPr>
          <a:xfrm>
            <a:off x="0" y="6812282"/>
            <a:ext cx="9143999" cy="45719"/>
            <a:chOff x="1403648" y="3860938"/>
            <a:chExt cx="6048672" cy="43536"/>
          </a:xfrm>
        </p:grpSpPr>
        <p:sp>
          <p:nvSpPr>
            <p:cNvPr id="13" name="Прямоугольник 1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 name="Rectangle 13"/>
          <p:cNvSpPr>
            <a:spLocks noChangeArrowheads="1"/>
          </p:cNvSpPr>
          <p:nvPr/>
        </p:nvSpPr>
        <p:spPr bwMode="auto">
          <a:xfrm>
            <a:off x="2555776" y="1400756"/>
            <a:ext cx="4176464"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nSpc>
                <a:spcPct val="200000"/>
              </a:lnSpc>
            </a:pPr>
            <a:r>
              <a:rPr lang="ru-RU" sz="1100" b="1"/>
              <a:t>• Тонкий клиент</a:t>
            </a:r>
          </a:p>
          <a:p>
            <a:pPr>
              <a:lnSpc>
                <a:spcPct val="200000"/>
              </a:lnSpc>
            </a:pPr>
            <a:r>
              <a:rPr lang="ru-RU" sz="1100" b="1"/>
              <a:t>• Возможность повторного использования ранее</a:t>
            </a:r>
          </a:p>
          <a:p>
            <a:pPr>
              <a:lnSpc>
                <a:spcPts val="1100"/>
              </a:lnSpc>
            </a:pPr>
            <a:r>
              <a:rPr lang="ru-RU" sz="1100" b="1"/>
              <a:t>  внесенных сведений (НПА, рабочие документы)</a:t>
            </a:r>
          </a:p>
          <a:p>
            <a:pPr>
              <a:lnSpc>
                <a:spcPct val="200000"/>
              </a:lnSpc>
            </a:pPr>
            <a:r>
              <a:rPr lang="ru-RU" sz="1100" b="1"/>
              <a:t>• Выделение функций в отдельный раздел реестра</a:t>
            </a:r>
          </a:p>
          <a:p>
            <a:pPr>
              <a:lnSpc>
                <a:spcPct val="200000"/>
              </a:lnSpc>
            </a:pPr>
            <a:r>
              <a:rPr lang="ru-RU" sz="1100" b="1"/>
              <a:t>• Упрощение выполнения шаблонных задач, а именно:</a:t>
            </a:r>
            <a:endParaRPr lang="en-US" sz="1100" b="1"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80" y="3429000"/>
            <a:ext cx="7956376" cy="2331549"/>
          </a:xfrm>
          <a:prstGeom prst="rect">
            <a:avLst/>
          </a:prstGeom>
        </p:spPr>
      </p:pic>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7</a:t>
            </a:fld>
            <a:endParaRPr lang="ru-RU"/>
          </a:p>
        </p:txBody>
      </p:sp>
    </p:spTree>
    <p:extLst>
      <p:ext uri="{BB962C8B-B14F-4D97-AF65-F5344CB8AC3E}">
        <p14:creationId xmlns:p14="http://schemas.microsoft.com/office/powerpoint/2010/main" val="121644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0" y="6812282"/>
            <a:ext cx="9143999" cy="45719"/>
            <a:chOff x="1403648" y="3860938"/>
            <a:chExt cx="6048672" cy="43536"/>
          </a:xfrm>
        </p:grpSpPr>
        <p:sp>
          <p:nvSpPr>
            <p:cNvPr id="20" name="Прямоугольник 1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dirty="0"/>
              <a:t>Вкладка</a:t>
            </a:r>
          </a:p>
          <a:p>
            <a:pPr algn="ctr">
              <a:lnSpc>
                <a:spcPts val="2500"/>
              </a:lnSpc>
            </a:pPr>
            <a:r>
              <a:rPr lang="ru-RU" sz="2400" b="1" dirty="0"/>
              <a:t>«Основания для отказа / приостановления»</a:t>
            </a:r>
          </a:p>
        </p:txBody>
      </p:sp>
      <p:grpSp>
        <p:nvGrpSpPr>
          <p:cNvPr id="7" name="Группа 6"/>
          <p:cNvGrpSpPr/>
          <p:nvPr/>
        </p:nvGrpSpPr>
        <p:grpSpPr>
          <a:xfrm>
            <a:off x="708194" y="1617356"/>
            <a:ext cx="7727613" cy="4342274"/>
            <a:chOff x="708193" y="1617356"/>
            <a:chExt cx="7727613" cy="4342274"/>
          </a:xfrm>
        </p:grpSpPr>
        <p:grpSp>
          <p:nvGrpSpPr>
            <p:cNvPr id="6" name="Группа 5"/>
            <p:cNvGrpSpPr/>
            <p:nvPr/>
          </p:nvGrpSpPr>
          <p:grpSpPr>
            <a:xfrm>
              <a:off x="708193" y="1623427"/>
              <a:ext cx="7727613" cy="4336203"/>
              <a:chOff x="352831" y="1218287"/>
              <a:chExt cx="7727613" cy="4336203"/>
            </a:xfrm>
          </p:grpSpPr>
          <p:grpSp>
            <p:nvGrpSpPr>
              <p:cNvPr id="4" name="Группа 3"/>
              <p:cNvGrpSpPr/>
              <p:nvPr/>
            </p:nvGrpSpPr>
            <p:grpSpPr>
              <a:xfrm>
                <a:off x="352831" y="1218287"/>
                <a:ext cx="4168202" cy="2570205"/>
                <a:chOff x="175443" y="1668444"/>
                <a:chExt cx="4168202" cy="2570205"/>
              </a:xfrm>
            </p:grpSpPr>
            <p:pic>
              <p:nvPicPr>
                <p:cNvPr id="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5443" y="1668444"/>
                  <a:ext cx="4168202" cy="25702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5" name="AutoShape 7"/>
                <p:cNvSpPr>
                  <a:spLocks noChangeArrowheads="1"/>
                </p:cNvSpPr>
                <p:nvPr/>
              </p:nvSpPr>
              <p:spPr bwMode="auto">
                <a:xfrm>
                  <a:off x="467543" y="3352162"/>
                  <a:ext cx="3750965" cy="652902"/>
                </a:xfrm>
                <a:prstGeom prst="roundRect">
                  <a:avLst>
                    <a:gd name="adj" fmla="val 172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91176" name="AutoShape 8"/>
                <p:cNvSpPr>
                  <a:spLocks noChangeArrowheads="1"/>
                </p:cNvSpPr>
                <p:nvPr/>
              </p:nvSpPr>
              <p:spPr bwMode="auto">
                <a:xfrm>
                  <a:off x="467544" y="3007890"/>
                  <a:ext cx="3750965" cy="277094"/>
                </a:xfrm>
                <a:prstGeom prst="roundRect">
                  <a:avLst>
                    <a:gd name="adj" fmla="val 5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21" name="Группа 20"/>
                <p:cNvGrpSpPr/>
                <p:nvPr/>
              </p:nvGrpSpPr>
              <p:grpSpPr>
                <a:xfrm>
                  <a:off x="312279" y="3019660"/>
                  <a:ext cx="310528" cy="253554"/>
                  <a:chOff x="1290490" y="3609035"/>
                  <a:chExt cx="288924" cy="235913"/>
                </a:xfrm>
              </p:grpSpPr>
              <p:sp>
                <p:nvSpPr>
                  <p:cNvPr id="22" name="Овал 2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 Box 15"/>
                  <p:cNvSpPr txBox="1">
                    <a:spLocks noChangeArrowheads="1"/>
                  </p:cNvSpPr>
                  <p:nvPr/>
                </p:nvSpPr>
                <p:spPr bwMode="auto">
                  <a:xfrm>
                    <a:off x="1290490" y="3614693"/>
                    <a:ext cx="288924" cy="22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30" name="Группа 29"/>
                <p:cNvGrpSpPr/>
                <p:nvPr/>
              </p:nvGrpSpPr>
              <p:grpSpPr>
                <a:xfrm>
                  <a:off x="312279" y="3537891"/>
                  <a:ext cx="310528" cy="276999"/>
                  <a:chOff x="1290490" y="3596063"/>
                  <a:chExt cx="288924" cy="257727"/>
                </a:xfrm>
              </p:grpSpPr>
              <p:sp>
                <p:nvSpPr>
                  <p:cNvPr id="31" name="Овал 3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nvGrpSpPr>
              <p:cNvPr id="5" name="Группа 4"/>
              <p:cNvGrpSpPr/>
              <p:nvPr/>
            </p:nvGrpSpPr>
            <p:grpSpPr>
              <a:xfrm>
                <a:off x="3851920" y="3024584"/>
                <a:ext cx="4228524" cy="2529906"/>
                <a:chOff x="4606199" y="3768548"/>
                <a:chExt cx="4228524" cy="2529906"/>
              </a:xfrm>
            </p:grpSpPr>
            <p:pic>
              <p:nvPicPr>
                <p:cNvPr id="737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06199" y="3768548"/>
                  <a:ext cx="4076263" cy="2529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1179" name="AutoShape 11"/>
                <p:cNvSpPr>
                  <a:spLocks noChangeArrowheads="1"/>
                </p:cNvSpPr>
                <p:nvPr/>
              </p:nvSpPr>
              <p:spPr bwMode="auto">
                <a:xfrm>
                  <a:off x="4606199" y="5307609"/>
                  <a:ext cx="4070257" cy="696342"/>
                </a:xfrm>
                <a:prstGeom prst="roundRect">
                  <a:avLst>
                    <a:gd name="adj" fmla="val 266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3" name="Группа 32"/>
                <p:cNvGrpSpPr/>
                <p:nvPr/>
              </p:nvGrpSpPr>
              <p:grpSpPr>
                <a:xfrm>
                  <a:off x="8524195" y="5517280"/>
                  <a:ext cx="310528" cy="276999"/>
                  <a:chOff x="1290490" y="3596063"/>
                  <a:chExt cx="288924" cy="257727"/>
                </a:xfrm>
              </p:grpSpPr>
              <p:sp>
                <p:nvSpPr>
                  <p:cNvPr id="34" name="Овал 3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 Box 15"/>
                  <p:cNvSpPr txBox="1">
                    <a:spLocks noChangeArrowheads="1"/>
                  </p:cNvSpPr>
                  <p:nvPr/>
                </p:nvSpPr>
                <p:spPr bwMode="auto">
                  <a:xfrm>
                    <a:off x="1290490" y="3596063"/>
                    <a:ext cx="288924" cy="25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grpSp>
          <p:nvGrpSpPr>
            <p:cNvPr id="36" name="Группа 35"/>
            <p:cNvGrpSpPr/>
            <p:nvPr/>
          </p:nvGrpSpPr>
          <p:grpSpPr>
            <a:xfrm>
              <a:off x="5220072" y="1617356"/>
              <a:ext cx="3215734" cy="1336127"/>
              <a:chOff x="6439791" y="1516867"/>
              <a:chExt cx="3215734" cy="1336127"/>
            </a:xfrm>
          </p:grpSpPr>
          <p:grpSp>
            <p:nvGrpSpPr>
              <p:cNvPr id="37" name="Группа 36"/>
              <p:cNvGrpSpPr/>
              <p:nvPr/>
            </p:nvGrpSpPr>
            <p:grpSpPr>
              <a:xfrm>
                <a:off x="6439791" y="1516867"/>
                <a:ext cx="3215734" cy="283608"/>
                <a:chOff x="648364" y="1245169"/>
                <a:chExt cx="3215734" cy="283608"/>
              </a:xfrm>
            </p:grpSpPr>
            <p:sp>
              <p:nvSpPr>
                <p:cNvPr id="43" name="Rectangle 17"/>
                <p:cNvSpPr>
                  <a:spLocks noChangeArrowheads="1"/>
                </p:cNvSpPr>
                <p:nvPr/>
              </p:nvSpPr>
              <p:spPr bwMode="auto">
                <a:xfrm>
                  <a:off x="893908" y="1269732"/>
                  <a:ext cx="297019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Признак </a:t>
                  </a:r>
                  <a:r>
                    <a:rPr lang="ru-RU" sz="1400"/>
                    <a:t>Основания отсутствуют</a:t>
                  </a:r>
                </a:p>
              </p:txBody>
            </p:sp>
            <p:grpSp>
              <p:nvGrpSpPr>
                <p:cNvPr id="44" name="Группа 43"/>
                <p:cNvGrpSpPr/>
                <p:nvPr/>
              </p:nvGrpSpPr>
              <p:grpSpPr>
                <a:xfrm>
                  <a:off x="648364" y="1245169"/>
                  <a:ext cx="240011" cy="276999"/>
                  <a:chOff x="1283503" y="3544391"/>
                  <a:chExt cx="302895" cy="349575"/>
                </a:xfrm>
              </p:grpSpPr>
              <p:sp>
                <p:nvSpPr>
                  <p:cNvPr id="45" name="Овал 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38" name="Группа 37"/>
              <p:cNvGrpSpPr/>
              <p:nvPr/>
            </p:nvGrpSpPr>
            <p:grpSpPr>
              <a:xfrm>
                <a:off x="6439791" y="2068598"/>
                <a:ext cx="3057467" cy="784396"/>
                <a:chOff x="648364" y="1245169"/>
                <a:chExt cx="3057467" cy="784396"/>
              </a:xfrm>
            </p:grpSpPr>
            <p:sp>
              <p:nvSpPr>
                <p:cNvPr id="39" name="Rectangle 17"/>
                <p:cNvSpPr>
                  <a:spLocks noChangeArrowheads="1"/>
                </p:cNvSpPr>
                <p:nvPr/>
              </p:nvSpPr>
              <p:spPr bwMode="auto">
                <a:xfrm>
                  <a:off x="893909" y="1270383"/>
                  <a:ext cx="2811922" cy="7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Основания для </a:t>
                  </a:r>
                  <a:r>
                    <a:rPr lang="ru-RU" sz="1400"/>
                    <a:t>отказа</a:t>
                  </a:r>
                  <a:r>
                    <a:rPr lang="ru-RU" sz="1400" smtClean="0"/>
                    <a:t>:</a:t>
                  </a:r>
                </a:p>
                <a:p>
                  <a:pPr eaLnBrk="1" hangingPunct="1">
                    <a:lnSpc>
                      <a:spcPts val="1300"/>
                    </a:lnSpc>
                    <a:spcBef>
                      <a:spcPct val="0"/>
                    </a:spcBef>
                    <a:buNone/>
                  </a:pPr>
                  <a:endParaRPr lang="ru-RU" sz="1400"/>
                </a:p>
                <a:p>
                  <a:pPr marL="285750" indent="-285750">
                    <a:lnSpc>
                      <a:spcPts val="1300"/>
                    </a:lnSpc>
                    <a:spcBef>
                      <a:spcPct val="0"/>
                    </a:spcBef>
                  </a:pPr>
                  <a:r>
                    <a:rPr lang="ru-RU" sz="1400"/>
                    <a:t>Тип действия – отказ</a:t>
                  </a:r>
                </a:p>
                <a:p>
                  <a:pPr marL="285750" indent="-285750">
                    <a:lnSpc>
                      <a:spcPts val="1300"/>
                    </a:lnSpc>
                    <a:spcBef>
                      <a:spcPct val="0"/>
                    </a:spcBef>
                  </a:pPr>
                  <a:r>
                    <a:rPr lang="ru-RU" sz="1400"/>
                    <a:t>Описание</a:t>
                  </a:r>
                  <a:endParaRPr lang="ru-RU" sz="1400" dirty="0"/>
                </a:p>
              </p:txBody>
            </p:sp>
            <p:grpSp>
              <p:nvGrpSpPr>
                <p:cNvPr id="40" name="Группа 39"/>
                <p:cNvGrpSpPr/>
                <p:nvPr/>
              </p:nvGrpSpPr>
              <p:grpSpPr>
                <a:xfrm>
                  <a:off x="648364" y="1245169"/>
                  <a:ext cx="240011" cy="276999"/>
                  <a:chOff x="1283503" y="3544391"/>
                  <a:chExt cx="302895" cy="349575"/>
                </a:xfrm>
              </p:grpSpPr>
              <p:sp>
                <p:nvSpPr>
                  <p:cNvPr id="41" name="Овал 4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grpSp>
          <p:nvGrpSpPr>
            <p:cNvPr id="49" name="Группа 48"/>
            <p:cNvGrpSpPr/>
            <p:nvPr/>
          </p:nvGrpSpPr>
          <p:grpSpPr>
            <a:xfrm>
              <a:off x="708193" y="4841809"/>
              <a:ext cx="3286200" cy="1117821"/>
              <a:chOff x="648364" y="1245169"/>
              <a:chExt cx="3286200" cy="1117821"/>
            </a:xfrm>
          </p:grpSpPr>
          <p:sp>
            <p:nvSpPr>
              <p:cNvPr id="50" name="Rectangle 17"/>
              <p:cNvSpPr>
                <a:spLocks noChangeArrowheads="1"/>
              </p:cNvSpPr>
              <p:nvPr/>
            </p:nvSpPr>
            <p:spPr bwMode="auto">
              <a:xfrm>
                <a:off x="893908" y="1270383"/>
                <a:ext cx="3040656"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Основания для </a:t>
                </a:r>
                <a:r>
                  <a:rPr lang="ru-RU" sz="1400"/>
                  <a:t>приостановления</a:t>
                </a:r>
                <a:r>
                  <a:rPr lang="ru-RU" sz="1400" smtClean="0"/>
                  <a:t>:</a:t>
                </a:r>
              </a:p>
              <a:p>
                <a:pPr eaLnBrk="1" hangingPunct="1">
                  <a:lnSpc>
                    <a:spcPts val="1300"/>
                  </a:lnSpc>
                  <a:spcBef>
                    <a:spcPct val="0"/>
                  </a:spcBef>
                  <a:buNone/>
                </a:pPr>
                <a:endParaRPr lang="ru-RU" sz="1400"/>
              </a:p>
              <a:p>
                <a:pPr marL="342900" indent="-342900">
                  <a:lnSpc>
                    <a:spcPts val="1300"/>
                  </a:lnSpc>
                  <a:spcBef>
                    <a:spcPct val="0"/>
                  </a:spcBef>
                </a:pPr>
                <a:r>
                  <a:rPr lang="ru-RU" sz="1400"/>
                  <a:t>Тип действия – приостановление</a:t>
                </a:r>
              </a:p>
              <a:p>
                <a:pPr marL="342900" indent="-342900">
                  <a:lnSpc>
                    <a:spcPts val="1300"/>
                  </a:lnSpc>
                  <a:spcBef>
                    <a:spcPct val="0"/>
                  </a:spcBef>
                </a:pPr>
                <a:r>
                  <a:rPr lang="ru-RU" sz="1400"/>
                  <a:t>Срок приостановления</a:t>
                </a:r>
              </a:p>
              <a:p>
                <a:pPr marL="342900" indent="-342900">
                  <a:lnSpc>
                    <a:spcPts val="1300"/>
                  </a:lnSpc>
                  <a:spcBef>
                    <a:spcPct val="0"/>
                  </a:spcBef>
                </a:pPr>
                <a:r>
                  <a:rPr lang="ru-RU" sz="1400"/>
                  <a:t>Описание</a:t>
                </a:r>
              </a:p>
            </p:txBody>
          </p:sp>
          <p:grpSp>
            <p:nvGrpSpPr>
              <p:cNvPr id="51" name="Группа 50"/>
              <p:cNvGrpSpPr/>
              <p:nvPr/>
            </p:nvGrpSpPr>
            <p:grpSpPr>
              <a:xfrm>
                <a:off x="648364" y="1245169"/>
                <a:ext cx="240011" cy="276999"/>
                <a:chOff x="1283503" y="3544391"/>
                <a:chExt cx="302895" cy="349575"/>
              </a:xfrm>
            </p:grpSpPr>
            <p:sp>
              <p:nvSpPr>
                <p:cNvPr id="52" name="Овал 5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sp>
        <p:nvSpPr>
          <p:cNvPr id="8" name="Номер слайда 7"/>
          <p:cNvSpPr>
            <a:spLocks noGrp="1"/>
          </p:cNvSpPr>
          <p:nvPr>
            <p:ph type="sldNum" sz="quarter" idx="12"/>
          </p:nvPr>
        </p:nvSpPr>
        <p:spPr/>
        <p:txBody>
          <a:bodyPr/>
          <a:lstStyle/>
          <a:p>
            <a:pPr>
              <a:defRPr/>
            </a:pPr>
            <a:fld id="{1BC21C8B-08AF-4BCC-9ADA-C63260DE56E1}" type="slidenum">
              <a:rPr lang="ru-RU" smtClean="0"/>
              <a:pPr>
                <a:defRPr/>
              </a:pPr>
              <a:t>70</a:t>
            </a:fld>
            <a:endParaRPr lang="ru-RU"/>
          </a:p>
        </p:txBody>
      </p:sp>
    </p:spTree>
    <p:extLst>
      <p:ext uri="{BB962C8B-B14F-4D97-AF65-F5344CB8AC3E}">
        <p14:creationId xmlns:p14="http://schemas.microsoft.com/office/powerpoint/2010/main" val="2202740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6812282"/>
            <a:ext cx="9143999"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9"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Вкладка «</a:t>
            </a:r>
            <a:r>
              <a:rPr lang="ru-RU" sz="2400" b="1"/>
              <a:t>НПА</a:t>
            </a:r>
            <a:r>
              <a:rPr lang="ru-RU" sz="2400" b="1" smtClean="0"/>
              <a:t>»</a:t>
            </a:r>
          </a:p>
          <a:p>
            <a:pPr algn="ctr">
              <a:lnSpc>
                <a:spcPts val="2500"/>
              </a:lnSpc>
            </a:pPr>
            <a:r>
              <a:rPr lang="ru-RU" b="1" i="1" smtClean="0"/>
              <a:t>(</a:t>
            </a:r>
            <a:r>
              <a:rPr lang="ru-RU" b="1" i="1"/>
              <a:t>нормативно-правовые акты)</a:t>
            </a:r>
            <a:endParaRPr lang="ru-RU" b="1" i="1" dirty="0"/>
          </a:p>
        </p:txBody>
      </p:sp>
      <p:grpSp>
        <p:nvGrpSpPr>
          <p:cNvPr id="8" name="Группа 7"/>
          <p:cNvGrpSpPr/>
          <p:nvPr/>
        </p:nvGrpSpPr>
        <p:grpSpPr>
          <a:xfrm>
            <a:off x="576808" y="1357262"/>
            <a:ext cx="7990385" cy="4899837"/>
            <a:chOff x="686071" y="1487548"/>
            <a:chExt cx="7990385" cy="4899837"/>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071" y="1487548"/>
              <a:ext cx="7990385" cy="48998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8"/>
            <p:cNvSpPr>
              <a:spLocks noChangeArrowheads="1"/>
            </p:cNvSpPr>
            <p:nvPr/>
          </p:nvSpPr>
          <p:spPr bwMode="auto">
            <a:xfrm>
              <a:off x="1187624" y="4869160"/>
              <a:ext cx="936105" cy="216024"/>
            </a:xfrm>
            <a:prstGeom prst="roundRect">
              <a:avLst>
                <a:gd name="adj" fmla="val 5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6" name="Прямая со стрелкой 5"/>
            <p:cNvCxnSpPr>
              <a:stCxn id="20" idx="3"/>
            </p:cNvCxnSpPr>
            <p:nvPr/>
          </p:nvCxnSpPr>
          <p:spPr>
            <a:xfrm flipV="1">
              <a:off x="2123729" y="4653136"/>
              <a:ext cx="432047" cy="32403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Номер слайда 8"/>
          <p:cNvSpPr>
            <a:spLocks noGrp="1"/>
          </p:cNvSpPr>
          <p:nvPr>
            <p:ph type="sldNum" sz="quarter" idx="12"/>
          </p:nvPr>
        </p:nvSpPr>
        <p:spPr/>
        <p:txBody>
          <a:bodyPr/>
          <a:lstStyle/>
          <a:p>
            <a:pPr>
              <a:defRPr/>
            </a:pPr>
            <a:fld id="{2B40B2B8-615A-42D7-BA37-F5568DB5F6A6}" type="slidenum">
              <a:rPr lang="ru-RU" smtClean="0"/>
              <a:pPr>
                <a:defRPr/>
              </a:pPr>
              <a:t>71</a:t>
            </a:fld>
            <a:endParaRPr lang="ru-RU"/>
          </a:p>
        </p:txBody>
      </p:sp>
    </p:spTree>
    <p:extLst>
      <p:ext uri="{BB962C8B-B14F-4D97-AF65-F5344CB8AC3E}">
        <p14:creationId xmlns:p14="http://schemas.microsoft.com/office/powerpoint/2010/main" val="299603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па 10"/>
          <p:cNvGrpSpPr/>
          <p:nvPr/>
        </p:nvGrpSpPr>
        <p:grpSpPr>
          <a:xfrm>
            <a:off x="0" y="6812282"/>
            <a:ext cx="9143999"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9"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Вкладка «Административные процедуры»</a:t>
            </a:r>
          </a:p>
        </p:txBody>
      </p:sp>
      <p:grpSp>
        <p:nvGrpSpPr>
          <p:cNvPr id="4" name="Группа 3"/>
          <p:cNvGrpSpPr/>
          <p:nvPr/>
        </p:nvGrpSpPr>
        <p:grpSpPr>
          <a:xfrm>
            <a:off x="595594" y="1196752"/>
            <a:ext cx="7952813" cy="4863064"/>
            <a:chOff x="582776" y="1375648"/>
            <a:chExt cx="7952813" cy="4863064"/>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2776" y="1375648"/>
              <a:ext cx="7952813" cy="48630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8"/>
            <p:cNvSpPr>
              <a:spLocks noChangeArrowheads="1"/>
            </p:cNvSpPr>
            <p:nvPr/>
          </p:nvSpPr>
          <p:spPr bwMode="auto">
            <a:xfrm>
              <a:off x="1115616" y="5157192"/>
              <a:ext cx="936105" cy="216024"/>
            </a:xfrm>
            <a:prstGeom prst="roundRect">
              <a:avLst>
                <a:gd name="adj" fmla="val 5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23" name="Прямая со стрелкой 22"/>
            <p:cNvCxnSpPr>
              <a:stCxn id="22" idx="3"/>
            </p:cNvCxnSpPr>
            <p:nvPr/>
          </p:nvCxnSpPr>
          <p:spPr>
            <a:xfrm>
              <a:off x="2051721" y="5265204"/>
              <a:ext cx="53284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Номер слайда 4"/>
          <p:cNvSpPr>
            <a:spLocks noGrp="1"/>
          </p:cNvSpPr>
          <p:nvPr>
            <p:ph type="sldNum" sz="quarter" idx="12"/>
          </p:nvPr>
        </p:nvSpPr>
        <p:spPr/>
        <p:txBody>
          <a:bodyPr/>
          <a:lstStyle/>
          <a:p>
            <a:pPr>
              <a:defRPr/>
            </a:pPr>
            <a:fld id="{2B40B2B8-615A-42D7-BA37-F5568DB5F6A6}" type="slidenum">
              <a:rPr lang="ru-RU" smtClean="0"/>
              <a:pPr>
                <a:defRPr/>
              </a:pPr>
              <a:t>72</a:t>
            </a:fld>
            <a:endParaRPr lang="ru-RU"/>
          </a:p>
        </p:txBody>
      </p:sp>
    </p:spTree>
    <p:extLst>
      <p:ext uri="{BB962C8B-B14F-4D97-AF65-F5344CB8AC3E}">
        <p14:creationId xmlns:p14="http://schemas.microsoft.com/office/powerpoint/2010/main" val="35169306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0" y="6812282"/>
            <a:ext cx="9143999" cy="45719"/>
            <a:chOff x="1403648" y="3860938"/>
            <a:chExt cx="6048672" cy="43536"/>
          </a:xfrm>
        </p:grpSpPr>
        <p:sp>
          <p:nvSpPr>
            <p:cNvPr id="29" name="Прямоугольник 2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Вкладка «Формы взаимодействия»</a:t>
            </a:r>
          </a:p>
        </p:txBody>
      </p:sp>
      <p:grpSp>
        <p:nvGrpSpPr>
          <p:cNvPr id="3" name="Группа 2"/>
          <p:cNvGrpSpPr/>
          <p:nvPr/>
        </p:nvGrpSpPr>
        <p:grpSpPr>
          <a:xfrm>
            <a:off x="445094" y="1196752"/>
            <a:ext cx="8137029" cy="3975217"/>
            <a:chOff x="179387" y="1668544"/>
            <a:chExt cx="8137029" cy="3975217"/>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9387" y="1668544"/>
              <a:ext cx="8137029" cy="39752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29" name="AutoShape 9"/>
            <p:cNvSpPr>
              <a:spLocks noChangeArrowheads="1"/>
            </p:cNvSpPr>
            <p:nvPr/>
          </p:nvSpPr>
          <p:spPr bwMode="auto">
            <a:xfrm>
              <a:off x="575493" y="3861048"/>
              <a:ext cx="3898351" cy="1782713"/>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 name="AutoShape 9"/>
            <p:cNvSpPr>
              <a:spLocks noChangeArrowheads="1"/>
            </p:cNvSpPr>
            <p:nvPr/>
          </p:nvSpPr>
          <p:spPr bwMode="auto">
            <a:xfrm>
              <a:off x="4535933" y="3861048"/>
              <a:ext cx="3780483" cy="1782713"/>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grpSp>
        <p:nvGrpSpPr>
          <p:cNvPr id="34" name="Группа 33"/>
          <p:cNvGrpSpPr/>
          <p:nvPr/>
        </p:nvGrpSpPr>
        <p:grpSpPr>
          <a:xfrm>
            <a:off x="621144" y="3184360"/>
            <a:ext cx="481592" cy="400111"/>
            <a:chOff x="1290488" y="3604907"/>
            <a:chExt cx="288924" cy="240041"/>
          </a:xfrm>
        </p:grpSpPr>
        <p:sp>
          <p:nvSpPr>
            <p:cNvPr id="35" name="Овал 3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37" name="Группа 36"/>
          <p:cNvGrpSpPr/>
          <p:nvPr/>
        </p:nvGrpSpPr>
        <p:grpSpPr>
          <a:xfrm>
            <a:off x="8302162" y="3184360"/>
            <a:ext cx="481592" cy="400111"/>
            <a:chOff x="1290488" y="3604907"/>
            <a:chExt cx="288924" cy="240041"/>
          </a:xfrm>
        </p:grpSpPr>
        <p:sp>
          <p:nvSpPr>
            <p:cNvPr id="38" name="Овал 3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5" name="Группа 4"/>
          <p:cNvGrpSpPr/>
          <p:nvPr/>
        </p:nvGrpSpPr>
        <p:grpSpPr>
          <a:xfrm>
            <a:off x="1835696" y="5709614"/>
            <a:ext cx="5699702" cy="304335"/>
            <a:chOff x="1331640" y="5709614"/>
            <a:chExt cx="5699702" cy="304335"/>
          </a:xfrm>
        </p:grpSpPr>
        <p:grpSp>
          <p:nvGrpSpPr>
            <p:cNvPr id="17" name="Группа 16"/>
            <p:cNvGrpSpPr/>
            <p:nvPr/>
          </p:nvGrpSpPr>
          <p:grpSpPr>
            <a:xfrm>
              <a:off x="1331640" y="5709614"/>
              <a:ext cx="2666332" cy="304335"/>
              <a:chOff x="648364" y="1245169"/>
              <a:chExt cx="2666332" cy="304335"/>
            </a:xfrm>
          </p:grpSpPr>
          <p:sp>
            <p:nvSpPr>
              <p:cNvPr id="18" name="Rectangle 17"/>
              <p:cNvSpPr>
                <a:spLocks noChangeArrowheads="1"/>
              </p:cNvSpPr>
              <p:nvPr/>
            </p:nvSpPr>
            <p:spPr bwMode="auto">
              <a:xfrm>
                <a:off x="893910" y="1290459"/>
                <a:ext cx="242078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Способы обращения</a:t>
                </a:r>
                <a:endParaRPr lang="ru-RU" sz="1400" dirty="0"/>
              </a:p>
            </p:txBody>
          </p:sp>
          <p:grpSp>
            <p:nvGrpSpPr>
              <p:cNvPr id="22" name="Группа 21"/>
              <p:cNvGrpSpPr/>
              <p:nvPr/>
            </p:nvGrpSpPr>
            <p:grpSpPr>
              <a:xfrm>
                <a:off x="648364" y="1245169"/>
                <a:ext cx="240011" cy="276999"/>
                <a:chOff x="1283503" y="3544391"/>
                <a:chExt cx="302895" cy="349575"/>
              </a:xfrm>
            </p:grpSpPr>
            <p:sp>
              <p:nvSpPr>
                <p:cNvPr id="23" name="Овал 2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40" name="Группа 39"/>
            <p:cNvGrpSpPr/>
            <p:nvPr/>
          </p:nvGrpSpPr>
          <p:grpSpPr>
            <a:xfrm>
              <a:off x="3851920" y="5709614"/>
              <a:ext cx="3179422" cy="304335"/>
              <a:chOff x="648364" y="1245169"/>
              <a:chExt cx="3179422" cy="304335"/>
            </a:xfrm>
          </p:grpSpPr>
          <p:sp>
            <p:nvSpPr>
              <p:cNvPr id="41" name="Rectangle 17"/>
              <p:cNvSpPr>
                <a:spLocks noChangeArrowheads="1"/>
              </p:cNvSpPr>
              <p:nvPr/>
            </p:nvSpPr>
            <p:spPr bwMode="auto">
              <a:xfrm>
                <a:off x="893910" y="1290459"/>
                <a:ext cx="293387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Способы получения результата</a:t>
                </a:r>
              </a:p>
            </p:txBody>
          </p:sp>
          <p:grpSp>
            <p:nvGrpSpPr>
              <p:cNvPr id="42" name="Группа 41"/>
              <p:cNvGrpSpPr/>
              <p:nvPr/>
            </p:nvGrpSpPr>
            <p:grpSpPr>
              <a:xfrm>
                <a:off x="648364" y="1245169"/>
                <a:ext cx="240011" cy="276999"/>
                <a:chOff x="1283503" y="3544391"/>
                <a:chExt cx="302895" cy="349575"/>
              </a:xfrm>
            </p:grpSpPr>
            <p:sp>
              <p:nvSpPr>
                <p:cNvPr id="43" name="Овал 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sp>
        <p:nvSpPr>
          <p:cNvPr id="7" name="Номер слайда 6"/>
          <p:cNvSpPr>
            <a:spLocks noGrp="1"/>
          </p:cNvSpPr>
          <p:nvPr>
            <p:ph type="sldNum" sz="quarter" idx="12"/>
          </p:nvPr>
        </p:nvSpPr>
        <p:spPr/>
        <p:txBody>
          <a:bodyPr/>
          <a:lstStyle/>
          <a:p>
            <a:pPr>
              <a:defRPr/>
            </a:pPr>
            <a:fld id="{1BC21C8B-08AF-4BCC-9ADA-C63260DE56E1}" type="slidenum">
              <a:rPr lang="ru-RU" smtClean="0"/>
              <a:pPr>
                <a:defRPr/>
              </a:pPr>
              <a:t>73</a:t>
            </a:fld>
            <a:endParaRPr lang="ru-RU"/>
          </a:p>
        </p:txBody>
      </p:sp>
    </p:spTree>
    <p:extLst>
      <p:ext uri="{BB962C8B-B14F-4D97-AF65-F5344CB8AC3E}">
        <p14:creationId xmlns:p14="http://schemas.microsoft.com/office/powerpoint/2010/main" val="30663822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Группа 45"/>
          <p:cNvGrpSpPr/>
          <p:nvPr/>
        </p:nvGrpSpPr>
        <p:grpSpPr>
          <a:xfrm>
            <a:off x="0" y="6812282"/>
            <a:ext cx="9143999" cy="45719"/>
            <a:chOff x="1403648" y="3860938"/>
            <a:chExt cx="6048672" cy="43536"/>
          </a:xfrm>
        </p:grpSpPr>
        <p:sp>
          <p:nvSpPr>
            <p:cNvPr id="47" name="Прямоугольник 4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Прямоугольник 4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Прямоугольник 4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Прямоугольник 4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1"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 </a:t>
            </a:r>
            <a:endParaRPr lang="ru-RU" sz="2400" b="1" dirty="0"/>
          </a:p>
        </p:txBody>
      </p:sp>
      <p:grpSp>
        <p:nvGrpSpPr>
          <p:cNvPr id="5" name="Группа 4"/>
          <p:cNvGrpSpPr/>
          <p:nvPr/>
        </p:nvGrpSpPr>
        <p:grpSpPr>
          <a:xfrm>
            <a:off x="554039" y="1196752"/>
            <a:ext cx="8035923" cy="4862675"/>
            <a:chOff x="516733" y="1345534"/>
            <a:chExt cx="8035923" cy="4862675"/>
          </a:xfrm>
        </p:grpSpPr>
        <p:grpSp>
          <p:nvGrpSpPr>
            <p:cNvPr id="4" name="Группа 3"/>
            <p:cNvGrpSpPr/>
            <p:nvPr/>
          </p:nvGrpSpPr>
          <p:grpSpPr>
            <a:xfrm>
              <a:off x="516733" y="1345534"/>
              <a:ext cx="4847355" cy="4862675"/>
              <a:chOff x="516733" y="1345534"/>
              <a:chExt cx="4847355" cy="4862675"/>
            </a:xfrm>
          </p:grpSpPr>
          <p:pic>
            <p:nvPicPr>
              <p:cNvPr id="7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356"/>
              <a:stretch/>
            </p:blipFill>
            <p:spPr bwMode="auto">
              <a:xfrm>
                <a:off x="516733" y="1345534"/>
                <a:ext cx="4847355" cy="48626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AutoShape 7"/>
              <p:cNvSpPr>
                <a:spLocks noChangeArrowheads="1"/>
              </p:cNvSpPr>
              <p:nvPr/>
            </p:nvSpPr>
            <p:spPr bwMode="auto">
              <a:xfrm>
                <a:off x="755576" y="2196682"/>
                <a:ext cx="4608512" cy="254221"/>
              </a:xfrm>
              <a:prstGeom prst="roundRect">
                <a:avLst>
                  <a:gd name="adj" fmla="val 224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7" name="AutoShape 7"/>
              <p:cNvSpPr>
                <a:spLocks noChangeArrowheads="1"/>
              </p:cNvSpPr>
              <p:nvPr/>
            </p:nvSpPr>
            <p:spPr bwMode="auto">
              <a:xfrm>
                <a:off x="755576" y="5848476"/>
                <a:ext cx="1440160" cy="244820"/>
              </a:xfrm>
              <a:prstGeom prst="roundRect">
                <a:avLst>
                  <a:gd name="adj" fmla="val 51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6" name="AutoShape 7"/>
              <p:cNvSpPr>
                <a:spLocks noChangeArrowheads="1"/>
              </p:cNvSpPr>
              <p:nvPr/>
            </p:nvSpPr>
            <p:spPr bwMode="auto">
              <a:xfrm>
                <a:off x="755576" y="2450903"/>
                <a:ext cx="4608512" cy="2675180"/>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72" name="Группа 71"/>
              <p:cNvGrpSpPr/>
              <p:nvPr/>
            </p:nvGrpSpPr>
            <p:grpSpPr>
              <a:xfrm>
                <a:off x="4562213" y="1878103"/>
                <a:ext cx="481592" cy="400111"/>
                <a:chOff x="1290488" y="3604907"/>
                <a:chExt cx="288924" cy="240041"/>
              </a:xfrm>
            </p:grpSpPr>
            <p:sp>
              <p:nvSpPr>
                <p:cNvPr id="73" name="Овал 7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77" name="Группа 76"/>
              <p:cNvGrpSpPr/>
              <p:nvPr/>
            </p:nvGrpSpPr>
            <p:grpSpPr>
              <a:xfrm>
                <a:off x="4562213" y="4565632"/>
                <a:ext cx="481592" cy="400111"/>
                <a:chOff x="1290488" y="3604907"/>
                <a:chExt cx="288924" cy="240041"/>
              </a:xfrm>
            </p:grpSpPr>
            <p:sp>
              <p:nvSpPr>
                <p:cNvPr id="78" name="Овал 7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80" name="Группа 79"/>
              <p:cNvGrpSpPr/>
              <p:nvPr/>
            </p:nvGrpSpPr>
            <p:grpSpPr>
              <a:xfrm>
                <a:off x="2010284" y="5570775"/>
                <a:ext cx="481592" cy="400111"/>
                <a:chOff x="1290488" y="3604907"/>
                <a:chExt cx="288924" cy="240041"/>
              </a:xfrm>
            </p:grpSpPr>
            <p:sp>
              <p:nvSpPr>
                <p:cNvPr id="81" name="Овал 8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3</a:t>
                  </a:r>
                  <a:endParaRPr lang="ru-RU" b="1" dirty="0">
                    <a:solidFill>
                      <a:srgbClr val="C00000"/>
                    </a:solidFill>
                  </a:endParaRPr>
                </a:p>
              </p:txBody>
            </p:sp>
          </p:grpSp>
        </p:grpSp>
        <p:grpSp>
          <p:nvGrpSpPr>
            <p:cNvPr id="3" name="Группа 2"/>
            <p:cNvGrpSpPr/>
            <p:nvPr/>
          </p:nvGrpSpPr>
          <p:grpSpPr>
            <a:xfrm>
              <a:off x="5850875" y="2196682"/>
              <a:ext cx="2701781" cy="3106742"/>
              <a:chOff x="6217756" y="2196682"/>
              <a:chExt cx="2701781" cy="3106742"/>
            </a:xfrm>
          </p:grpSpPr>
          <p:grpSp>
            <p:nvGrpSpPr>
              <p:cNvPr id="62" name="Группа 61"/>
              <p:cNvGrpSpPr/>
              <p:nvPr/>
            </p:nvGrpSpPr>
            <p:grpSpPr>
              <a:xfrm>
                <a:off x="6217756" y="2196682"/>
                <a:ext cx="2147427" cy="296214"/>
                <a:chOff x="648364" y="1245169"/>
                <a:chExt cx="2147427" cy="296214"/>
              </a:xfrm>
            </p:grpSpPr>
            <p:sp>
              <p:nvSpPr>
                <p:cNvPr id="68" name="Rectangle 17"/>
                <p:cNvSpPr>
                  <a:spLocks noChangeArrowheads="1"/>
                </p:cNvSpPr>
                <p:nvPr/>
              </p:nvSpPr>
              <p:spPr bwMode="auto">
                <a:xfrm>
                  <a:off x="893909" y="1282338"/>
                  <a:ext cx="190188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Наименование цели</a:t>
                  </a:r>
                </a:p>
              </p:txBody>
            </p:sp>
            <p:grpSp>
              <p:nvGrpSpPr>
                <p:cNvPr id="69" name="Группа 68"/>
                <p:cNvGrpSpPr/>
                <p:nvPr/>
              </p:nvGrpSpPr>
              <p:grpSpPr>
                <a:xfrm>
                  <a:off x="648364" y="1245169"/>
                  <a:ext cx="240011" cy="276999"/>
                  <a:chOff x="1283503" y="3544391"/>
                  <a:chExt cx="302895" cy="349575"/>
                </a:xfrm>
              </p:grpSpPr>
              <p:sp>
                <p:nvSpPr>
                  <p:cNvPr id="70" name="Овал 6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63" name="Группа 62"/>
              <p:cNvGrpSpPr/>
              <p:nvPr/>
            </p:nvGrpSpPr>
            <p:grpSpPr>
              <a:xfrm>
                <a:off x="6217756" y="2748413"/>
                <a:ext cx="2701781" cy="2156567"/>
                <a:chOff x="648364" y="1245169"/>
                <a:chExt cx="2701781" cy="2156567"/>
              </a:xfrm>
            </p:grpSpPr>
            <p:sp>
              <p:nvSpPr>
                <p:cNvPr id="64" name="Rectangle 17"/>
                <p:cNvSpPr>
                  <a:spLocks noChangeArrowheads="1"/>
                </p:cNvSpPr>
                <p:nvPr/>
              </p:nvSpPr>
              <p:spPr bwMode="auto">
                <a:xfrm>
                  <a:off x="893909" y="1270383"/>
                  <a:ext cx="2456236" cy="21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Информационные </a:t>
                  </a:r>
                  <a:r>
                    <a:rPr lang="ru-RU" sz="1400"/>
                    <a:t>вкладки</a:t>
                  </a:r>
                  <a:r>
                    <a:rPr lang="ru-RU" sz="1400" smtClean="0"/>
                    <a:t>:</a:t>
                  </a:r>
                </a:p>
                <a:p>
                  <a:pPr eaLnBrk="1" hangingPunct="1">
                    <a:lnSpc>
                      <a:spcPts val="1300"/>
                    </a:lnSpc>
                    <a:spcBef>
                      <a:spcPct val="0"/>
                    </a:spcBef>
                    <a:buNone/>
                  </a:pPr>
                  <a:endParaRPr lang="ru-RU" sz="1400"/>
                </a:p>
                <a:p>
                  <a:pPr marL="285750" indent="-285750">
                    <a:lnSpc>
                      <a:spcPts val="1300"/>
                    </a:lnSpc>
                    <a:spcBef>
                      <a:spcPts val="200"/>
                    </a:spcBef>
                  </a:pPr>
                  <a:r>
                    <a:rPr lang="ru-RU" sz="1400"/>
                    <a:t>Общие сведения</a:t>
                  </a:r>
                </a:p>
                <a:p>
                  <a:pPr marL="285750" indent="-285750">
                    <a:lnSpc>
                      <a:spcPts val="1300"/>
                    </a:lnSpc>
                    <a:spcBef>
                      <a:spcPts val="200"/>
                    </a:spcBef>
                  </a:pPr>
                  <a:r>
                    <a:rPr lang="ru-RU" sz="1400"/>
                    <a:t>Пошаговая инструкция</a:t>
                  </a:r>
                </a:p>
                <a:p>
                  <a:pPr marL="285750" indent="-285750">
                    <a:lnSpc>
                      <a:spcPts val="1300"/>
                    </a:lnSpc>
                    <a:spcBef>
                      <a:spcPts val="200"/>
                    </a:spcBef>
                  </a:pPr>
                  <a:r>
                    <a:rPr lang="ru-RU" sz="1400"/>
                    <a:t>Категории получателей</a:t>
                  </a:r>
                </a:p>
                <a:p>
                  <a:pPr marL="285750" indent="-285750">
                    <a:lnSpc>
                      <a:spcPts val="1300"/>
                    </a:lnSpc>
                    <a:spcBef>
                      <a:spcPts val="200"/>
                    </a:spcBef>
                  </a:pPr>
                  <a:r>
                    <a:rPr lang="ru-RU" sz="1400"/>
                    <a:t>Жизненные ситуации</a:t>
                  </a:r>
                </a:p>
                <a:p>
                  <a:pPr marL="285750" indent="-285750">
                    <a:lnSpc>
                      <a:spcPts val="1300"/>
                    </a:lnSpc>
                    <a:spcBef>
                      <a:spcPts val="200"/>
                    </a:spcBef>
                  </a:pPr>
                  <a:r>
                    <a:rPr lang="ru-RU" sz="1400"/>
                    <a:t>Оплата</a:t>
                  </a:r>
                </a:p>
                <a:p>
                  <a:pPr marL="285750" indent="-285750">
                    <a:lnSpc>
                      <a:spcPts val="1300"/>
                    </a:lnSpc>
                    <a:spcBef>
                      <a:spcPts val="200"/>
                    </a:spcBef>
                  </a:pPr>
                  <a:r>
                    <a:rPr lang="ru-RU" sz="1400"/>
                    <a:t>Информационные системы</a:t>
                  </a:r>
                </a:p>
                <a:p>
                  <a:pPr marL="285750" indent="-285750">
                    <a:lnSpc>
                      <a:spcPts val="1300"/>
                    </a:lnSpc>
                    <a:spcBef>
                      <a:spcPts val="200"/>
                    </a:spcBef>
                  </a:pPr>
                  <a:r>
                    <a:rPr lang="ru-RU" sz="1400"/>
                    <a:t>Входящие документы</a:t>
                  </a:r>
                </a:p>
                <a:p>
                  <a:pPr marL="285750" indent="-285750">
                    <a:lnSpc>
                      <a:spcPts val="1300"/>
                    </a:lnSpc>
                    <a:spcBef>
                      <a:spcPts val="200"/>
                    </a:spcBef>
                  </a:pPr>
                  <a:r>
                    <a:rPr lang="ru-RU" sz="1400"/>
                    <a:t>Сценарии завершения</a:t>
                  </a:r>
                  <a:endParaRPr lang="ru-RU" sz="1400" dirty="0"/>
                </a:p>
              </p:txBody>
            </p:sp>
            <p:grpSp>
              <p:nvGrpSpPr>
                <p:cNvPr id="65" name="Группа 64"/>
                <p:cNvGrpSpPr/>
                <p:nvPr/>
              </p:nvGrpSpPr>
              <p:grpSpPr>
                <a:xfrm>
                  <a:off x="648364" y="1245169"/>
                  <a:ext cx="240011" cy="276999"/>
                  <a:chOff x="1283503" y="3544391"/>
                  <a:chExt cx="302895" cy="349575"/>
                </a:xfrm>
              </p:grpSpPr>
              <p:sp>
                <p:nvSpPr>
                  <p:cNvPr id="66" name="Овал 6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2</a:t>
                    </a:r>
                  </a:p>
                </p:txBody>
              </p:sp>
            </p:grpSp>
          </p:grpSp>
          <p:grpSp>
            <p:nvGrpSpPr>
              <p:cNvPr id="83" name="Группа 82"/>
              <p:cNvGrpSpPr/>
              <p:nvPr/>
            </p:nvGrpSpPr>
            <p:grpSpPr>
              <a:xfrm>
                <a:off x="6217756" y="5007210"/>
                <a:ext cx="2602717" cy="296214"/>
                <a:chOff x="648364" y="1245169"/>
                <a:chExt cx="2602717" cy="296214"/>
              </a:xfrm>
            </p:grpSpPr>
            <p:sp>
              <p:nvSpPr>
                <p:cNvPr id="84" name="Rectangle 17"/>
                <p:cNvSpPr>
                  <a:spLocks noChangeArrowheads="1"/>
                </p:cNvSpPr>
                <p:nvPr/>
              </p:nvSpPr>
              <p:spPr bwMode="auto">
                <a:xfrm>
                  <a:off x="893909" y="1282338"/>
                  <a:ext cx="235717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Кнопка </a:t>
                  </a:r>
                  <a:r>
                    <a:rPr lang="ru-RU" sz="1400" smtClean="0"/>
                    <a:t>добавления </a:t>
                  </a:r>
                  <a:r>
                    <a:rPr lang="ru-RU" sz="1400"/>
                    <a:t>цели</a:t>
                  </a:r>
                </a:p>
              </p:txBody>
            </p:sp>
            <p:grpSp>
              <p:nvGrpSpPr>
                <p:cNvPr id="85" name="Группа 84"/>
                <p:cNvGrpSpPr/>
                <p:nvPr/>
              </p:nvGrpSpPr>
              <p:grpSpPr>
                <a:xfrm>
                  <a:off x="648364" y="1245169"/>
                  <a:ext cx="240011" cy="276999"/>
                  <a:chOff x="1283503" y="3544391"/>
                  <a:chExt cx="302895" cy="349575"/>
                </a:xfrm>
              </p:grpSpPr>
              <p:sp>
                <p:nvSpPr>
                  <p:cNvPr id="86" name="Овал 8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grpSp>
      <p:sp>
        <p:nvSpPr>
          <p:cNvPr id="6" name="Номер слайда 5"/>
          <p:cNvSpPr>
            <a:spLocks noGrp="1"/>
          </p:cNvSpPr>
          <p:nvPr>
            <p:ph type="sldNum" sz="quarter" idx="12"/>
          </p:nvPr>
        </p:nvSpPr>
        <p:spPr/>
        <p:txBody>
          <a:bodyPr/>
          <a:lstStyle/>
          <a:p>
            <a:pPr>
              <a:defRPr/>
            </a:pPr>
            <a:fld id="{1BC21C8B-08AF-4BCC-9ADA-C63260DE56E1}" type="slidenum">
              <a:rPr lang="ru-RU" smtClean="0"/>
              <a:pPr>
                <a:defRPr/>
              </a:pPr>
              <a:t>74</a:t>
            </a:fld>
            <a:endParaRPr lang="ru-RU"/>
          </a:p>
        </p:txBody>
      </p:sp>
    </p:spTree>
    <p:extLst>
      <p:ext uri="{BB962C8B-B14F-4D97-AF65-F5344CB8AC3E}">
        <p14:creationId xmlns:p14="http://schemas.microsoft.com/office/powerpoint/2010/main" val="1597576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Группа 38"/>
          <p:cNvGrpSpPr/>
          <p:nvPr/>
        </p:nvGrpSpPr>
        <p:grpSpPr>
          <a:xfrm>
            <a:off x="0" y="6812282"/>
            <a:ext cx="9143999" cy="45719"/>
            <a:chOff x="1403648" y="3860938"/>
            <a:chExt cx="6048672" cy="43536"/>
          </a:xfrm>
        </p:grpSpPr>
        <p:sp>
          <p:nvSpPr>
            <p:cNvPr id="40" name="Прямоугольник 39"/>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4"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 </a:t>
            </a:r>
            <a:r>
              <a:rPr lang="ru-RU" sz="2400" b="1"/>
              <a:t>Общие </a:t>
            </a:r>
            <a:r>
              <a:rPr lang="ru-RU" sz="2400" b="1" smtClean="0"/>
              <a:t>сведения </a:t>
            </a:r>
            <a:endParaRPr lang="ru-RU" sz="2400" b="1" dirty="0"/>
          </a:p>
        </p:txBody>
      </p:sp>
      <p:grpSp>
        <p:nvGrpSpPr>
          <p:cNvPr id="5" name="Группа 4"/>
          <p:cNvGrpSpPr/>
          <p:nvPr/>
        </p:nvGrpSpPr>
        <p:grpSpPr>
          <a:xfrm>
            <a:off x="565800" y="1340768"/>
            <a:ext cx="8156575" cy="4684539"/>
            <a:chOff x="755576" y="1411993"/>
            <a:chExt cx="8156575" cy="4684539"/>
          </a:xfrm>
        </p:grpSpPr>
        <p:grpSp>
          <p:nvGrpSpPr>
            <p:cNvPr id="3" name="Группа 2"/>
            <p:cNvGrpSpPr/>
            <p:nvPr/>
          </p:nvGrpSpPr>
          <p:grpSpPr>
            <a:xfrm>
              <a:off x="755576" y="1411993"/>
              <a:ext cx="4517217" cy="4684539"/>
              <a:chOff x="414825" y="1374888"/>
              <a:chExt cx="4517217" cy="4684539"/>
            </a:xfrm>
          </p:grpSpPr>
          <p:pic>
            <p:nvPicPr>
              <p:cNvPr id="7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9259"/>
              <a:stretch/>
            </p:blipFill>
            <p:spPr bwMode="auto">
              <a:xfrm>
                <a:off x="414825" y="1374888"/>
                <a:ext cx="4517216" cy="46845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 name="AutoShape 9"/>
              <p:cNvSpPr>
                <a:spLocks noChangeArrowheads="1"/>
              </p:cNvSpPr>
              <p:nvPr/>
            </p:nvSpPr>
            <p:spPr bwMode="auto">
              <a:xfrm>
                <a:off x="654729" y="3340335"/>
                <a:ext cx="4277313" cy="258936"/>
              </a:xfrm>
              <a:prstGeom prst="roundRect">
                <a:avLst>
                  <a:gd name="adj" fmla="val 4896"/>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2" name="AutoShape 15"/>
              <p:cNvSpPr>
                <a:spLocks noChangeArrowheads="1"/>
              </p:cNvSpPr>
              <p:nvPr/>
            </p:nvSpPr>
            <p:spPr bwMode="auto">
              <a:xfrm>
                <a:off x="654728" y="5028532"/>
                <a:ext cx="4277314" cy="300308"/>
              </a:xfrm>
              <a:prstGeom prst="roundRect">
                <a:avLst>
                  <a:gd name="adj" fmla="val 384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2" name="AutoShape 12"/>
              <p:cNvSpPr>
                <a:spLocks noChangeArrowheads="1"/>
              </p:cNvSpPr>
              <p:nvPr/>
            </p:nvSpPr>
            <p:spPr bwMode="auto">
              <a:xfrm>
                <a:off x="654728" y="4236444"/>
                <a:ext cx="4277314" cy="450413"/>
              </a:xfrm>
              <a:prstGeom prst="roundRect">
                <a:avLst>
                  <a:gd name="adj" fmla="val 181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4" name="AutoShape 12"/>
              <p:cNvSpPr>
                <a:spLocks noChangeArrowheads="1"/>
              </p:cNvSpPr>
              <p:nvPr/>
            </p:nvSpPr>
            <p:spPr bwMode="auto">
              <a:xfrm>
                <a:off x="654727" y="4686857"/>
                <a:ext cx="4277314" cy="341675"/>
              </a:xfrm>
              <a:prstGeom prst="roundRect">
                <a:avLst>
                  <a:gd name="adj" fmla="val 254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 name="AutoShape 9"/>
              <p:cNvSpPr>
                <a:spLocks noChangeArrowheads="1"/>
              </p:cNvSpPr>
              <p:nvPr/>
            </p:nvSpPr>
            <p:spPr bwMode="auto">
              <a:xfrm>
                <a:off x="654729" y="3597985"/>
                <a:ext cx="4277313" cy="153918"/>
              </a:xfrm>
              <a:prstGeom prst="roundRect">
                <a:avLst>
                  <a:gd name="adj" fmla="val 4896"/>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6" name="AutoShape 9"/>
              <p:cNvSpPr>
                <a:spLocks noChangeArrowheads="1"/>
              </p:cNvSpPr>
              <p:nvPr/>
            </p:nvSpPr>
            <p:spPr bwMode="auto">
              <a:xfrm>
                <a:off x="654729" y="3755020"/>
                <a:ext cx="4277313" cy="208932"/>
              </a:xfrm>
              <a:prstGeom prst="roundRect">
                <a:avLst>
                  <a:gd name="adj" fmla="val 4896"/>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7" name="AutoShape 9"/>
              <p:cNvSpPr>
                <a:spLocks noChangeArrowheads="1"/>
              </p:cNvSpPr>
              <p:nvPr/>
            </p:nvSpPr>
            <p:spPr bwMode="auto">
              <a:xfrm>
                <a:off x="654729" y="3963952"/>
                <a:ext cx="4277313" cy="272492"/>
              </a:xfrm>
              <a:prstGeom prst="roundRect">
                <a:avLst>
                  <a:gd name="adj" fmla="val 4896"/>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8" name="AutoShape 15"/>
              <p:cNvSpPr>
                <a:spLocks noChangeArrowheads="1"/>
              </p:cNvSpPr>
              <p:nvPr/>
            </p:nvSpPr>
            <p:spPr bwMode="auto">
              <a:xfrm>
                <a:off x="654728" y="5328791"/>
                <a:ext cx="4277314" cy="300308"/>
              </a:xfrm>
              <a:prstGeom prst="roundRect">
                <a:avLst>
                  <a:gd name="adj" fmla="val 384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9" name="AutoShape 15"/>
              <p:cNvSpPr>
                <a:spLocks noChangeArrowheads="1"/>
              </p:cNvSpPr>
              <p:nvPr/>
            </p:nvSpPr>
            <p:spPr bwMode="auto">
              <a:xfrm>
                <a:off x="654728" y="5631232"/>
                <a:ext cx="4277314" cy="390055"/>
              </a:xfrm>
              <a:prstGeom prst="roundRect">
                <a:avLst>
                  <a:gd name="adj" fmla="val 3843"/>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56" name="Группа 55"/>
              <p:cNvGrpSpPr/>
              <p:nvPr/>
            </p:nvGrpSpPr>
            <p:grpSpPr>
              <a:xfrm>
                <a:off x="513349" y="3334437"/>
                <a:ext cx="188219" cy="253916"/>
                <a:chOff x="1283503" y="3511332"/>
                <a:chExt cx="302895" cy="408619"/>
              </a:xfrm>
            </p:grpSpPr>
            <p:sp>
              <p:nvSpPr>
                <p:cNvPr id="57" name="Овал 5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 Box 15"/>
                <p:cNvSpPr txBox="1">
                  <a:spLocks noChangeArrowheads="1"/>
                </p:cNvSpPr>
                <p:nvPr/>
              </p:nvSpPr>
              <p:spPr bwMode="auto">
                <a:xfrm>
                  <a:off x="1290487" y="3511332"/>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1</a:t>
                  </a:r>
                  <a:endParaRPr lang="ru-RU" sz="1050" b="1" dirty="0">
                    <a:solidFill>
                      <a:srgbClr val="C00000"/>
                    </a:solidFill>
                  </a:endParaRPr>
                </a:p>
              </p:txBody>
            </p:sp>
          </p:grpSp>
          <p:grpSp>
            <p:nvGrpSpPr>
              <p:cNvPr id="100" name="Группа 99"/>
              <p:cNvGrpSpPr/>
              <p:nvPr/>
            </p:nvGrpSpPr>
            <p:grpSpPr>
              <a:xfrm>
                <a:off x="513349" y="3539848"/>
                <a:ext cx="188219" cy="226839"/>
                <a:chOff x="1283503" y="3511332"/>
                <a:chExt cx="302895" cy="365045"/>
              </a:xfrm>
            </p:grpSpPr>
            <p:sp>
              <p:nvSpPr>
                <p:cNvPr id="101" name="Овал 10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Text Box 15"/>
                <p:cNvSpPr txBox="1">
                  <a:spLocks noChangeArrowheads="1"/>
                </p:cNvSpPr>
                <p:nvPr/>
              </p:nvSpPr>
              <p:spPr bwMode="auto">
                <a:xfrm>
                  <a:off x="1290487" y="3511332"/>
                  <a:ext cx="288925" cy="33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dirty="0">
                      <a:solidFill>
                        <a:srgbClr val="C00000"/>
                      </a:solidFill>
                    </a:rPr>
                    <a:t>2</a:t>
                  </a:r>
                </a:p>
              </p:txBody>
            </p:sp>
          </p:grpSp>
          <p:grpSp>
            <p:nvGrpSpPr>
              <p:cNvPr id="103" name="Группа 102"/>
              <p:cNvGrpSpPr/>
              <p:nvPr/>
            </p:nvGrpSpPr>
            <p:grpSpPr>
              <a:xfrm>
                <a:off x="513349" y="3722641"/>
                <a:ext cx="188219" cy="253916"/>
                <a:chOff x="1283503" y="3511332"/>
                <a:chExt cx="302895" cy="408619"/>
              </a:xfrm>
            </p:grpSpPr>
            <p:sp>
              <p:nvSpPr>
                <p:cNvPr id="104" name="Овал 10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Text Box 15"/>
                <p:cNvSpPr txBox="1">
                  <a:spLocks noChangeArrowheads="1"/>
                </p:cNvSpPr>
                <p:nvPr/>
              </p:nvSpPr>
              <p:spPr bwMode="auto">
                <a:xfrm>
                  <a:off x="1290487" y="3511332"/>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3</a:t>
                  </a:r>
                  <a:endParaRPr lang="ru-RU" sz="1050" b="1" dirty="0">
                    <a:solidFill>
                      <a:srgbClr val="C00000"/>
                    </a:solidFill>
                  </a:endParaRPr>
                </a:p>
              </p:txBody>
            </p:sp>
          </p:grpSp>
          <p:grpSp>
            <p:nvGrpSpPr>
              <p:cNvPr id="106" name="Группа 105"/>
              <p:cNvGrpSpPr/>
              <p:nvPr/>
            </p:nvGrpSpPr>
            <p:grpSpPr>
              <a:xfrm>
                <a:off x="513349" y="3970738"/>
                <a:ext cx="188219" cy="253916"/>
                <a:chOff x="1283503" y="3511332"/>
                <a:chExt cx="302895" cy="408619"/>
              </a:xfrm>
            </p:grpSpPr>
            <p:sp>
              <p:nvSpPr>
                <p:cNvPr id="107" name="Овал 10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Text Box 15"/>
                <p:cNvSpPr txBox="1">
                  <a:spLocks noChangeArrowheads="1"/>
                </p:cNvSpPr>
                <p:nvPr/>
              </p:nvSpPr>
              <p:spPr bwMode="auto">
                <a:xfrm>
                  <a:off x="1290487" y="3511332"/>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4</a:t>
                  </a:r>
                  <a:endParaRPr lang="ru-RU" sz="1050" b="1" dirty="0">
                    <a:solidFill>
                      <a:srgbClr val="C00000"/>
                    </a:solidFill>
                  </a:endParaRPr>
                </a:p>
              </p:txBody>
            </p:sp>
          </p:grpSp>
          <p:grpSp>
            <p:nvGrpSpPr>
              <p:cNvPr id="109" name="Группа 108"/>
              <p:cNvGrpSpPr/>
              <p:nvPr/>
            </p:nvGrpSpPr>
            <p:grpSpPr>
              <a:xfrm>
                <a:off x="513349" y="4342924"/>
                <a:ext cx="188219" cy="253916"/>
                <a:chOff x="1283503" y="3511332"/>
                <a:chExt cx="302895" cy="408619"/>
              </a:xfrm>
            </p:grpSpPr>
            <p:sp>
              <p:nvSpPr>
                <p:cNvPr id="110" name="Овал 10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Text Box 15"/>
                <p:cNvSpPr txBox="1">
                  <a:spLocks noChangeArrowheads="1"/>
                </p:cNvSpPr>
                <p:nvPr/>
              </p:nvSpPr>
              <p:spPr bwMode="auto">
                <a:xfrm>
                  <a:off x="1290487" y="3511332"/>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5</a:t>
                  </a:r>
                  <a:endParaRPr lang="ru-RU" sz="1050" b="1" dirty="0">
                    <a:solidFill>
                      <a:srgbClr val="C00000"/>
                    </a:solidFill>
                  </a:endParaRPr>
                </a:p>
              </p:txBody>
            </p:sp>
          </p:grpSp>
          <p:grpSp>
            <p:nvGrpSpPr>
              <p:cNvPr id="112" name="Группа 111"/>
              <p:cNvGrpSpPr/>
              <p:nvPr/>
            </p:nvGrpSpPr>
            <p:grpSpPr>
              <a:xfrm>
                <a:off x="513349" y="4722438"/>
                <a:ext cx="188219" cy="253916"/>
                <a:chOff x="1283503" y="3511332"/>
                <a:chExt cx="302895" cy="408619"/>
              </a:xfrm>
            </p:grpSpPr>
            <p:sp>
              <p:nvSpPr>
                <p:cNvPr id="113" name="Овал 11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Text Box 15"/>
                <p:cNvSpPr txBox="1">
                  <a:spLocks noChangeArrowheads="1"/>
                </p:cNvSpPr>
                <p:nvPr/>
              </p:nvSpPr>
              <p:spPr bwMode="auto">
                <a:xfrm>
                  <a:off x="1290487" y="3511332"/>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6</a:t>
                  </a:r>
                  <a:endParaRPr lang="ru-RU" sz="1050" b="1" dirty="0">
                    <a:solidFill>
                      <a:srgbClr val="C00000"/>
                    </a:solidFill>
                  </a:endParaRPr>
                </a:p>
              </p:txBody>
            </p:sp>
          </p:grpSp>
          <p:grpSp>
            <p:nvGrpSpPr>
              <p:cNvPr id="115" name="Группа 114"/>
              <p:cNvGrpSpPr/>
              <p:nvPr/>
            </p:nvGrpSpPr>
            <p:grpSpPr>
              <a:xfrm>
                <a:off x="513349" y="5064113"/>
                <a:ext cx="188219" cy="253916"/>
                <a:chOff x="1283503" y="3531656"/>
                <a:chExt cx="302895" cy="408619"/>
              </a:xfrm>
            </p:grpSpPr>
            <p:sp>
              <p:nvSpPr>
                <p:cNvPr id="116" name="Овал 11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Text Box 15"/>
                <p:cNvSpPr txBox="1">
                  <a:spLocks noChangeArrowheads="1"/>
                </p:cNvSpPr>
                <p:nvPr/>
              </p:nvSpPr>
              <p:spPr bwMode="auto">
                <a:xfrm>
                  <a:off x="1290487" y="3531656"/>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7</a:t>
                  </a:r>
                  <a:endParaRPr lang="ru-RU" sz="1050" b="1" dirty="0">
                    <a:solidFill>
                      <a:srgbClr val="C00000"/>
                    </a:solidFill>
                  </a:endParaRPr>
                </a:p>
              </p:txBody>
            </p:sp>
          </p:grpSp>
          <p:grpSp>
            <p:nvGrpSpPr>
              <p:cNvPr id="118" name="Группа 117"/>
              <p:cNvGrpSpPr/>
              <p:nvPr/>
            </p:nvGrpSpPr>
            <p:grpSpPr>
              <a:xfrm>
                <a:off x="513349" y="5335935"/>
                <a:ext cx="188219" cy="253916"/>
                <a:chOff x="1283503" y="3511332"/>
                <a:chExt cx="302895" cy="408619"/>
              </a:xfrm>
            </p:grpSpPr>
            <p:sp>
              <p:nvSpPr>
                <p:cNvPr id="119" name="Овал 11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Text Box 15"/>
                <p:cNvSpPr txBox="1">
                  <a:spLocks noChangeArrowheads="1"/>
                </p:cNvSpPr>
                <p:nvPr/>
              </p:nvSpPr>
              <p:spPr bwMode="auto">
                <a:xfrm>
                  <a:off x="1290487" y="3511332"/>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8</a:t>
                  </a:r>
                  <a:endParaRPr lang="ru-RU" sz="1050" b="1" dirty="0">
                    <a:solidFill>
                      <a:srgbClr val="C00000"/>
                    </a:solidFill>
                  </a:endParaRPr>
                </a:p>
              </p:txBody>
            </p:sp>
          </p:grpSp>
          <p:grpSp>
            <p:nvGrpSpPr>
              <p:cNvPr id="121" name="Группа 120"/>
              <p:cNvGrpSpPr/>
              <p:nvPr/>
            </p:nvGrpSpPr>
            <p:grpSpPr>
              <a:xfrm>
                <a:off x="513349" y="5699695"/>
                <a:ext cx="188219" cy="253916"/>
                <a:chOff x="1283503" y="3511332"/>
                <a:chExt cx="302895" cy="408619"/>
              </a:xfrm>
            </p:grpSpPr>
            <p:sp>
              <p:nvSpPr>
                <p:cNvPr id="122" name="Овал 12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Text Box 15"/>
                <p:cNvSpPr txBox="1">
                  <a:spLocks noChangeArrowheads="1"/>
                </p:cNvSpPr>
                <p:nvPr/>
              </p:nvSpPr>
              <p:spPr bwMode="auto">
                <a:xfrm>
                  <a:off x="1290487" y="3511332"/>
                  <a:ext cx="288925" cy="4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050" b="1" smtClean="0">
                      <a:solidFill>
                        <a:srgbClr val="C00000"/>
                      </a:solidFill>
                    </a:rPr>
                    <a:t>9</a:t>
                  </a:r>
                  <a:endParaRPr lang="ru-RU" sz="1050" b="1" dirty="0">
                    <a:solidFill>
                      <a:srgbClr val="C00000"/>
                    </a:solidFill>
                  </a:endParaRPr>
                </a:p>
              </p:txBody>
            </p:sp>
          </p:grpSp>
        </p:grpSp>
        <p:grpSp>
          <p:nvGrpSpPr>
            <p:cNvPr id="4" name="Группа 3"/>
            <p:cNvGrpSpPr/>
            <p:nvPr/>
          </p:nvGrpSpPr>
          <p:grpSpPr>
            <a:xfrm>
              <a:off x="5529999" y="1447908"/>
              <a:ext cx="3382152" cy="4626706"/>
              <a:chOff x="5522540" y="1292566"/>
              <a:chExt cx="3382152" cy="4626706"/>
            </a:xfrm>
          </p:grpSpPr>
          <p:grpSp>
            <p:nvGrpSpPr>
              <p:cNvPr id="48" name="Группа 47"/>
              <p:cNvGrpSpPr/>
              <p:nvPr/>
            </p:nvGrpSpPr>
            <p:grpSpPr>
              <a:xfrm>
                <a:off x="5652120" y="1677358"/>
                <a:ext cx="3096343" cy="462927"/>
                <a:chOff x="648364" y="1245169"/>
                <a:chExt cx="3096343" cy="462927"/>
              </a:xfrm>
            </p:grpSpPr>
            <p:sp>
              <p:nvSpPr>
                <p:cNvPr id="59" name="Rectangle 17"/>
                <p:cNvSpPr>
                  <a:spLocks noChangeArrowheads="1"/>
                </p:cNvSpPr>
                <p:nvPr/>
              </p:nvSpPr>
              <p:spPr bwMode="auto">
                <a:xfrm>
                  <a:off x="893908" y="1282338"/>
                  <a:ext cx="2850799"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Краткое </a:t>
                  </a:r>
                  <a:r>
                    <a:rPr lang="ru-RU" sz="1400" smtClean="0"/>
                    <a:t>наименование</a:t>
                  </a:r>
                </a:p>
                <a:p>
                  <a:pPr eaLnBrk="1" hangingPunct="1">
                    <a:lnSpc>
                      <a:spcPts val="1300"/>
                    </a:lnSpc>
                    <a:spcBef>
                      <a:spcPct val="0"/>
                    </a:spcBef>
                    <a:buNone/>
                  </a:pPr>
                  <a:r>
                    <a:rPr lang="ru-RU" sz="1400" smtClean="0"/>
                    <a:t>для </a:t>
                  </a:r>
                  <a:r>
                    <a:rPr lang="ru-RU" sz="1400"/>
                    <a:t>ЕПГУ </a:t>
                  </a:r>
                  <a:r>
                    <a:rPr lang="ru-RU" sz="1200" i="1"/>
                    <a:t>(обязательное)</a:t>
                  </a:r>
                </a:p>
              </p:txBody>
            </p:sp>
            <p:grpSp>
              <p:nvGrpSpPr>
                <p:cNvPr id="60" name="Группа 59"/>
                <p:cNvGrpSpPr/>
                <p:nvPr/>
              </p:nvGrpSpPr>
              <p:grpSpPr>
                <a:xfrm>
                  <a:off x="648364" y="1245169"/>
                  <a:ext cx="240011" cy="276999"/>
                  <a:chOff x="1283503" y="3544391"/>
                  <a:chExt cx="302895" cy="349575"/>
                </a:xfrm>
              </p:grpSpPr>
              <p:sp>
                <p:nvSpPr>
                  <p:cNvPr id="61" name="Овал 6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sp>
            <p:nvSpPr>
              <p:cNvPr id="124" name="Rectangle 6"/>
              <p:cNvSpPr>
                <a:spLocks noChangeArrowheads="1"/>
              </p:cNvSpPr>
              <p:nvPr/>
            </p:nvSpPr>
            <p:spPr bwMode="auto">
              <a:xfrm>
                <a:off x="5522540" y="1292566"/>
                <a:ext cx="30301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ru-RU" sz="1400" b="1">
                    <a:latin typeface="Arial" panose="020B0604020202020204" pitchFamily="34" charset="0"/>
                  </a:rPr>
                  <a:t>Поля вкладки Общие сведения:</a:t>
                </a:r>
                <a:endParaRPr lang="ru-RU" sz="1400" b="1" dirty="0">
                  <a:latin typeface="Arial" panose="020B0604020202020204" pitchFamily="34" charset="0"/>
                </a:endParaRPr>
              </a:p>
            </p:txBody>
          </p:sp>
          <p:grpSp>
            <p:nvGrpSpPr>
              <p:cNvPr id="125" name="Группа 124"/>
              <p:cNvGrpSpPr/>
              <p:nvPr/>
            </p:nvGrpSpPr>
            <p:grpSpPr>
              <a:xfrm>
                <a:off x="5652120" y="2149557"/>
                <a:ext cx="3096343" cy="629639"/>
                <a:chOff x="648364" y="1245169"/>
                <a:chExt cx="3096343" cy="629639"/>
              </a:xfrm>
            </p:grpSpPr>
            <p:sp>
              <p:nvSpPr>
                <p:cNvPr id="126" name="Rectangle 17"/>
                <p:cNvSpPr>
                  <a:spLocks noChangeArrowheads="1"/>
                </p:cNvSpPr>
                <p:nvPr/>
              </p:nvSpPr>
              <p:spPr bwMode="auto">
                <a:xfrm>
                  <a:off x="893908" y="1282338"/>
                  <a:ext cx="2850799"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Признак Используется</a:t>
                  </a:r>
                </a:p>
                <a:p>
                  <a:pPr eaLnBrk="1" hangingPunct="1">
                    <a:lnSpc>
                      <a:spcPts val="1300"/>
                    </a:lnSpc>
                    <a:spcBef>
                      <a:spcPct val="0"/>
                    </a:spcBef>
                    <a:buNone/>
                  </a:pPr>
                  <a:r>
                    <a:rPr lang="ru-RU" sz="1400" smtClean="0"/>
                    <a:t>для </a:t>
                  </a:r>
                  <a:r>
                    <a:rPr lang="ru-RU" sz="1400"/>
                    <a:t>межведомственного взаимодействия</a:t>
                  </a:r>
                </a:p>
              </p:txBody>
            </p:sp>
            <p:grpSp>
              <p:nvGrpSpPr>
                <p:cNvPr id="127" name="Группа 126"/>
                <p:cNvGrpSpPr/>
                <p:nvPr/>
              </p:nvGrpSpPr>
              <p:grpSpPr>
                <a:xfrm>
                  <a:off x="648364" y="1245169"/>
                  <a:ext cx="240011" cy="276999"/>
                  <a:chOff x="1283503" y="3544391"/>
                  <a:chExt cx="302895" cy="349575"/>
                </a:xfrm>
              </p:grpSpPr>
              <p:sp>
                <p:nvSpPr>
                  <p:cNvPr id="128" name="Овал 12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nvGrpSpPr>
              <p:cNvPr id="130" name="Группа 129"/>
              <p:cNvGrpSpPr/>
              <p:nvPr/>
            </p:nvGrpSpPr>
            <p:grpSpPr>
              <a:xfrm>
                <a:off x="5652120" y="2767305"/>
                <a:ext cx="3096343" cy="296214"/>
                <a:chOff x="648364" y="1245169"/>
                <a:chExt cx="3096343" cy="296214"/>
              </a:xfrm>
            </p:grpSpPr>
            <p:sp>
              <p:nvSpPr>
                <p:cNvPr id="131" name="Rectangle 17"/>
                <p:cNvSpPr>
                  <a:spLocks noChangeArrowheads="1"/>
                </p:cNvSpPr>
                <p:nvPr/>
              </p:nvSpPr>
              <p:spPr bwMode="auto">
                <a:xfrm>
                  <a:off x="893908" y="1282338"/>
                  <a:ext cx="285079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Признак </a:t>
                  </a:r>
                  <a:r>
                    <a:rPr lang="ru-RU" sz="1400"/>
                    <a:t>Без участия заявителя</a:t>
                  </a:r>
                </a:p>
              </p:txBody>
            </p:sp>
            <p:grpSp>
              <p:nvGrpSpPr>
                <p:cNvPr id="132" name="Группа 131"/>
                <p:cNvGrpSpPr/>
                <p:nvPr/>
              </p:nvGrpSpPr>
              <p:grpSpPr>
                <a:xfrm>
                  <a:off x="648364" y="1245169"/>
                  <a:ext cx="240011" cy="276999"/>
                  <a:chOff x="1283503" y="3544391"/>
                  <a:chExt cx="302895" cy="349575"/>
                </a:xfrm>
              </p:grpSpPr>
              <p:sp>
                <p:nvSpPr>
                  <p:cNvPr id="133" name="Овал 1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nvGrpSpPr>
              <p:cNvPr id="135" name="Группа 134"/>
              <p:cNvGrpSpPr/>
              <p:nvPr/>
            </p:nvGrpSpPr>
            <p:grpSpPr>
              <a:xfrm>
                <a:off x="5652120" y="3163933"/>
                <a:ext cx="3096343" cy="296214"/>
                <a:chOff x="648364" y="1245169"/>
                <a:chExt cx="3096343" cy="296214"/>
              </a:xfrm>
            </p:grpSpPr>
            <p:sp>
              <p:nvSpPr>
                <p:cNvPr id="136" name="Rectangle 17"/>
                <p:cNvSpPr>
                  <a:spLocks noChangeArrowheads="1"/>
                </p:cNvSpPr>
                <p:nvPr/>
              </p:nvSpPr>
              <p:spPr bwMode="auto">
                <a:xfrm>
                  <a:off x="893908" y="1282338"/>
                  <a:ext cx="285079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Адрес в сети Интернет</a:t>
                  </a:r>
                </a:p>
              </p:txBody>
            </p:sp>
            <p:grpSp>
              <p:nvGrpSpPr>
                <p:cNvPr id="137" name="Группа 136"/>
                <p:cNvGrpSpPr/>
                <p:nvPr/>
              </p:nvGrpSpPr>
              <p:grpSpPr>
                <a:xfrm>
                  <a:off x="648364" y="1245169"/>
                  <a:ext cx="240011" cy="276999"/>
                  <a:chOff x="1283503" y="3544391"/>
                  <a:chExt cx="302895" cy="349575"/>
                </a:xfrm>
              </p:grpSpPr>
              <p:sp>
                <p:nvSpPr>
                  <p:cNvPr id="138" name="Овал 13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nvGrpSpPr>
              <p:cNvPr id="140" name="Группа 139"/>
              <p:cNvGrpSpPr/>
              <p:nvPr/>
            </p:nvGrpSpPr>
            <p:grpSpPr>
              <a:xfrm>
                <a:off x="5652120" y="3536574"/>
                <a:ext cx="3096343" cy="296214"/>
                <a:chOff x="648364" y="1245169"/>
                <a:chExt cx="3096343" cy="296214"/>
              </a:xfrm>
            </p:grpSpPr>
            <p:sp>
              <p:nvSpPr>
                <p:cNvPr id="141" name="Rectangle 17"/>
                <p:cNvSpPr>
                  <a:spLocks noChangeArrowheads="1"/>
                </p:cNvSpPr>
                <p:nvPr/>
              </p:nvSpPr>
              <p:spPr bwMode="auto">
                <a:xfrm>
                  <a:off x="893908" y="1282338"/>
                  <a:ext cx="285079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Описание</a:t>
                  </a:r>
                </a:p>
              </p:txBody>
            </p:sp>
            <p:grpSp>
              <p:nvGrpSpPr>
                <p:cNvPr id="142" name="Группа 141"/>
                <p:cNvGrpSpPr/>
                <p:nvPr/>
              </p:nvGrpSpPr>
              <p:grpSpPr>
                <a:xfrm>
                  <a:off x="648364" y="1245169"/>
                  <a:ext cx="240011" cy="276999"/>
                  <a:chOff x="1283503" y="3544391"/>
                  <a:chExt cx="302895" cy="349575"/>
                </a:xfrm>
              </p:grpSpPr>
              <p:sp>
                <p:nvSpPr>
                  <p:cNvPr id="143" name="Овал 14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5</a:t>
                    </a:r>
                    <a:endParaRPr lang="ru-RU" sz="1200" b="1" dirty="0">
                      <a:solidFill>
                        <a:srgbClr val="C00000"/>
                      </a:solidFill>
                    </a:endParaRPr>
                  </a:p>
                </p:txBody>
              </p:sp>
            </p:grpSp>
          </p:grpSp>
          <p:grpSp>
            <p:nvGrpSpPr>
              <p:cNvPr id="145" name="Группа 144"/>
              <p:cNvGrpSpPr/>
              <p:nvPr/>
            </p:nvGrpSpPr>
            <p:grpSpPr>
              <a:xfrm>
                <a:off x="5652120" y="3902177"/>
                <a:ext cx="3096343" cy="462927"/>
                <a:chOff x="648364" y="1245169"/>
                <a:chExt cx="3096343" cy="462927"/>
              </a:xfrm>
            </p:grpSpPr>
            <p:sp>
              <p:nvSpPr>
                <p:cNvPr id="146" name="Rectangle 17"/>
                <p:cNvSpPr>
                  <a:spLocks noChangeArrowheads="1"/>
                </p:cNvSpPr>
                <p:nvPr/>
              </p:nvSpPr>
              <p:spPr bwMode="auto">
                <a:xfrm>
                  <a:off x="893908" y="1282338"/>
                  <a:ext cx="2850799"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Срок предоставления </a:t>
                  </a:r>
                  <a:r>
                    <a:rPr lang="ru-RU" sz="1200" i="1"/>
                    <a:t>(обязательное)</a:t>
                  </a:r>
                </a:p>
              </p:txBody>
            </p:sp>
            <p:grpSp>
              <p:nvGrpSpPr>
                <p:cNvPr id="147" name="Группа 146"/>
                <p:cNvGrpSpPr/>
                <p:nvPr/>
              </p:nvGrpSpPr>
              <p:grpSpPr>
                <a:xfrm>
                  <a:off x="648364" y="1245169"/>
                  <a:ext cx="240011" cy="276999"/>
                  <a:chOff x="1283503" y="3544391"/>
                  <a:chExt cx="302895" cy="349575"/>
                </a:xfrm>
              </p:grpSpPr>
              <p:sp>
                <p:nvSpPr>
                  <p:cNvPr id="148" name="Овал 14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6</a:t>
                    </a:r>
                    <a:endParaRPr lang="ru-RU" sz="1200" b="1" dirty="0">
                      <a:solidFill>
                        <a:srgbClr val="C00000"/>
                      </a:solidFill>
                    </a:endParaRPr>
                  </a:p>
                </p:txBody>
              </p:sp>
            </p:grpSp>
          </p:grpSp>
          <p:grpSp>
            <p:nvGrpSpPr>
              <p:cNvPr id="150" name="Группа 149"/>
              <p:cNvGrpSpPr/>
              <p:nvPr/>
            </p:nvGrpSpPr>
            <p:grpSpPr>
              <a:xfrm>
                <a:off x="5652120" y="4410081"/>
                <a:ext cx="3016877" cy="462927"/>
                <a:chOff x="648364" y="1245169"/>
                <a:chExt cx="3016877" cy="462927"/>
              </a:xfrm>
            </p:grpSpPr>
            <p:sp>
              <p:nvSpPr>
                <p:cNvPr id="151" name="Rectangle 17"/>
                <p:cNvSpPr>
                  <a:spLocks noChangeArrowheads="1"/>
                </p:cNvSpPr>
                <p:nvPr/>
              </p:nvSpPr>
              <p:spPr bwMode="auto">
                <a:xfrm>
                  <a:off x="893908" y="1282338"/>
                  <a:ext cx="277133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Максимальный срок ожидания </a:t>
                  </a:r>
                  <a:r>
                    <a:rPr lang="ru-RU" sz="1400"/>
                    <a:t>в </a:t>
                  </a:r>
                  <a:r>
                    <a:rPr lang="ru-RU" sz="1400" smtClean="0"/>
                    <a:t>очереди </a:t>
                  </a:r>
                  <a:r>
                    <a:rPr lang="ru-RU" sz="1200" i="1" smtClean="0"/>
                    <a:t>(обязательное</a:t>
                  </a:r>
                  <a:r>
                    <a:rPr lang="ru-RU" sz="1200" i="1"/>
                    <a:t>)</a:t>
                  </a:r>
                </a:p>
              </p:txBody>
            </p:sp>
            <p:grpSp>
              <p:nvGrpSpPr>
                <p:cNvPr id="152" name="Группа 151"/>
                <p:cNvGrpSpPr/>
                <p:nvPr/>
              </p:nvGrpSpPr>
              <p:grpSpPr>
                <a:xfrm>
                  <a:off x="648364" y="1245169"/>
                  <a:ext cx="240011" cy="276999"/>
                  <a:chOff x="1283503" y="3544391"/>
                  <a:chExt cx="302895" cy="349575"/>
                </a:xfrm>
              </p:grpSpPr>
              <p:sp>
                <p:nvSpPr>
                  <p:cNvPr id="153" name="Овал 1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7</a:t>
                    </a:r>
                    <a:endParaRPr lang="ru-RU" sz="1200" b="1" dirty="0">
                      <a:solidFill>
                        <a:srgbClr val="C00000"/>
                      </a:solidFill>
                    </a:endParaRPr>
                  </a:p>
                </p:txBody>
              </p:sp>
            </p:grpSp>
          </p:grpSp>
          <p:grpSp>
            <p:nvGrpSpPr>
              <p:cNvPr id="155" name="Группа 154"/>
              <p:cNvGrpSpPr/>
              <p:nvPr/>
            </p:nvGrpSpPr>
            <p:grpSpPr>
              <a:xfrm>
                <a:off x="5652120" y="4948441"/>
                <a:ext cx="3252572" cy="462927"/>
                <a:chOff x="648364" y="1245169"/>
                <a:chExt cx="3252572" cy="462927"/>
              </a:xfrm>
            </p:grpSpPr>
            <p:sp>
              <p:nvSpPr>
                <p:cNvPr id="156" name="Rectangle 17"/>
                <p:cNvSpPr>
                  <a:spLocks noChangeArrowheads="1"/>
                </p:cNvSpPr>
                <p:nvPr/>
              </p:nvSpPr>
              <p:spPr bwMode="auto">
                <a:xfrm>
                  <a:off x="893908" y="1282338"/>
                  <a:ext cx="3007028"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Срок </a:t>
                  </a:r>
                  <a:r>
                    <a:rPr lang="ru-RU" sz="1400" smtClean="0"/>
                    <a:t>регистрации запроса </a:t>
                  </a:r>
                  <a:r>
                    <a:rPr lang="ru-RU" sz="1200" i="1" smtClean="0"/>
                    <a:t>(обязательное</a:t>
                  </a:r>
                  <a:r>
                    <a:rPr lang="ru-RU" sz="1200" i="1"/>
                    <a:t>)</a:t>
                  </a:r>
                </a:p>
              </p:txBody>
            </p:sp>
            <p:grpSp>
              <p:nvGrpSpPr>
                <p:cNvPr id="157" name="Группа 156"/>
                <p:cNvGrpSpPr/>
                <p:nvPr/>
              </p:nvGrpSpPr>
              <p:grpSpPr>
                <a:xfrm>
                  <a:off x="648364" y="1245169"/>
                  <a:ext cx="240011" cy="276999"/>
                  <a:chOff x="1283503" y="3544391"/>
                  <a:chExt cx="302895" cy="349575"/>
                </a:xfrm>
              </p:grpSpPr>
              <p:sp>
                <p:nvSpPr>
                  <p:cNvPr id="158" name="Овал 15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8</a:t>
                    </a:r>
                    <a:endParaRPr lang="ru-RU" sz="1200" b="1" dirty="0">
                      <a:solidFill>
                        <a:srgbClr val="C00000"/>
                      </a:solidFill>
                    </a:endParaRPr>
                  </a:p>
                </p:txBody>
              </p:sp>
            </p:grpSp>
          </p:grpSp>
          <p:grpSp>
            <p:nvGrpSpPr>
              <p:cNvPr id="160" name="Группа 159"/>
              <p:cNvGrpSpPr/>
              <p:nvPr/>
            </p:nvGrpSpPr>
            <p:grpSpPr>
              <a:xfrm>
                <a:off x="5652120" y="5456345"/>
                <a:ext cx="3096343" cy="462927"/>
                <a:chOff x="648364" y="1245169"/>
                <a:chExt cx="3096343" cy="462927"/>
              </a:xfrm>
            </p:grpSpPr>
            <p:sp>
              <p:nvSpPr>
                <p:cNvPr id="161" name="Rectangle 17"/>
                <p:cNvSpPr>
                  <a:spLocks noChangeArrowheads="1"/>
                </p:cNvSpPr>
                <p:nvPr/>
              </p:nvSpPr>
              <p:spPr bwMode="auto">
                <a:xfrm>
                  <a:off x="893908" y="1282338"/>
                  <a:ext cx="2850799"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Порядок </a:t>
                  </a:r>
                  <a:r>
                    <a:rPr lang="ru-RU" sz="1400"/>
                    <a:t>регистрации </a:t>
                  </a:r>
                  <a:r>
                    <a:rPr lang="ru-RU" sz="1400" smtClean="0"/>
                    <a:t>запроса</a:t>
                  </a:r>
                </a:p>
                <a:p>
                  <a:pPr eaLnBrk="1" hangingPunct="1">
                    <a:lnSpc>
                      <a:spcPts val="1300"/>
                    </a:lnSpc>
                    <a:spcBef>
                      <a:spcPct val="0"/>
                    </a:spcBef>
                    <a:buNone/>
                  </a:pPr>
                  <a:r>
                    <a:rPr lang="ru-RU" sz="1200" i="1" smtClean="0"/>
                    <a:t>(обязательное</a:t>
                  </a:r>
                  <a:r>
                    <a:rPr lang="ru-RU" sz="1200" i="1"/>
                    <a:t>)</a:t>
                  </a:r>
                </a:p>
              </p:txBody>
            </p:sp>
            <p:grpSp>
              <p:nvGrpSpPr>
                <p:cNvPr id="162" name="Группа 161"/>
                <p:cNvGrpSpPr/>
                <p:nvPr/>
              </p:nvGrpSpPr>
              <p:grpSpPr>
                <a:xfrm>
                  <a:off x="648364" y="1245169"/>
                  <a:ext cx="240011" cy="276999"/>
                  <a:chOff x="1283503" y="3544391"/>
                  <a:chExt cx="302895" cy="349575"/>
                </a:xfrm>
              </p:grpSpPr>
              <p:sp>
                <p:nvSpPr>
                  <p:cNvPr id="163" name="Овал 16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9</a:t>
                    </a:r>
                    <a:endParaRPr lang="ru-RU" sz="1200" b="1" dirty="0">
                      <a:solidFill>
                        <a:srgbClr val="C00000"/>
                      </a:solidFill>
                    </a:endParaRPr>
                  </a:p>
                </p:txBody>
              </p:sp>
            </p:grpSp>
          </p:grpSp>
        </p:grpSp>
      </p:grpSp>
      <p:sp>
        <p:nvSpPr>
          <p:cNvPr id="6" name="Номер слайда 5"/>
          <p:cNvSpPr>
            <a:spLocks noGrp="1"/>
          </p:cNvSpPr>
          <p:nvPr>
            <p:ph type="sldNum" sz="quarter" idx="12"/>
          </p:nvPr>
        </p:nvSpPr>
        <p:spPr/>
        <p:txBody>
          <a:bodyPr/>
          <a:lstStyle/>
          <a:p>
            <a:pPr>
              <a:defRPr/>
            </a:pPr>
            <a:fld id="{1BC21C8B-08AF-4BCC-9ADA-C63260DE56E1}" type="slidenum">
              <a:rPr lang="ru-RU" smtClean="0"/>
              <a:pPr>
                <a:defRPr/>
              </a:pPr>
              <a:t>75</a:t>
            </a:fld>
            <a:endParaRPr lang="ru-RU"/>
          </a:p>
        </p:txBody>
      </p:sp>
    </p:spTree>
    <p:extLst>
      <p:ext uri="{BB962C8B-B14F-4D97-AF65-F5344CB8AC3E}">
        <p14:creationId xmlns:p14="http://schemas.microsoft.com/office/powerpoint/2010/main" val="1408304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Группа 51"/>
          <p:cNvGrpSpPr/>
          <p:nvPr/>
        </p:nvGrpSpPr>
        <p:grpSpPr>
          <a:xfrm>
            <a:off x="0" y="6812282"/>
            <a:ext cx="9143999" cy="45719"/>
            <a:chOff x="1403648" y="3860938"/>
            <a:chExt cx="6048672" cy="43536"/>
          </a:xfrm>
        </p:grpSpPr>
        <p:sp>
          <p:nvSpPr>
            <p:cNvPr id="53" name="Прямоугольник 5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53"/>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Прямоугольник 55"/>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7"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 Пошаговые инструкции</a:t>
            </a:r>
          </a:p>
        </p:txBody>
      </p:sp>
      <p:grpSp>
        <p:nvGrpSpPr>
          <p:cNvPr id="3" name="Группа 2"/>
          <p:cNvGrpSpPr/>
          <p:nvPr/>
        </p:nvGrpSpPr>
        <p:grpSpPr>
          <a:xfrm>
            <a:off x="715761" y="1952620"/>
            <a:ext cx="7712478" cy="3546653"/>
            <a:chOff x="850348" y="1952620"/>
            <a:chExt cx="7712478" cy="3546653"/>
          </a:xfrm>
        </p:grpSpPr>
        <p:pic>
          <p:nvPicPr>
            <p:cNvPr id="8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10"/>
            <a:stretch/>
          </p:blipFill>
          <p:spPr bwMode="auto">
            <a:xfrm>
              <a:off x="2980296" y="1952620"/>
              <a:ext cx="5572360" cy="35466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AutoShape 7"/>
            <p:cNvSpPr>
              <a:spLocks noChangeArrowheads="1"/>
            </p:cNvSpPr>
            <p:nvPr/>
          </p:nvSpPr>
          <p:spPr bwMode="auto">
            <a:xfrm>
              <a:off x="3782679" y="3393158"/>
              <a:ext cx="4780147" cy="220176"/>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80" name="Группа 79"/>
            <p:cNvGrpSpPr/>
            <p:nvPr/>
          </p:nvGrpSpPr>
          <p:grpSpPr>
            <a:xfrm>
              <a:off x="7942072" y="3116203"/>
              <a:ext cx="481592" cy="400111"/>
              <a:chOff x="1290488" y="3604907"/>
              <a:chExt cx="288924" cy="240041"/>
            </a:xfrm>
          </p:grpSpPr>
          <p:sp>
            <p:nvSpPr>
              <p:cNvPr id="87" name="Овал 8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90" name="AutoShape 7"/>
            <p:cNvSpPr>
              <a:spLocks noChangeArrowheads="1"/>
            </p:cNvSpPr>
            <p:nvPr/>
          </p:nvSpPr>
          <p:spPr bwMode="auto">
            <a:xfrm>
              <a:off x="3782679" y="3615858"/>
              <a:ext cx="4780147" cy="357516"/>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1" name="AutoShape 7"/>
            <p:cNvSpPr>
              <a:spLocks noChangeArrowheads="1"/>
            </p:cNvSpPr>
            <p:nvPr/>
          </p:nvSpPr>
          <p:spPr bwMode="auto">
            <a:xfrm>
              <a:off x="3782679" y="3975351"/>
              <a:ext cx="4780147" cy="445596"/>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81" name="Группа 80"/>
            <p:cNvGrpSpPr/>
            <p:nvPr/>
          </p:nvGrpSpPr>
          <p:grpSpPr>
            <a:xfrm>
              <a:off x="7933074" y="3586332"/>
              <a:ext cx="481592" cy="400111"/>
              <a:chOff x="1290488" y="3604907"/>
              <a:chExt cx="288924" cy="240041"/>
            </a:xfrm>
          </p:grpSpPr>
          <p:sp>
            <p:nvSpPr>
              <p:cNvPr id="85" name="Овал 8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92" name="Группа 91"/>
            <p:cNvGrpSpPr/>
            <p:nvPr/>
          </p:nvGrpSpPr>
          <p:grpSpPr>
            <a:xfrm>
              <a:off x="7933074" y="3998093"/>
              <a:ext cx="481592" cy="400111"/>
              <a:chOff x="1290488" y="3604907"/>
              <a:chExt cx="288924" cy="240041"/>
            </a:xfrm>
          </p:grpSpPr>
          <p:sp>
            <p:nvSpPr>
              <p:cNvPr id="93" name="Овал 9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3</a:t>
                </a:r>
                <a:endParaRPr lang="ru-RU" b="1" dirty="0">
                  <a:solidFill>
                    <a:srgbClr val="C00000"/>
                  </a:solidFill>
                </a:endParaRPr>
              </a:p>
            </p:txBody>
          </p:sp>
        </p:grpSp>
        <p:sp>
          <p:nvSpPr>
            <p:cNvPr id="95" name="AutoShape 7"/>
            <p:cNvSpPr>
              <a:spLocks noChangeArrowheads="1"/>
            </p:cNvSpPr>
            <p:nvPr/>
          </p:nvSpPr>
          <p:spPr bwMode="auto">
            <a:xfrm>
              <a:off x="3782679" y="5176565"/>
              <a:ext cx="933337" cy="322708"/>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96" name="Группа 95"/>
            <p:cNvGrpSpPr/>
            <p:nvPr/>
          </p:nvGrpSpPr>
          <p:grpSpPr>
            <a:xfrm>
              <a:off x="4502580" y="4961234"/>
              <a:ext cx="481592" cy="400111"/>
              <a:chOff x="1290488" y="3604907"/>
              <a:chExt cx="288924" cy="240041"/>
            </a:xfrm>
          </p:grpSpPr>
          <p:sp>
            <p:nvSpPr>
              <p:cNvPr id="97" name="Овал 9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4</a:t>
                </a:r>
                <a:endParaRPr lang="ru-RU" b="1" dirty="0">
                  <a:solidFill>
                    <a:srgbClr val="C00000"/>
                  </a:solidFill>
                </a:endParaRPr>
              </a:p>
            </p:txBody>
          </p:sp>
        </p:grpSp>
        <p:grpSp>
          <p:nvGrpSpPr>
            <p:cNvPr id="2" name="Группа 1"/>
            <p:cNvGrpSpPr/>
            <p:nvPr/>
          </p:nvGrpSpPr>
          <p:grpSpPr>
            <a:xfrm>
              <a:off x="850348" y="2498856"/>
              <a:ext cx="1882597" cy="2491211"/>
              <a:chOff x="703877" y="2203372"/>
              <a:chExt cx="1882597" cy="2491211"/>
            </a:xfrm>
          </p:grpSpPr>
          <p:grpSp>
            <p:nvGrpSpPr>
              <p:cNvPr id="61" name="Группа 60"/>
              <p:cNvGrpSpPr/>
              <p:nvPr/>
            </p:nvGrpSpPr>
            <p:grpSpPr>
              <a:xfrm>
                <a:off x="703877" y="2203372"/>
                <a:ext cx="1707883" cy="509282"/>
                <a:chOff x="648364" y="1245169"/>
                <a:chExt cx="1707883" cy="509282"/>
              </a:xfrm>
            </p:grpSpPr>
            <p:sp>
              <p:nvSpPr>
                <p:cNvPr id="72" name="Rectangle 17"/>
                <p:cNvSpPr>
                  <a:spLocks noChangeArrowheads="1"/>
                </p:cNvSpPr>
                <p:nvPr/>
              </p:nvSpPr>
              <p:spPr bwMode="auto">
                <a:xfrm>
                  <a:off x="893909" y="1262008"/>
                  <a:ext cx="1462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a:t>Наименование</a:t>
                  </a:r>
                  <a:r>
                    <a:rPr lang="ru-RU" sz="1400" i="1"/>
                    <a:t> </a:t>
                  </a:r>
                  <a:r>
                    <a:rPr lang="ru-RU" sz="1200" i="1"/>
                    <a:t>(обязательное)</a:t>
                  </a:r>
                  <a:endParaRPr lang="ru-RU" sz="1200" dirty="0"/>
                </a:p>
              </p:txBody>
            </p:sp>
            <p:grpSp>
              <p:nvGrpSpPr>
                <p:cNvPr id="73" name="Группа 72"/>
                <p:cNvGrpSpPr/>
                <p:nvPr/>
              </p:nvGrpSpPr>
              <p:grpSpPr>
                <a:xfrm>
                  <a:off x="648364" y="1245169"/>
                  <a:ext cx="240011" cy="276999"/>
                  <a:chOff x="1283503" y="3544391"/>
                  <a:chExt cx="302895" cy="349575"/>
                </a:xfrm>
              </p:grpSpPr>
              <p:sp>
                <p:nvSpPr>
                  <p:cNvPr id="74" name="Овал 7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99" name="Группа 98"/>
              <p:cNvGrpSpPr/>
              <p:nvPr/>
            </p:nvGrpSpPr>
            <p:grpSpPr>
              <a:xfrm>
                <a:off x="703877" y="2813350"/>
                <a:ext cx="1582123" cy="527381"/>
                <a:chOff x="648364" y="1226935"/>
                <a:chExt cx="1582123" cy="527381"/>
              </a:xfrm>
            </p:grpSpPr>
            <p:sp>
              <p:nvSpPr>
                <p:cNvPr id="100" name="Rectangle 17"/>
                <p:cNvSpPr>
                  <a:spLocks noChangeArrowheads="1"/>
                </p:cNvSpPr>
                <p:nvPr/>
              </p:nvSpPr>
              <p:spPr bwMode="auto">
                <a:xfrm>
                  <a:off x="893909" y="1226935"/>
                  <a:ext cx="1336578" cy="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a:t>Номер </a:t>
                  </a:r>
                  <a:r>
                    <a:rPr lang="ru-RU" sz="1400" smtClean="0"/>
                    <a:t>шага</a:t>
                  </a:r>
                </a:p>
                <a:p>
                  <a:pPr>
                    <a:buNone/>
                  </a:pPr>
                  <a:r>
                    <a:rPr lang="ru-RU" sz="1200" i="1" smtClean="0"/>
                    <a:t>(обязательное</a:t>
                  </a:r>
                  <a:r>
                    <a:rPr lang="ru-RU" sz="1200" i="1"/>
                    <a:t>)</a:t>
                  </a:r>
                  <a:endParaRPr lang="ru-RU" sz="1200" dirty="0"/>
                </a:p>
              </p:txBody>
            </p:sp>
            <p:grpSp>
              <p:nvGrpSpPr>
                <p:cNvPr id="101" name="Группа 100"/>
                <p:cNvGrpSpPr/>
                <p:nvPr/>
              </p:nvGrpSpPr>
              <p:grpSpPr>
                <a:xfrm>
                  <a:off x="648364" y="1245169"/>
                  <a:ext cx="240011" cy="276999"/>
                  <a:chOff x="1283503" y="3544391"/>
                  <a:chExt cx="302895" cy="349575"/>
                </a:xfrm>
              </p:grpSpPr>
              <p:sp>
                <p:nvSpPr>
                  <p:cNvPr id="102" name="Овал 10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nvGrpSpPr>
              <p:cNvPr id="104" name="Группа 103"/>
              <p:cNvGrpSpPr/>
              <p:nvPr/>
            </p:nvGrpSpPr>
            <p:grpSpPr>
              <a:xfrm>
                <a:off x="703877" y="3451894"/>
                <a:ext cx="1882597" cy="322880"/>
                <a:chOff x="648364" y="1245169"/>
                <a:chExt cx="1882597" cy="322880"/>
              </a:xfrm>
            </p:grpSpPr>
            <p:sp>
              <p:nvSpPr>
                <p:cNvPr id="105" name="Rectangle 17"/>
                <p:cNvSpPr>
                  <a:spLocks noChangeArrowheads="1"/>
                </p:cNvSpPr>
                <p:nvPr/>
              </p:nvSpPr>
              <p:spPr bwMode="auto">
                <a:xfrm>
                  <a:off x="893909" y="1260272"/>
                  <a:ext cx="1637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a:t>Сведения о шаге</a:t>
                  </a:r>
                  <a:endParaRPr lang="ru-RU" sz="1400" dirty="0"/>
                </a:p>
              </p:txBody>
            </p:sp>
            <p:grpSp>
              <p:nvGrpSpPr>
                <p:cNvPr id="106" name="Группа 105"/>
                <p:cNvGrpSpPr/>
                <p:nvPr/>
              </p:nvGrpSpPr>
              <p:grpSpPr>
                <a:xfrm>
                  <a:off x="648364" y="1245169"/>
                  <a:ext cx="240011" cy="276999"/>
                  <a:chOff x="1283503" y="3544391"/>
                  <a:chExt cx="302895" cy="349575"/>
                </a:xfrm>
              </p:grpSpPr>
              <p:sp>
                <p:nvSpPr>
                  <p:cNvPr id="107" name="Овал 10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nvGrpSpPr>
              <p:cNvPr id="109" name="Группа 108"/>
              <p:cNvGrpSpPr/>
              <p:nvPr/>
            </p:nvGrpSpPr>
            <p:grpSpPr>
              <a:xfrm>
                <a:off x="703877" y="3955919"/>
                <a:ext cx="1882597" cy="738664"/>
                <a:chOff x="648364" y="1227894"/>
                <a:chExt cx="1882597" cy="738664"/>
              </a:xfrm>
            </p:grpSpPr>
            <p:sp>
              <p:nvSpPr>
                <p:cNvPr id="110" name="Rectangle 17"/>
                <p:cNvSpPr>
                  <a:spLocks noChangeArrowheads="1"/>
                </p:cNvSpPr>
                <p:nvPr/>
              </p:nvSpPr>
              <p:spPr bwMode="auto">
                <a:xfrm>
                  <a:off x="893909" y="1227894"/>
                  <a:ext cx="16370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ru-RU" sz="1400"/>
                    <a:t>Кнопка </a:t>
                  </a:r>
                </a:p>
                <a:p>
                  <a:pPr>
                    <a:spcBef>
                      <a:spcPts val="0"/>
                    </a:spcBef>
                    <a:buNone/>
                  </a:pPr>
                  <a:r>
                    <a:rPr lang="ru-RU" sz="1400"/>
                    <a:t>добавления шага инструкции</a:t>
                  </a:r>
                </a:p>
              </p:txBody>
            </p:sp>
            <p:grpSp>
              <p:nvGrpSpPr>
                <p:cNvPr id="111" name="Группа 110"/>
                <p:cNvGrpSpPr/>
                <p:nvPr/>
              </p:nvGrpSpPr>
              <p:grpSpPr>
                <a:xfrm>
                  <a:off x="648364" y="1245169"/>
                  <a:ext cx="240011" cy="276999"/>
                  <a:chOff x="1283503" y="3544391"/>
                  <a:chExt cx="302895" cy="349575"/>
                </a:xfrm>
              </p:grpSpPr>
              <p:sp>
                <p:nvSpPr>
                  <p:cNvPr id="112" name="Овал 11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grpSp>
      <p:sp>
        <p:nvSpPr>
          <p:cNvPr id="4" name="Номер слайда 3"/>
          <p:cNvSpPr>
            <a:spLocks noGrp="1"/>
          </p:cNvSpPr>
          <p:nvPr>
            <p:ph type="sldNum" sz="quarter" idx="12"/>
          </p:nvPr>
        </p:nvSpPr>
        <p:spPr/>
        <p:txBody>
          <a:bodyPr/>
          <a:lstStyle/>
          <a:p>
            <a:pPr>
              <a:defRPr/>
            </a:pPr>
            <a:fld id="{45040E7C-637F-40F9-9AAE-6F957ED76841}" type="slidenum">
              <a:rPr lang="ru-RU" smtClean="0"/>
              <a:pPr>
                <a:defRPr/>
              </a:pPr>
              <a:t>76</a:t>
            </a:fld>
            <a:endParaRPr lang="ru-RU"/>
          </a:p>
        </p:txBody>
      </p:sp>
    </p:spTree>
    <p:extLst>
      <p:ext uri="{BB962C8B-B14F-4D97-AF65-F5344CB8AC3E}">
        <p14:creationId xmlns:p14="http://schemas.microsoft.com/office/powerpoint/2010/main" val="3757119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Группа 23"/>
          <p:cNvGrpSpPr/>
          <p:nvPr/>
        </p:nvGrpSpPr>
        <p:grpSpPr>
          <a:xfrm>
            <a:off x="0" y="6812282"/>
            <a:ext cx="9143999" cy="45719"/>
            <a:chOff x="1403648" y="3860938"/>
            <a:chExt cx="6048672" cy="43536"/>
          </a:xfrm>
        </p:grpSpPr>
        <p:sp>
          <p:nvSpPr>
            <p:cNvPr id="25" name="Прямоугольник 2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 Категории получателей</a:t>
            </a:r>
          </a:p>
        </p:txBody>
      </p:sp>
      <p:grpSp>
        <p:nvGrpSpPr>
          <p:cNvPr id="11" name="Группа 10"/>
          <p:cNvGrpSpPr/>
          <p:nvPr/>
        </p:nvGrpSpPr>
        <p:grpSpPr>
          <a:xfrm>
            <a:off x="650221" y="1349317"/>
            <a:ext cx="7843559" cy="4831345"/>
            <a:chOff x="709777" y="1349317"/>
            <a:chExt cx="7843559" cy="4831345"/>
          </a:xfrm>
        </p:grpSpPr>
        <p:grpSp>
          <p:nvGrpSpPr>
            <p:cNvPr id="40" name="Группа 39"/>
            <p:cNvGrpSpPr/>
            <p:nvPr/>
          </p:nvGrpSpPr>
          <p:grpSpPr>
            <a:xfrm>
              <a:off x="2219288" y="5709614"/>
              <a:ext cx="4824536" cy="471048"/>
              <a:chOff x="1331640" y="5709614"/>
              <a:chExt cx="4824536" cy="471048"/>
            </a:xfrm>
          </p:grpSpPr>
          <p:grpSp>
            <p:nvGrpSpPr>
              <p:cNvPr id="41" name="Группа 40"/>
              <p:cNvGrpSpPr/>
              <p:nvPr/>
            </p:nvGrpSpPr>
            <p:grpSpPr>
              <a:xfrm>
                <a:off x="1331640" y="5709614"/>
                <a:ext cx="2666332" cy="471048"/>
                <a:chOff x="648364" y="1245169"/>
                <a:chExt cx="2666332" cy="471048"/>
              </a:xfrm>
            </p:grpSpPr>
            <p:sp>
              <p:nvSpPr>
                <p:cNvPr id="47" name="Rectangle 17"/>
                <p:cNvSpPr>
                  <a:spLocks noChangeArrowheads="1"/>
                </p:cNvSpPr>
                <p:nvPr/>
              </p:nvSpPr>
              <p:spPr bwMode="auto">
                <a:xfrm>
                  <a:off x="893910" y="1290459"/>
                  <a:ext cx="242078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Перечень категорий получателей</a:t>
                  </a:r>
                </a:p>
              </p:txBody>
            </p:sp>
            <p:grpSp>
              <p:nvGrpSpPr>
                <p:cNvPr id="48" name="Группа 47"/>
                <p:cNvGrpSpPr/>
                <p:nvPr/>
              </p:nvGrpSpPr>
              <p:grpSpPr>
                <a:xfrm>
                  <a:off x="648364" y="1245169"/>
                  <a:ext cx="240011" cy="276999"/>
                  <a:chOff x="1283503" y="3544391"/>
                  <a:chExt cx="302895" cy="349575"/>
                </a:xfrm>
              </p:grpSpPr>
              <p:sp>
                <p:nvSpPr>
                  <p:cNvPr id="49" name="Овал 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42" name="Группа 41"/>
              <p:cNvGrpSpPr/>
              <p:nvPr/>
            </p:nvGrpSpPr>
            <p:grpSpPr>
              <a:xfrm>
                <a:off x="3851920" y="5709614"/>
                <a:ext cx="2304256" cy="471048"/>
                <a:chOff x="648364" y="1245169"/>
                <a:chExt cx="2304256" cy="471048"/>
              </a:xfrm>
            </p:grpSpPr>
            <p:sp>
              <p:nvSpPr>
                <p:cNvPr id="43" name="Rectangle 17"/>
                <p:cNvSpPr>
                  <a:spLocks noChangeArrowheads="1"/>
                </p:cNvSpPr>
                <p:nvPr/>
              </p:nvSpPr>
              <p:spPr bwMode="auto">
                <a:xfrm>
                  <a:off x="893910" y="1290459"/>
                  <a:ext cx="205871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Сведения о категории получателя</a:t>
                  </a:r>
                </a:p>
              </p:txBody>
            </p:sp>
            <p:grpSp>
              <p:nvGrpSpPr>
                <p:cNvPr id="44" name="Группа 43"/>
                <p:cNvGrpSpPr/>
                <p:nvPr/>
              </p:nvGrpSpPr>
              <p:grpSpPr>
                <a:xfrm>
                  <a:off x="648364" y="1245169"/>
                  <a:ext cx="240011" cy="276999"/>
                  <a:chOff x="1283503" y="3544391"/>
                  <a:chExt cx="302895" cy="349575"/>
                </a:xfrm>
              </p:grpSpPr>
              <p:sp>
                <p:nvSpPr>
                  <p:cNvPr id="45" name="Овал 4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grpSp>
          <p:nvGrpSpPr>
            <p:cNvPr id="10" name="Группа 9"/>
            <p:cNvGrpSpPr/>
            <p:nvPr/>
          </p:nvGrpSpPr>
          <p:grpSpPr>
            <a:xfrm>
              <a:off x="709777" y="1349317"/>
              <a:ext cx="7843559" cy="3867451"/>
              <a:chOff x="650221" y="1349317"/>
              <a:chExt cx="7843559" cy="3867451"/>
            </a:xfrm>
          </p:grpSpPr>
          <p:grpSp>
            <p:nvGrpSpPr>
              <p:cNvPr id="3" name="Группа 2"/>
              <p:cNvGrpSpPr/>
              <p:nvPr/>
            </p:nvGrpSpPr>
            <p:grpSpPr>
              <a:xfrm>
                <a:off x="650221" y="1349317"/>
                <a:ext cx="7843559" cy="3867451"/>
                <a:chOff x="784038" y="1349317"/>
                <a:chExt cx="7843559" cy="3867451"/>
              </a:xfrm>
            </p:grpSpPr>
            <p:pic>
              <p:nvPicPr>
                <p:cNvPr id="5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0853" y="3184360"/>
                  <a:ext cx="4206744" cy="203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4038" y="1349317"/>
                  <a:ext cx="5322840" cy="25117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AutoShape 9"/>
              <p:cNvSpPr>
                <a:spLocks noChangeArrowheads="1"/>
              </p:cNvSpPr>
              <p:nvPr/>
            </p:nvSpPr>
            <p:spPr bwMode="auto">
              <a:xfrm>
                <a:off x="1230223" y="2594975"/>
                <a:ext cx="605473" cy="185953"/>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7" name="Соединительная линия уступом 6"/>
              <p:cNvCxnSpPr>
                <a:stCxn id="33" idx="0"/>
              </p:cNvCxnSpPr>
              <p:nvPr/>
            </p:nvCxnSpPr>
            <p:spPr>
              <a:xfrm rot="5400000" flipH="1" flipV="1">
                <a:off x="1846346" y="2281589"/>
                <a:ext cx="12700" cy="626772"/>
              </a:xfrm>
              <a:prstGeom prst="bentConnector4">
                <a:avLst>
                  <a:gd name="adj1" fmla="val 1560000"/>
                  <a:gd name="adj2" fmla="val 100086"/>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7" name="Группа 36"/>
              <p:cNvGrpSpPr/>
              <p:nvPr/>
            </p:nvGrpSpPr>
            <p:grpSpPr>
              <a:xfrm>
                <a:off x="3185645" y="2394919"/>
                <a:ext cx="481592" cy="400111"/>
                <a:chOff x="1290488" y="3604907"/>
                <a:chExt cx="288924" cy="240041"/>
              </a:xfrm>
            </p:grpSpPr>
            <p:sp>
              <p:nvSpPr>
                <p:cNvPr id="38" name="Овал 3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sp>
            <p:nvSpPr>
              <p:cNvPr id="32" name="AutoShape 9"/>
              <p:cNvSpPr>
                <a:spLocks noChangeArrowheads="1"/>
              </p:cNvSpPr>
              <p:nvPr/>
            </p:nvSpPr>
            <p:spPr bwMode="auto">
              <a:xfrm>
                <a:off x="4925557" y="4581128"/>
                <a:ext cx="3568223" cy="451593"/>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54" name="Группа 53"/>
              <p:cNvGrpSpPr/>
              <p:nvPr/>
            </p:nvGrpSpPr>
            <p:grpSpPr>
              <a:xfrm>
                <a:off x="7760203" y="4276912"/>
                <a:ext cx="481592" cy="400111"/>
                <a:chOff x="1290488" y="3604907"/>
                <a:chExt cx="288924" cy="240041"/>
              </a:xfrm>
            </p:grpSpPr>
            <p:sp>
              <p:nvSpPr>
                <p:cNvPr id="55" name="Овал 5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grpSp>
      <p:sp>
        <p:nvSpPr>
          <p:cNvPr id="12" name="Номер слайда 11"/>
          <p:cNvSpPr>
            <a:spLocks noGrp="1"/>
          </p:cNvSpPr>
          <p:nvPr>
            <p:ph type="sldNum" sz="quarter" idx="12"/>
          </p:nvPr>
        </p:nvSpPr>
        <p:spPr/>
        <p:txBody>
          <a:bodyPr/>
          <a:lstStyle/>
          <a:p>
            <a:pPr>
              <a:defRPr/>
            </a:pPr>
            <a:fld id="{1BC21C8B-08AF-4BCC-9ADA-C63260DE56E1}" type="slidenum">
              <a:rPr lang="ru-RU" smtClean="0"/>
              <a:pPr>
                <a:defRPr/>
              </a:pPr>
              <a:t>77</a:t>
            </a:fld>
            <a:endParaRPr lang="ru-RU"/>
          </a:p>
        </p:txBody>
      </p:sp>
    </p:spTree>
    <p:extLst>
      <p:ext uri="{BB962C8B-B14F-4D97-AF65-F5344CB8AC3E}">
        <p14:creationId xmlns:p14="http://schemas.microsoft.com/office/powerpoint/2010/main" val="22728805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Группа 23"/>
          <p:cNvGrpSpPr/>
          <p:nvPr/>
        </p:nvGrpSpPr>
        <p:grpSpPr>
          <a:xfrm>
            <a:off x="0" y="6812282"/>
            <a:ext cx="9143999" cy="45719"/>
            <a:chOff x="1403648" y="3860938"/>
            <a:chExt cx="6048672" cy="43536"/>
          </a:xfrm>
        </p:grpSpPr>
        <p:sp>
          <p:nvSpPr>
            <p:cNvPr id="25" name="Прямоугольник 2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9"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a:t>
            </a:r>
            <a:r>
              <a:rPr lang="ru-RU" sz="2400" b="1"/>
              <a:t>. </a:t>
            </a:r>
            <a:r>
              <a:rPr lang="ru-RU" sz="2400" b="1"/>
              <a:t>Жизненные ситуации</a:t>
            </a:r>
          </a:p>
        </p:txBody>
      </p:sp>
      <p:grpSp>
        <p:nvGrpSpPr>
          <p:cNvPr id="31" name="Группа 30"/>
          <p:cNvGrpSpPr/>
          <p:nvPr/>
        </p:nvGrpSpPr>
        <p:grpSpPr>
          <a:xfrm>
            <a:off x="2101467" y="5709614"/>
            <a:ext cx="4941066" cy="471048"/>
            <a:chOff x="1331640" y="5709614"/>
            <a:chExt cx="4941066" cy="471048"/>
          </a:xfrm>
        </p:grpSpPr>
        <p:grpSp>
          <p:nvGrpSpPr>
            <p:cNvPr id="45" name="Группа 44"/>
            <p:cNvGrpSpPr/>
            <p:nvPr/>
          </p:nvGrpSpPr>
          <p:grpSpPr>
            <a:xfrm>
              <a:off x="1331640" y="5709614"/>
              <a:ext cx="2666332" cy="471048"/>
              <a:chOff x="648364" y="1245169"/>
              <a:chExt cx="2666332" cy="471048"/>
            </a:xfrm>
          </p:grpSpPr>
          <p:sp>
            <p:nvSpPr>
              <p:cNvPr id="51" name="Rectangle 17"/>
              <p:cNvSpPr>
                <a:spLocks noChangeArrowheads="1"/>
              </p:cNvSpPr>
              <p:nvPr/>
            </p:nvSpPr>
            <p:spPr bwMode="auto">
              <a:xfrm>
                <a:off x="893910" y="1290459"/>
                <a:ext cx="242078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Перечень</a:t>
                </a:r>
              </a:p>
              <a:p>
                <a:pPr eaLnBrk="1" hangingPunct="1">
                  <a:lnSpc>
                    <a:spcPts val="1300"/>
                  </a:lnSpc>
                  <a:spcBef>
                    <a:spcPct val="0"/>
                  </a:spcBef>
                  <a:buNone/>
                </a:pPr>
                <a:r>
                  <a:rPr lang="ru-RU" sz="1400" smtClean="0"/>
                  <a:t>жизненных </a:t>
                </a:r>
                <a:r>
                  <a:rPr lang="ru-RU" sz="1400"/>
                  <a:t>ситуаций</a:t>
                </a:r>
              </a:p>
            </p:txBody>
          </p:sp>
          <p:grpSp>
            <p:nvGrpSpPr>
              <p:cNvPr id="52" name="Группа 51"/>
              <p:cNvGrpSpPr/>
              <p:nvPr/>
            </p:nvGrpSpPr>
            <p:grpSpPr>
              <a:xfrm>
                <a:off x="648364" y="1245169"/>
                <a:ext cx="240011" cy="276999"/>
                <a:chOff x="1283503" y="3544391"/>
                <a:chExt cx="302895" cy="349575"/>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46" name="Группа 45"/>
            <p:cNvGrpSpPr/>
            <p:nvPr/>
          </p:nvGrpSpPr>
          <p:grpSpPr>
            <a:xfrm>
              <a:off x="3851920" y="5709614"/>
              <a:ext cx="2420786" cy="471048"/>
              <a:chOff x="648364" y="1245169"/>
              <a:chExt cx="2420786" cy="471048"/>
            </a:xfrm>
          </p:grpSpPr>
          <p:sp>
            <p:nvSpPr>
              <p:cNvPr id="47" name="Rectangle 17"/>
              <p:cNvSpPr>
                <a:spLocks noChangeArrowheads="1"/>
              </p:cNvSpPr>
              <p:nvPr/>
            </p:nvSpPr>
            <p:spPr bwMode="auto">
              <a:xfrm>
                <a:off x="893910" y="1290459"/>
                <a:ext cx="217524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Сведения</a:t>
                </a:r>
              </a:p>
              <a:p>
                <a:pPr eaLnBrk="1" hangingPunct="1">
                  <a:lnSpc>
                    <a:spcPts val="1300"/>
                  </a:lnSpc>
                  <a:spcBef>
                    <a:spcPct val="0"/>
                  </a:spcBef>
                  <a:buNone/>
                </a:pPr>
                <a:r>
                  <a:rPr lang="ru-RU" sz="1400" smtClean="0"/>
                  <a:t>о </a:t>
                </a:r>
                <a:r>
                  <a:rPr lang="ru-RU" sz="1400"/>
                  <a:t>жизненной ситуации</a:t>
                </a:r>
              </a:p>
            </p:txBody>
          </p:sp>
          <p:grpSp>
            <p:nvGrpSpPr>
              <p:cNvPr id="48" name="Группа 47"/>
              <p:cNvGrpSpPr/>
              <p:nvPr/>
            </p:nvGrpSpPr>
            <p:grpSpPr>
              <a:xfrm>
                <a:off x="648364" y="1245169"/>
                <a:ext cx="240011" cy="276999"/>
                <a:chOff x="1283503" y="3544391"/>
                <a:chExt cx="302895" cy="349575"/>
              </a:xfrm>
            </p:grpSpPr>
            <p:sp>
              <p:nvSpPr>
                <p:cNvPr id="49" name="Овал 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grpSp>
        <p:nvGrpSpPr>
          <p:cNvPr id="4" name="Группа 3"/>
          <p:cNvGrpSpPr/>
          <p:nvPr/>
        </p:nvGrpSpPr>
        <p:grpSpPr>
          <a:xfrm>
            <a:off x="650220" y="1241511"/>
            <a:ext cx="7843560" cy="3986454"/>
            <a:chOff x="650220" y="1341763"/>
            <a:chExt cx="7843560" cy="3986454"/>
          </a:xfrm>
        </p:grpSpPr>
        <p:pic>
          <p:nvPicPr>
            <p:cNvPr id="5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0220" y="1341763"/>
              <a:ext cx="5402125" cy="26473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AutoShape 9"/>
            <p:cNvSpPr>
              <a:spLocks noChangeArrowheads="1"/>
            </p:cNvSpPr>
            <p:nvPr/>
          </p:nvSpPr>
          <p:spPr bwMode="auto">
            <a:xfrm>
              <a:off x="1230223" y="2731652"/>
              <a:ext cx="605473" cy="185953"/>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35" name="Соединительная линия уступом 34"/>
            <p:cNvCxnSpPr>
              <a:stCxn id="34" idx="0"/>
            </p:cNvCxnSpPr>
            <p:nvPr/>
          </p:nvCxnSpPr>
          <p:spPr>
            <a:xfrm rot="16200000" flipH="1">
              <a:off x="1833433" y="2431179"/>
              <a:ext cx="63378" cy="664324"/>
            </a:xfrm>
            <a:prstGeom prst="bentConnector4">
              <a:avLst>
                <a:gd name="adj1" fmla="val -360693"/>
                <a:gd name="adj2" fmla="val 9918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6" name="Группа 35"/>
            <p:cNvGrpSpPr/>
            <p:nvPr/>
          </p:nvGrpSpPr>
          <p:grpSpPr>
            <a:xfrm>
              <a:off x="3588907" y="2344798"/>
              <a:ext cx="481592" cy="400111"/>
              <a:chOff x="1290488" y="3604907"/>
              <a:chExt cx="288924" cy="240041"/>
            </a:xfrm>
          </p:grpSpPr>
          <p:sp>
            <p:nvSpPr>
              <p:cNvPr id="41" name="Овал 4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87036" y="3295809"/>
              <a:ext cx="4199561" cy="20324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AutoShape 9"/>
            <p:cNvSpPr>
              <a:spLocks noChangeArrowheads="1"/>
            </p:cNvSpPr>
            <p:nvPr/>
          </p:nvSpPr>
          <p:spPr bwMode="auto">
            <a:xfrm>
              <a:off x="4925557" y="4811321"/>
              <a:ext cx="3568223" cy="311964"/>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8" name="Группа 37"/>
            <p:cNvGrpSpPr/>
            <p:nvPr/>
          </p:nvGrpSpPr>
          <p:grpSpPr>
            <a:xfrm>
              <a:off x="7934210" y="4567192"/>
              <a:ext cx="481592" cy="400111"/>
              <a:chOff x="1290488" y="3604907"/>
              <a:chExt cx="288924" cy="240041"/>
            </a:xfrm>
          </p:grpSpPr>
          <p:sp>
            <p:nvSpPr>
              <p:cNvPr id="39" name="Овал 3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sp>
        <p:nvSpPr>
          <p:cNvPr id="5" name="Номер слайда 4"/>
          <p:cNvSpPr>
            <a:spLocks noGrp="1"/>
          </p:cNvSpPr>
          <p:nvPr>
            <p:ph type="sldNum" sz="quarter" idx="12"/>
          </p:nvPr>
        </p:nvSpPr>
        <p:spPr/>
        <p:txBody>
          <a:bodyPr/>
          <a:lstStyle/>
          <a:p>
            <a:pPr>
              <a:defRPr/>
            </a:pPr>
            <a:fld id="{45040E7C-637F-40F9-9AAE-6F957ED76841}" type="slidenum">
              <a:rPr lang="ru-RU" smtClean="0"/>
              <a:pPr>
                <a:defRPr/>
              </a:pPr>
              <a:t>78</a:t>
            </a:fld>
            <a:endParaRPr lang="ru-RU"/>
          </a:p>
        </p:txBody>
      </p:sp>
    </p:spTree>
    <p:extLst>
      <p:ext uri="{BB962C8B-B14F-4D97-AF65-F5344CB8AC3E}">
        <p14:creationId xmlns:p14="http://schemas.microsoft.com/office/powerpoint/2010/main" val="13238297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Группа 42"/>
          <p:cNvGrpSpPr/>
          <p:nvPr/>
        </p:nvGrpSpPr>
        <p:grpSpPr>
          <a:xfrm>
            <a:off x="0" y="6812282"/>
            <a:ext cx="9143999" cy="45719"/>
            <a:chOff x="1403648" y="3860938"/>
            <a:chExt cx="6048672" cy="43536"/>
          </a:xfrm>
        </p:grpSpPr>
        <p:sp>
          <p:nvSpPr>
            <p:cNvPr id="44" name="Прямоугольник 4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Прямоугольник 4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Прямоугольник 4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8"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 Оплата</a:t>
            </a:r>
            <a:endParaRPr lang="ru-RU" sz="2400" b="1" dirty="0"/>
          </a:p>
        </p:txBody>
      </p:sp>
      <p:pic>
        <p:nvPicPr>
          <p:cNvPr id="747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02899" y="5014336"/>
            <a:ext cx="1371532" cy="8905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497" y="2972489"/>
            <a:ext cx="1382700" cy="10277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2" name="Группа 51"/>
          <p:cNvGrpSpPr/>
          <p:nvPr/>
        </p:nvGrpSpPr>
        <p:grpSpPr>
          <a:xfrm>
            <a:off x="666656" y="1245169"/>
            <a:ext cx="2666332" cy="461221"/>
            <a:chOff x="648364" y="1245169"/>
            <a:chExt cx="2666332" cy="461221"/>
          </a:xfrm>
        </p:grpSpPr>
        <p:sp>
          <p:nvSpPr>
            <p:cNvPr id="53" name="Rectangle 17"/>
            <p:cNvSpPr>
              <a:spLocks noChangeArrowheads="1"/>
            </p:cNvSpPr>
            <p:nvPr/>
          </p:nvSpPr>
          <p:spPr bwMode="auto">
            <a:xfrm>
              <a:off x="893909" y="1269732"/>
              <a:ext cx="2420787" cy="43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Признак </a:t>
              </a:r>
              <a:r>
                <a:rPr lang="ru-RU" sz="1400"/>
                <a:t>Предоставляется бесплатно</a:t>
              </a:r>
              <a:endParaRPr lang="ru-RU" sz="1400" dirty="0"/>
            </a:p>
          </p:txBody>
        </p:sp>
        <p:grpSp>
          <p:nvGrpSpPr>
            <p:cNvPr id="54" name="Группа 53"/>
            <p:cNvGrpSpPr/>
            <p:nvPr/>
          </p:nvGrpSpPr>
          <p:grpSpPr>
            <a:xfrm>
              <a:off x="648364" y="1245169"/>
              <a:ext cx="240011" cy="276999"/>
              <a:chOff x="1283503" y="3544391"/>
              <a:chExt cx="302895" cy="349575"/>
            </a:xfrm>
          </p:grpSpPr>
          <p:sp>
            <p:nvSpPr>
              <p:cNvPr id="55" name="Овал 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57" name="Группа 56"/>
          <p:cNvGrpSpPr/>
          <p:nvPr/>
        </p:nvGrpSpPr>
        <p:grpSpPr>
          <a:xfrm>
            <a:off x="666656" y="1817249"/>
            <a:ext cx="2855620" cy="431208"/>
            <a:chOff x="648364" y="1805360"/>
            <a:chExt cx="2855620" cy="431208"/>
          </a:xfrm>
        </p:grpSpPr>
        <p:sp>
          <p:nvSpPr>
            <p:cNvPr id="58" name="Rectangle 17"/>
            <p:cNvSpPr>
              <a:spLocks noChangeArrowheads="1"/>
            </p:cNvSpPr>
            <p:nvPr/>
          </p:nvSpPr>
          <p:spPr bwMode="auto">
            <a:xfrm>
              <a:off x="893910" y="1810810"/>
              <a:ext cx="2610074"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Наименование</a:t>
              </a:r>
            </a:p>
            <a:p>
              <a:pPr eaLnBrk="1" hangingPunct="1">
                <a:lnSpc>
                  <a:spcPts val="1300"/>
                </a:lnSpc>
                <a:spcBef>
                  <a:spcPct val="0"/>
                </a:spcBef>
                <a:buNone/>
              </a:pPr>
              <a:r>
                <a:rPr lang="ru-RU" sz="1100" i="1" smtClean="0"/>
                <a:t>(обязательное</a:t>
              </a:r>
              <a:r>
                <a:rPr lang="ru-RU" sz="1100" i="1" dirty="0"/>
                <a:t>)</a:t>
              </a:r>
            </a:p>
          </p:txBody>
        </p:sp>
        <p:grpSp>
          <p:nvGrpSpPr>
            <p:cNvPr id="59" name="Группа 58"/>
            <p:cNvGrpSpPr/>
            <p:nvPr/>
          </p:nvGrpSpPr>
          <p:grpSpPr>
            <a:xfrm>
              <a:off x="648364" y="1805360"/>
              <a:ext cx="240011" cy="276999"/>
              <a:chOff x="1283503" y="3544389"/>
              <a:chExt cx="302895" cy="349575"/>
            </a:xfrm>
          </p:grpSpPr>
          <p:sp>
            <p:nvSpPr>
              <p:cNvPr id="60" name="Овал 5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grpSp>
      <p:grpSp>
        <p:nvGrpSpPr>
          <p:cNvPr id="62" name="Группа 61"/>
          <p:cNvGrpSpPr/>
          <p:nvPr/>
        </p:nvGrpSpPr>
        <p:grpSpPr>
          <a:xfrm>
            <a:off x="666656" y="2364766"/>
            <a:ext cx="2708330" cy="445957"/>
            <a:chOff x="648364" y="2342198"/>
            <a:chExt cx="2708330" cy="445957"/>
          </a:xfrm>
        </p:grpSpPr>
        <p:sp>
          <p:nvSpPr>
            <p:cNvPr id="63" name="Rectangle 17"/>
            <p:cNvSpPr>
              <a:spLocks noChangeArrowheads="1"/>
            </p:cNvSpPr>
            <p:nvPr/>
          </p:nvSpPr>
          <p:spPr bwMode="auto">
            <a:xfrm>
              <a:off x="893909" y="2362397"/>
              <a:ext cx="2462785"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Основание</a:t>
              </a:r>
              <a:endParaRPr lang="ru-RU" sz="1400"/>
            </a:p>
            <a:p>
              <a:pPr eaLnBrk="1" hangingPunct="1">
                <a:lnSpc>
                  <a:spcPts val="1300"/>
                </a:lnSpc>
                <a:spcBef>
                  <a:spcPct val="0"/>
                </a:spcBef>
                <a:buNone/>
              </a:pPr>
              <a:r>
                <a:rPr lang="ru-RU" sz="1100" i="1"/>
                <a:t>(</a:t>
              </a:r>
              <a:r>
                <a:rPr lang="ru-RU" sz="1100" i="1"/>
                <a:t>обязательное</a:t>
              </a:r>
              <a:r>
                <a:rPr lang="ru-RU" sz="1100" i="1" smtClean="0"/>
                <a:t>)</a:t>
              </a:r>
              <a:endParaRPr lang="ru-RU" sz="1100" i="1"/>
            </a:p>
          </p:txBody>
        </p:sp>
        <p:grpSp>
          <p:nvGrpSpPr>
            <p:cNvPr id="64" name="Группа 63"/>
            <p:cNvGrpSpPr/>
            <p:nvPr/>
          </p:nvGrpSpPr>
          <p:grpSpPr>
            <a:xfrm>
              <a:off x="648364" y="2342198"/>
              <a:ext cx="240011" cy="276999"/>
              <a:chOff x="1283503" y="3544391"/>
              <a:chExt cx="302895" cy="349575"/>
            </a:xfrm>
          </p:grpSpPr>
          <p:sp>
            <p:nvSpPr>
              <p:cNvPr id="65" name="Овал 6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grpSp>
      <p:grpSp>
        <p:nvGrpSpPr>
          <p:cNvPr id="147" name="Группа 146"/>
          <p:cNvGrpSpPr/>
          <p:nvPr/>
        </p:nvGrpSpPr>
        <p:grpSpPr>
          <a:xfrm>
            <a:off x="666656" y="2891510"/>
            <a:ext cx="2708330" cy="599876"/>
            <a:chOff x="648364" y="2342198"/>
            <a:chExt cx="2708330" cy="599876"/>
          </a:xfrm>
        </p:grpSpPr>
        <p:sp>
          <p:nvSpPr>
            <p:cNvPr id="148" name="Rectangle 17"/>
            <p:cNvSpPr>
              <a:spLocks noChangeArrowheads="1"/>
            </p:cNvSpPr>
            <p:nvPr/>
          </p:nvSpPr>
          <p:spPr bwMode="auto">
            <a:xfrm>
              <a:off x="893909" y="2349604"/>
              <a:ext cx="2462785"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Стоимость и единица </a:t>
              </a:r>
              <a:r>
                <a:rPr lang="ru-RU" sz="1400"/>
                <a:t>измерения </a:t>
              </a:r>
              <a:r>
                <a:rPr lang="ru-RU" sz="1400" smtClean="0"/>
                <a:t>валюты</a:t>
              </a:r>
            </a:p>
            <a:p>
              <a:pPr eaLnBrk="1" hangingPunct="1">
                <a:lnSpc>
                  <a:spcPts val="1300"/>
                </a:lnSpc>
                <a:spcBef>
                  <a:spcPct val="0"/>
                </a:spcBef>
                <a:buNone/>
              </a:pPr>
              <a:r>
                <a:rPr lang="ru-RU" sz="1100" i="1" smtClean="0"/>
                <a:t>(обязательное)</a:t>
              </a:r>
              <a:endParaRPr lang="ru-RU" sz="1100" i="1"/>
            </a:p>
          </p:txBody>
        </p:sp>
        <p:grpSp>
          <p:nvGrpSpPr>
            <p:cNvPr id="149" name="Группа 148"/>
            <p:cNvGrpSpPr/>
            <p:nvPr/>
          </p:nvGrpSpPr>
          <p:grpSpPr>
            <a:xfrm>
              <a:off x="648364" y="2342198"/>
              <a:ext cx="240011" cy="276999"/>
              <a:chOff x="1283503" y="3544391"/>
              <a:chExt cx="302895" cy="349575"/>
            </a:xfrm>
          </p:grpSpPr>
          <p:sp>
            <p:nvSpPr>
              <p:cNvPr id="150" name="Овал 14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nvGrpSpPr>
          <p:cNvPr id="152" name="Группа 151"/>
          <p:cNvGrpSpPr/>
          <p:nvPr/>
        </p:nvGrpSpPr>
        <p:grpSpPr>
          <a:xfrm>
            <a:off x="666656" y="3571728"/>
            <a:ext cx="2708330" cy="309387"/>
            <a:chOff x="648364" y="2342198"/>
            <a:chExt cx="2708330" cy="309387"/>
          </a:xfrm>
        </p:grpSpPr>
        <p:sp>
          <p:nvSpPr>
            <p:cNvPr id="153" name="Rectangle 17"/>
            <p:cNvSpPr>
              <a:spLocks noChangeArrowheads="1"/>
            </p:cNvSpPr>
            <p:nvPr/>
          </p:nvSpPr>
          <p:spPr bwMode="auto">
            <a:xfrm>
              <a:off x="893909" y="2392540"/>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Тип платежа </a:t>
              </a:r>
              <a:r>
                <a:rPr lang="ru-RU" sz="1100" i="1" smtClean="0"/>
                <a:t>(обязательное)</a:t>
              </a:r>
              <a:endParaRPr lang="ru-RU" sz="1100" i="1"/>
            </a:p>
          </p:txBody>
        </p:sp>
        <p:grpSp>
          <p:nvGrpSpPr>
            <p:cNvPr id="154" name="Группа 153"/>
            <p:cNvGrpSpPr/>
            <p:nvPr/>
          </p:nvGrpSpPr>
          <p:grpSpPr>
            <a:xfrm>
              <a:off x="648364" y="2342198"/>
              <a:ext cx="240011" cy="276999"/>
              <a:chOff x="1283503" y="3544391"/>
              <a:chExt cx="302895" cy="349575"/>
            </a:xfrm>
          </p:grpSpPr>
          <p:sp>
            <p:nvSpPr>
              <p:cNvPr id="155" name="Овал 1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5</a:t>
                </a:r>
                <a:endParaRPr lang="ru-RU" sz="1200" b="1" dirty="0">
                  <a:solidFill>
                    <a:srgbClr val="C00000"/>
                  </a:solidFill>
                </a:endParaRPr>
              </a:p>
            </p:txBody>
          </p:sp>
        </p:grpSp>
      </p:grpSp>
      <p:grpSp>
        <p:nvGrpSpPr>
          <p:cNvPr id="157" name="Группа 156"/>
          <p:cNvGrpSpPr/>
          <p:nvPr/>
        </p:nvGrpSpPr>
        <p:grpSpPr>
          <a:xfrm>
            <a:off x="666656" y="3977208"/>
            <a:ext cx="2708330" cy="309387"/>
            <a:chOff x="648364" y="2342198"/>
            <a:chExt cx="2708330" cy="309387"/>
          </a:xfrm>
        </p:grpSpPr>
        <p:sp>
          <p:nvSpPr>
            <p:cNvPr id="158" name="Rectangle 17"/>
            <p:cNvSpPr>
              <a:spLocks noChangeArrowheads="1"/>
            </p:cNvSpPr>
            <p:nvPr/>
          </p:nvSpPr>
          <p:spPr bwMode="auto">
            <a:xfrm>
              <a:off x="893909" y="2392540"/>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КБК</a:t>
              </a:r>
            </a:p>
          </p:txBody>
        </p:sp>
        <p:grpSp>
          <p:nvGrpSpPr>
            <p:cNvPr id="159" name="Группа 158"/>
            <p:cNvGrpSpPr/>
            <p:nvPr/>
          </p:nvGrpSpPr>
          <p:grpSpPr>
            <a:xfrm>
              <a:off x="648364" y="2342198"/>
              <a:ext cx="240011" cy="276999"/>
              <a:chOff x="1283503" y="3544391"/>
              <a:chExt cx="302895" cy="349575"/>
            </a:xfrm>
          </p:grpSpPr>
          <p:sp>
            <p:nvSpPr>
              <p:cNvPr id="160" name="Овал 15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6</a:t>
                </a:r>
                <a:endParaRPr lang="ru-RU" sz="1200" b="1" dirty="0">
                  <a:solidFill>
                    <a:srgbClr val="C00000"/>
                  </a:solidFill>
                </a:endParaRPr>
              </a:p>
            </p:txBody>
          </p:sp>
        </p:grpSp>
      </p:grpSp>
      <p:grpSp>
        <p:nvGrpSpPr>
          <p:cNvPr id="162" name="Группа 161"/>
          <p:cNvGrpSpPr/>
          <p:nvPr/>
        </p:nvGrpSpPr>
        <p:grpSpPr>
          <a:xfrm>
            <a:off x="666656" y="4353813"/>
            <a:ext cx="2708330" cy="309387"/>
            <a:chOff x="648364" y="2342198"/>
            <a:chExt cx="2708330" cy="309387"/>
          </a:xfrm>
        </p:grpSpPr>
        <p:sp>
          <p:nvSpPr>
            <p:cNvPr id="163" name="Rectangle 17"/>
            <p:cNvSpPr>
              <a:spLocks noChangeArrowheads="1"/>
            </p:cNvSpPr>
            <p:nvPr/>
          </p:nvSpPr>
          <p:spPr bwMode="auto">
            <a:xfrm>
              <a:off x="893909" y="2392540"/>
              <a:ext cx="246278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Методика </a:t>
              </a:r>
              <a:r>
                <a:rPr lang="ru-RU" sz="1400" smtClean="0"/>
                <a:t>расчета</a:t>
              </a:r>
              <a:endParaRPr lang="ru-RU" sz="1400"/>
            </a:p>
          </p:txBody>
        </p:sp>
        <p:grpSp>
          <p:nvGrpSpPr>
            <p:cNvPr id="164" name="Группа 163"/>
            <p:cNvGrpSpPr/>
            <p:nvPr/>
          </p:nvGrpSpPr>
          <p:grpSpPr>
            <a:xfrm>
              <a:off x="648364" y="2342198"/>
              <a:ext cx="240011" cy="276999"/>
              <a:chOff x="1283503" y="3544391"/>
              <a:chExt cx="302895" cy="349575"/>
            </a:xfrm>
          </p:grpSpPr>
          <p:sp>
            <p:nvSpPr>
              <p:cNvPr id="165" name="Овал 16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7</a:t>
                </a:r>
                <a:endParaRPr lang="ru-RU" sz="1200" b="1" dirty="0">
                  <a:solidFill>
                    <a:srgbClr val="C00000"/>
                  </a:solidFill>
                </a:endParaRPr>
              </a:p>
            </p:txBody>
          </p:sp>
        </p:grpSp>
      </p:grpSp>
      <p:grpSp>
        <p:nvGrpSpPr>
          <p:cNvPr id="167" name="Группа 166"/>
          <p:cNvGrpSpPr/>
          <p:nvPr/>
        </p:nvGrpSpPr>
        <p:grpSpPr>
          <a:xfrm>
            <a:off x="666656" y="4762632"/>
            <a:ext cx="2884526" cy="309960"/>
            <a:chOff x="648364" y="2342198"/>
            <a:chExt cx="2884526" cy="309960"/>
          </a:xfrm>
        </p:grpSpPr>
        <p:sp>
          <p:nvSpPr>
            <p:cNvPr id="168" name="Rectangle 17"/>
            <p:cNvSpPr>
              <a:spLocks noChangeArrowheads="1"/>
            </p:cNvSpPr>
            <p:nvPr/>
          </p:nvSpPr>
          <p:spPr bwMode="auto">
            <a:xfrm>
              <a:off x="893909" y="2393113"/>
              <a:ext cx="2638981"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Описание методики расчета</a:t>
              </a:r>
            </a:p>
          </p:txBody>
        </p:sp>
        <p:grpSp>
          <p:nvGrpSpPr>
            <p:cNvPr id="169" name="Группа 168"/>
            <p:cNvGrpSpPr/>
            <p:nvPr/>
          </p:nvGrpSpPr>
          <p:grpSpPr>
            <a:xfrm>
              <a:off x="648364" y="2342198"/>
              <a:ext cx="240011" cy="276999"/>
              <a:chOff x="1283503" y="3544391"/>
              <a:chExt cx="302895" cy="349575"/>
            </a:xfrm>
          </p:grpSpPr>
          <p:sp>
            <p:nvSpPr>
              <p:cNvPr id="170" name="Овал 16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8</a:t>
                </a:r>
                <a:endParaRPr lang="ru-RU" sz="1200" b="1" dirty="0">
                  <a:solidFill>
                    <a:srgbClr val="C00000"/>
                  </a:solidFill>
                </a:endParaRPr>
              </a:p>
            </p:txBody>
          </p:sp>
        </p:grpSp>
      </p:grpSp>
      <p:grpSp>
        <p:nvGrpSpPr>
          <p:cNvPr id="172" name="Группа 171"/>
          <p:cNvGrpSpPr/>
          <p:nvPr/>
        </p:nvGrpSpPr>
        <p:grpSpPr>
          <a:xfrm>
            <a:off x="666656" y="5282526"/>
            <a:ext cx="2827327" cy="310829"/>
            <a:chOff x="648364" y="2342198"/>
            <a:chExt cx="2827327" cy="310829"/>
          </a:xfrm>
        </p:grpSpPr>
        <p:sp>
          <p:nvSpPr>
            <p:cNvPr id="173" name="Rectangle 17"/>
            <p:cNvSpPr>
              <a:spLocks noChangeArrowheads="1"/>
            </p:cNvSpPr>
            <p:nvPr/>
          </p:nvSpPr>
          <p:spPr bwMode="auto">
            <a:xfrm>
              <a:off x="893909" y="2393982"/>
              <a:ext cx="258178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НПА, регулирующие оплату</a:t>
              </a:r>
            </a:p>
          </p:txBody>
        </p:sp>
        <p:grpSp>
          <p:nvGrpSpPr>
            <p:cNvPr id="174" name="Группа 173"/>
            <p:cNvGrpSpPr/>
            <p:nvPr/>
          </p:nvGrpSpPr>
          <p:grpSpPr>
            <a:xfrm>
              <a:off x="648364" y="2342198"/>
              <a:ext cx="240011" cy="276999"/>
              <a:chOff x="1283503" y="3544391"/>
              <a:chExt cx="302895" cy="349575"/>
            </a:xfrm>
          </p:grpSpPr>
          <p:sp>
            <p:nvSpPr>
              <p:cNvPr id="175" name="Овал 17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9</a:t>
                </a:r>
                <a:endParaRPr lang="ru-RU" sz="1200" b="1" dirty="0">
                  <a:solidFill>
                    <a:srgbClr val="C00000"/>
                  </a:solidFill>
                </a:endParaRPr>
              </a:p>
            </p:txBody>
          </p:sp>
        </p:grpSp>
      </p:grpSp>
      <p:grpSp>
        <p:nvGrpSpPr>
          <p:cNvPr id="177" name="Группа 176"/>
          <p:cNvGrpSpPr/>
          <p:nvPr/>
        </p:nvGrpSpPr>
        <p:grpSpPr>
          <a:xfrm>
            <a:off x="555803" y="5738326"/>
            <a:ext cx="2598158" cy="452936"/>
            <a:chOff x="537511" y="2342198"/>
            <a:chExt cx="2598158" cy="452936"/>
          </a:xfrm>
        </p:grpSpPr>
        <p:sp>
          <p:nvSpPr>
            <p:cNvPr id="178" name="Rectangle 17"/>
            <p:cNvSpPr>
              <a:spLocks noChangeArrowheads="1"/>
            </p:cNvSpPr>
            <p:nvPr/>
          </p:nvSpPr>
          <p:spPr bwMode="auto">
            <a:xfrm>
              <a:off x="893909" y="2369376"/>
              <a:ext cx="2241760"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Платежные </a:t>
              </a:r>
              <a:r>
                <a:rPr lang="ru-RU" sz="1400" smtClean="0"/>
                <a:t>реквизиты</a:t>
              </a:r>
            </a:p>
            <a:p>
              <a:pPr eaLnBrk="1" hangingPunct="1">
                <a:lnSpc>
                  <a:spcPts val="1300"/>
                </a:lnSpc>
                <a:spcBef>
                  <a:spcPct val="0"/>
                </a:spcBef>
                <a:buNone/>
              </a:pPr>
              <a:r>
                <a:rPr lang="ru-RU" sz="1400" smtClean="0"/>
                <a:t>органа </a:t>
              </a:r>
              <a:r>
                <a:rPr lang="ru-RU" sz="1400"/>
                <a:t>власти</a:t>
              </a:r>
            </a:p>
          </p:txBody>
        </p:sp>
        <p:grpSp>
          <p:nvGrpSpPr>
            <p:cNvPr id="179" name="Группа 178"/>
            <p:cNvGrpSpPr/>
            <p:nvPr/>
          </p:nvGrpSpPr>
          <p:grpSpPr>
            <a:xfrm>
              <a:off x="537511" y="2342198"/>
              <a:ext cx="460234" cy="276999"/>
              <a:chOff x="1143605" y="3544391"/>
              <a:chExt cx="580817" cy="349575"/>
            </a:xfrm>
          </p:grpSpPr>
          <p:sp>
            <p:nvSpPr>
              <p:cNvPr id="180" name="Овал 17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1" name="Text Box 15"/>
              <p:cNvSpPr txBox="1">
                <a:spLocks noChangeArrowheads="1"/>
              </p:cNvSpPr>
              <p:nvPr/>
            </p:nvSpPr>
            <p:spPr bwMode="auto">
              <a:xfrm>
                <a:off x="1143605" y="3544391"/>
                <a:ext cx="580817"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10</a:t>
                </a:r>
                <a:endParaRPr lang="ru-RU" sz="1200" b="1" dirty="0">
                  <a:solidFill>
                    <a:srgbClr val="C00000"/>
                  </a:solidFill>
                </a:endParaRPr>
              </a:p>
            </p:txBody>
          </p:sp>
        </p:grpSp>
      </p:grpSp>
      <p:pic>
        <p:nvPicPr>
          <p:cNvPr id="18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9819"/>
          <a:stretch/>
        </p:blipFill>
        <p:spPr bwMode="auto">
          <a:xfrm>
            <a:off x="3649928" y="1323597"/>
            <a:ext cx="3350688" cy="48050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AutoShape 9"/>
          <p:cNvSpPr>
            <a:spLocks noChangeArrowheads="1"/>
          </p:cNvSpPr>
          <p:nvPr/>
        </p:nvSpPr>
        <p:spPr bwMode="auto">
          <a:xfrm>
            <a:off x="4142476" y="2084802"/>
            <a:ext cx="2759394" cy="163656"/>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3" name="AutoShape 9"/>
          <p:cNvSpPr>
            <a:spLocks noChangeArrowheads="1"/>
          </p:cNvSpPr>
          <p:nvPr/>
        </p:nvSpPr>
        <p:spPr bwMode="auto">
          <a:xfrm>
            <a:off x="4142476" y="2248457"/>
            <a:ext cx="2759394" cy="237766"/>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4" name="AutoShape 9"/>
          <p:cNvSpPr>
            <a:spLocks noChangeArrowheads="1"/>
          </p:cNvSpPr>
          <p:nvPr/>
        </p:nvSpPr>
        <p:spPr bwMode="auto">
          <a:xfrm>
            <a:off x="4142476" y="2487192"/>
            <a:ext cx="2759394" cy="404317"/>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5" name="AutoShape 9"/>
          <p:cNvSpPr>
            <a:spLocks noChangeArrowheads="1"/>
          </p:cNvSpPr>
          <p:nvPr/>
        </p:nvSpPr>
        <p:spPr bwMode="auto">
          <a:xfrm>
            <a:off x="4142476" y="2888393"/>
            <a:ext cx="2759394" cy="313231"/>
          </a:xfrm>
          <a:prstGeom prst="roundRect">
            <a:avLst>
              <a:gd name="adj" fmla="val 642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6" name="AutoShape 9"/>
          <p:cNvSpPr>
            <a:spLocks noChangeArrowheads="1"/>
          </p:cNvSpPr>
          <p:nvPr/>
        </p:nvSpPr>
        <p:spPr bwMode="auto">
          <a:xfrm>
            <a:off x="4142476" y="3199298"/>
            <a:ext cx="2759394" cy="1087297"/>
          </a:xfrm>
          <a:prstGeom prst="roundRect">
            <a:avLst>
              <a:gd name="adj" fmla="val 306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7" name="AutoShape 9"/>
          <p:cNvSpPr>
            <a:spLocks noChangeArrowheads="1"/>
          </p:cNvSpPr>
          <p:nvPr/>
        </p:nvSpPr>
        <p:spPr bwMode="auto">
          <a:xfrm>
            <a:off x="4142476" y="4283027"/>
            <a:ext cx="2759394" cy="311358"/>
          </a:xfrm>
          <a:prstGeom prst="roundRect">
            <a:avLst>
              <a:gd name="adj" fmla="val 306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8" name="AutoShape 9"/>
          <p:cNvSpPr>
            <a:spLocks noChangeArrowheads="1"/>
          </p:cNvSpPr>
          <p:nvPr/>
        </p:nvSpPr>
        <p:spPr bwMode="auto">
          <a:xfrm>
            <a:off x="4142476" y="4596257"/>
            <a:ext cx="2759394" cy="311358"/>
          </a:xfrm>
          <a:prstGeom prst="roundRect">
            <a:avLst>
              <a:gd name="adj" fmla="val 306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9" name="AutoShape 9"/>
          <p:cNvSpPr>
            <a:spLocks noChangeArrowheads="1"/>
          </p:cNvSpPr>
          <p:nvPr/>
        </p:nvSpPr>
        <p:spPr bwMode="auto">
          <a:xfrm>
            <a:off x="4142476" y="4904047"/>
            <a:ext cx="2759394" cy="382248"/>
          </a:xfrm>
          <a:prstGeom prst="roundRect">
            <a:avLst>
              <a:gd name="adj" fmla="val 306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0" name="AutoShape 9"/>
          <p:cNvSpPr>
            <a:spLocks noChangeArrowheads="1"/>
          </p:cNvSpPr>
          <p:nvPr/>
        </p:nvSpPr>
        <p:spPr bwMode="auto">
          <a:xfrm>
            <a:off x="4142476" y="5289975"/>
            <a:ext cx="2759394" cy="301236"/>
          </a:xfrm>
          <a:prstGeom prst="roundRect">
            <a:avLst>
              <a:gd name="adj" fmla="val 306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1" name="AutoShape 9"/>
          <p:cNvSpPr>
            <a:spLocks noChangeArrowheads="1"/>
          </p:cNvSpPr>
          <p:nvPr/>
        </p:nvSpPr>
        <p:spPr bwMode="auto">
          <a:xfrm>
            <a:off x="4142476" y="5591210"/>
            <a:ext cx="2759394" cy="301236"/>
          </a:xfrm>
          <a:prstGeom prst="roundRect">
            <a:avLst>
              <a:gd name="adj" fmla="val 306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4" name="Группа 113"/>
          <p:cNvGrpSpPr/>
          <p:nvPr/>
        </p:nvGrpSpPr>
        <p:grpSpPr>
          <a:xfrm>
            <a:off x="6792967" y="1889631"/>
            <a:ext cx="240011" cy="276999"/>
            <a:chOff x="1283503" y="3544391"/>
            <a:chExt cx="302895" cy="349575"/>
          </a:xfrm>
        </p:grpSpPr>
        <p:sp>
          <p:nvSpPr>
            <p:cNvPr id="142" name="Овал 14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192" name="Группа 191"/>
          <p:cNvGrpSpPr/>
          <p:nvPr/>
        </p:nvGrpSpPr>
        <p:grpSpPr>
          <a:xfrm>
            <a:off x="6792967" y="2217789"/>
            <a:ext cx="240011" cy="276999"/>
            <a:chOff x="1283503" y="3544391"/>
            <a:chExt cx="302895" cy="349575"/>
          </a:xfrm>
        </p:grpSpPr>
        <p:sp>
          <p:nvSpPr>
            <p:cNvPr id="193" name="Овал 19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nvGrpSpPr>
          <p:cNvPr id="195" name="Группа 194"/>
          <p:cNvGrpSpPr/>
          <p:nvPr/>
        </p:nvGrpSpPr>
        <p:grpSpPr>
          <a:xfrm>
            <a:off x="6792967" y="2554040"/>
            <a:ext cx="240011" cy="276999"/>
            <a:chOff x="1283503" y="3544391"/>
            <a:chExt cx="302895" cy="349575"/>
          </a:xfrm>
        </p:grpSpPr>
        <p:sp>
          <p:nvSpPr>
            <p:cNvPr id="196" name="Овал 19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198" name="Группа 197"/>
          <p:cNvGrpSpPr/>
          <p:nvPr/>
        </p:nvGrpSpPr>
        <p:grpSpPr>
          <a:xfrm>
            <a:off x="6792967" y="2911488"/>
            <a:ext cx="240011" cy="276999"/>
            <a:chOff x="1283503" y="3544391"/>
            <a:chExt cx="302895" cy="349575"/>
          </a:xfrm>
        </p:grpSpPr>
        <p:sp>
          <p:nvSpPr>
            <p:cNvPr id="199" name="Овал 19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nvGrpSpPr>
          <p:cNvPr id="201" name="Группа 200"/>
          <p:cNvGrpSpPr/>
          <p:nvPr/>
        </p:nvGrpSpPr>
        <p:grpSpPr>
          <a:xfrm>
            <a:off x="6792967" y="3618747"/>
            <a:ext cx="240011" cy="276999"/>
            <a:chOff x="1283503" y="3544391"/>
            <a:chExt cx="302895" cy="349575"/>
          </a:xfrm>
        </p:grpSpPr>
        <p:sp>
          <p:nvSpPr>
            <p:cNvPr id="202" name="Овал 20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5</a:t>
              </a:r>
              <a:endParaRPr lang="ru-RU" sz="1200" b="1" dirty="0">
                <a:solidFill>
                  <a:srgbClr val="C00000"/>
                </a:solidFill>
              </a:endParaRPr>
            </a:p>
          </p:txBody>
        </p:sp>
      </p:grpSp>
      <p:grpSp>
        <p:nvGrpSpPr>
          <p:cNvPr id="204" name="Группа 203"/>
          <p:cNvGrpSpPr/>
          <p:nvPr/>
        </p:nvGrpSpPr>
        <p:grpSpPr>
          <a:xfrm>
            <a:off x="6792967" y="4301990"/>
            <a:ext cx="240011" cy="276999"/>
            <a:chOff x="1283503" y="3544391"/>
            <a:chExt cx="302895" cy="349575"/>
          </a:xfrm>
        </p:grpSpPr>
        <p:sp>
          <p:nvSpPr>
            <p:cNvPr id="205" name="Овал 20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6</a:t>
              </a:r>
              <a:endParaRPr lang="ru-RU" sz="1200" b="1" dirty="0">
                <a:solidFill>
                  <a:srgbClr val="C00000"/>
                </a:solidFill>
              </a:endParaRPr>
            </a:p>
          </p:txBody>
        </p:sp>
      </p:grpSp>
      <p:grpSp>
        <p:nvGrpSpPr>
          <p:cNvPr id="207" name="Группа 206"/>
          <p:cNvGrpSpPr/>
          <p:nvPr/>
        </p:nvGrpSpPr>
        <p:grpSpPr>
          <a:xfrm>
            <a:off x="6792967" y="4610040"/>
            <a:ext cx="240011" cy="276999"/>
            <a:chOff x="1283503" y="3544391"/>
            <a:chExt cx="302895" cy="349575"/>
          </a:xfrm>
        </p:grpSpPr>
        <p:sp>
          <p:nvSpPr>
            <p:cNvPr id="208" name="Овал 20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7</a:t>
              </a:r>
              <a:endParaRPr lang="ru-RU" sz="1200" b="1" dirty="0">
                <a:solidFill>
                  <a:srgbClr val="C00000"/>
                </a:solidFill>
              </a:endParaRPr>
            </a:p>
          </p:txBody>
        </p:sp>
      </p:grpSp>
      <p:grpSp>
        <p:nvGrpSpPr>
          <p:cNvPr id="210" name="Группа 209"/>
          <p:cNvGrpSpPr/>
          <p:nvPr/>
        </p:nvGrpSpPr>
        <p:grpSpPr>
          <a:xfrm>
            <a:off x="6792967" y="4953735"/>
            <a:ext cx="240011" cy="276999"/>
            <a:chOff x="1283503" y="3544391"/>
            <a:chExt cx="302895" cy="349575"/>
          </a:xfrm>
        </p:grpSpPr>
        <p:sp>
          <p:nvSpPr>
            <p:cNvPr id="211" name="Овал 21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8</a:t>
              </a:r>
              <a:endParaRPr lang="ru-RU" sz="1200" b="1" dirty="0">
                <a:solidFill>
                  <a:srgbClr val="C00000"/>
                </a:solidFill>
              </a:endParaRPr>
            </a:p>
          </p:txBody>
        </p:sp>
      </p:grpSp>
      <p:grpSp>
        <p:nvGrpSpPr>
          <p:cNvPr id="213" name="Группа 212"/>
          <p:cNvGrpSpPr/>
          <p:nvPr/>
        </p:nvGrpSpPr>
        <p:grpSpPr>
          <a:xfrm>
            <a:off x="6792967" y="5298413"/>
            <a:ext cx="240011" cy="276999"/>
            <a:chOff x="1283503" y="3544391"/>
            <a:chExt cx="302895" cy="349575"/>
          </a:xfrm>
        </p:grpSpPr>
        <p:sp>
          <p:nvSpPr>
            <p:cNvPr id="214" name="Овал 21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9</a:t>
              </a:r>
              <a:endParaRPr lang="ru-RU" sz="1200" b="1" dirty="0">
                <a:solidFill>
                  <a:srgbClr val="C00000"/>
                </a:solidFill>
              </a:endParaRPr>
            </a:p>
          </p:txBody>
        </p:sp>
      </p:grpSp>
      <p:grpSp>
        <p:nvGrpSpPr>
          <p:cNvPr id="216" name="Группа 215"/>
          <p:cNvGrpSpPr/>
          <p:nvPr/>
        </p:nvGrpSpPr>
        <p:grpSpPr>
          <a:xfrm>
            <a:off x="6735328" y="5606009"/>
            <a:ext cx="372045" cy="276999"/>
            <a:chOff x="1210763" y="3544391"/>
            <a:chExt cx="469523" cy="349575"/>
          </a:xfrm>
        </p:grpSpPr>
        <p:sp>
          <p:nvSpPr>
            <p:cNvPr id="217" name="Овал 21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8" name="Text Box 15"/>
            <p:cNvSpPr txBox="1">
              <a:spLocks noChangeArrowheads="1"/>
            </p:cNvSpPr>
            <p:nvPr/>
          </p:nvSpPr>
          <p:spPr bwMode="auto">
            <a:xfrm>
              <a:off x="1210763" y="3544391"/>
              <a:ext cx="469523"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10</a:t>
              </a:r>
              <a:endParaRPr lang="ru-RU" sz="1200" b="1" dirty="0">
                <a:solidFill>
                  <a:srgbClr val="C00000"/>
                </a:solidFill>
              </a:endParaRPr>
            </a:p>
          </p:txBody>
        </p:sp>
      </p:grpSp>
      <p:cxnSp>
        <p:nvCxnSpPr>
          <p:cNvPr id="4" name="Соединительная линия уступом 3"/>
          <p:cNvCxnSpPr>
            <a:endCxn id="20" idx="2"/>
          </p:cNvCxnSpPr>
          <p:nvPr/>
        </p:nvCxnSpPr>
        <p:spPr>
          <a:xfrm flipV="1">
            <a:off x="7043201" y="4000259"/>
            <a:ext cx="853646" cy="734098"/>
          </a:xfrm>
          <a:prstGeom prst="bentConnector2">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9" name="Соединительная линия уступом 218"/>
          <p:cNvCxnSpPr>
            <a:stCxn id="214" idx="6"/>
            <a:endCxn id="74755" idx="2"/>
          </p:cNvCxnSpPr>
          <p:nvPr/>
        </p:nvCxnSpPr>
        <p:spPr>
          <a:xfrm>
            <a:off x="7032978" y="5441469"/>
            <a:ext cx="855687" cy="463418"/>
          </a:xfrm>
          <a:prstGeom prst="bentConnector4">
            <a:avLst>
              <a:gd name="adj1" fmla="val 9929"/>
              <a:gd name="adj2" fmla="val 149329"/>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Номер слайда 13"/>
          <p:cNvSpPr>
            <a:spLocks noGrp="1"/>
          </p:cNvSpPr>
          <p:nvPr>
            <p:ph type="sldNum" sz="quarter" idx="12"/>
          </p:nvPr>
        </p:nvSpPr>
        <p:spPr/>
        <p:txBody>
          <a:bodyPr/>
          <a:lstStyle/>
          <a:p>
            <a:pPr>
              <a:defRPr/>
            </a:pPr>
            <a:fld id="{45040E7C-637F-40F9-9AAE-6F957ED76841}" type="slidenum">
              <a:rPr lang="ru-RU" smtClean="0"/>
              <a:pPr>
                <a:defRPr/>
              </a:pPr>
              <a:t>79</a:t>
            </a:fld>
            <a:endParaRPr lang="ru-RU"/>
          </a:p>
        </p:txBody>
      </p:sp>
    </p:spTree>
    <p:extLst>
      <p:ext uri="{BB962C8B-B14F-4D97-AF65-F5344CB8AC3E}">
        <p14:creationId xmlns:p14="http://schemas.microsoft.com/office/powerpoint/2010/main" val="2953089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416527" y="2076233"/>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Основные приемы работы с реестром государственных услуг</a:t>
            </a:r>
          </a:p>
        </p:txBody>
      </p:sp>
      <p:grpSp>
        <p:nvGrpSpPr>
          <p:cNvPr id="8" name="Группа 7"/>
          <p:cNvGrpSpPr/>
          <p:nvPr/>
        </p:nvGrpSpPr>
        <p:grpSpPr>
          <a:xfrm>
            <a:off x="1416527" y="3082500"/>
            <a:ext cx="6408712" cy="45719"/>
            <a:chOff x="1403648" y="3860938"/>
            <a:chExt cx="6048672" cy="43536"/>
          </a:xfrm>
        </p:grpSpPr>
        <p:sp>
          <p:nvSpPr>
            <p:cNvPr id="9" name="Прямоугольник 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8</a:t>
            </a:fld>
            <a:endParaRPr lang="ru-RU"/>
          </a:p>
        </p:txBody>
      </p:sp>
    </p:spTree>
    <p:extLst>
      <p:ext uri="{BB962C8B-B14F-4D97-AF65-F5344CB8AC3E}">
        <p14:creationId xmlns:p14="http://schemas.microsoft.com/office/powerpoint/2010/main" val="1794371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0" y="6812282"/>
            <a:ext cx="9143999" cy="45719"/>
            <a:chOff x="1403648" y="3860938"/>
            <a:chExt cx="6048672" cy="43536"/>
          </a:xfrm>
        </p:grpSpPr>
        <p:sp>
          <p:nvSpPr>
            <p:cNvPr id="26" name="Прямоугольник 2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a:t>
            </a:r>
            <a:r>
              <a:rPr lang="ru-RU" sz="2400" b="1"/>
              <a:t>. </a:t>
            </a:r>
            <a:r>
              <a:rPr lang="ru-RU" sz="2400" b="1"/>
              <a:t>Входящие документы</a:t>
            </a:r>
            <a:endParaRPr lang="ru-RU" sz="2400" b="1" dirty="0"/>
          </a:p>
        </p:txBody>
      </p:sp>
      <p:grpSp>
        <p:nvGrpSpPr>
          <p:cNvPr id="948230" name="Группа 948229"/>
          <p:cNvGrpSpPr/>
          <p:nvPr/>
        </p:nvGrpSpPr>
        <p:grpSpPr>
          <a:xfrm>
            <a:off x="327643" y="1210975"/>
            <a:ext cx="8488714" cy="5143107"/>
            <a:chOff x="379964" y="1210975"/>
            <a:chExt cx="8488714" cy="5143107"/>
          </a:xfrm>
        </p:grpSpPr>
        <p:pic>
          <p:nvPicPr>
            <p:cNvPr id="83974"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28130" y="3620142"/>
              <a:ext cx="2424227" cy="2170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47320" y="1210975"/>
              <a:ext cx="4021358" cy="23027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9759" y="4685726"/>
              <a:ext cx="5025001" cy="15482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0"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49759" y="1215378"/>
              <a:ext cx="4268325" cy="2298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8235" name="Rectangle 11"/>
            <p:cNvSpPr>
              <a:spLocks noChangeArrowheads="1"/>
            </p:cNvSpPr>
            <p:nvPr/>
          </p:nvSpPr>
          <p:spPr bwMode="auto">
            <a:xfrm>
              <a:off x="379964" y="3574212"/>
              <a:ext cx="24911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400" dirty="0"/>
                <a:t>Услуга. Рабочие документы</a:t>
              </a:r>
            </a:p>
          </p:txBody>
        </p:sp>
        <p:sp>
          <p:nvSpPr>
            <p:cNvPr id="948241" name="Rectangle 17"/>
            <p:cNvSpPr>
              <a:spLocks noChangeArrowheads="1"/>
            </p:cNvSpPr>
            <p:nvPr/>
          </p:nvSpPr>
          <p:spPr bwMode="auto">
            <a:xfrm>
              <a:off x="6372200" y="5830862"/>
              <a:ext cx="20778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400" dirty="0"/>
                <a:t>Рабочие документы. </a:t>
              </a:r>
            </a:p>
            <a:p>
              <a:pPr marL="457200" indent="-457200"/>
              <a:r>
                <a:rPr lang="ru-RU" sz="1400" dirty="0"/>
                <a:t>Сведения о документе</a:t>
              </a:r>
            </a:p>
          </p:txBody>
        </p:sp>
        <p:sp>
          <p:nvSpPr>
            <p:cNvPr id="948242" name="AutoShape 18"/>
            <p:cNvSpPr>
              <a:spLocks noChangeArrowheads="1"/>
            </p:cNvSpPr>
            <p:nvPr/>
          </p:nvSpPr>
          <p:spPr bwMode="auto">
            <a:xfrm>
              <a:off x="6444208" y="1983902"/>
              <a:ext cx="2408149" cy="1529805"/>
            </a:xfrm>
            <a:prstGeom prst="roundRect">
              <a:avLst>
                <a:gd name="adj" fmla="val 199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4" name="AutoShape 18"/>
            <p:cNvSpPr>
              <a:spLocks noChangeArrowheads="1"/>
            </p:cNvSpPr>
            <p:nvPr/>
          </p:nvSpPr>
          <p:spPr bwMode="auto">
            <a:xfrm>
              <a:off x="754047" y="6053562"/>
              <a:ext cx="1225666" cy="180449"/>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0" name="AutoShape 18"/>
            <p:cNvSpPr>
              <a:spLocks noChangeArrowheads="1"/>
            </p:cNvSpPr>
            <p:nvPr/>
          </p:nvSpPr>
          <p:spPr bwMode="auto">
            <a:xfrm>
              <a:off x="5148064" y="5816063"/>
              <a:ext cx="286313" cy="265186"/>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3" name="Прямая со стрелкой 2"/>
            <p:cNvCxnSpPr/>
            <p:nvPr/>
          </p:nvCxnSpPr>
          <p:spPr>
            <a:xfrm>
              <a:off x="4499992" y="2060848"/>
              <a:ext cx="504056"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V="1">
              <a:off x="8172400" y="3140968"/>
              <a:ext cx="0" cy="8999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Соединительная линия уступом 11"/>
            <p:cNvCxnSpPr>
              <a:stCxn id="20" idx="0"/>
            </p:cNvCxnSpPr>
            <p:nvPr/>
          </p:nvCxnSpPr>
          <p:spPr>
            <a:xfrm rot="5400000" flipH="1" flipV="1">
              <a:off x="4765524" y="3666666"/>
              <a:ext cx="2675094" cy="1623700"/>
            </a:xfrm>
            <a:prstGeom prst="bentConnector3">
              <a:avLst>
                <a:gd name="adj1" fmla="val 90164"/>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948231" name="Номер слайда 948230"/>
          <p:cNvSpPr>
            <a:spLocks noGrp="1"/>
          </p:cNvSpPr>
          <p:nvPr>
            <p:ph type="sldNum" sz="quarter" idx="12"/>
          </p:nvPr>
        </p:nvSpPr>
        <p:spPr/>
        <p:txBody>
          <a:bodyPr/>
          <a:lstStyle/>
          <a:p>
            <a:pPr>
              <a:defRPr/>
            </a:pPr>
            <a:fld id="{45040E7C-637F-40F9-9AAE-6F957ED76841}" type="slidenum">
              <a:rPr lang="ru-RU" smtClean="0"/>
              <a:pPr>
                <a:defRPr/>
              </a:pPr>
              <a:t>80</a:t>
            </a:fld>
            <a:endParaRPr lang="ru-RU"/>
          </a:p>
        </p:txBody>
      </p:sp>
    </p:spTree>
    <p:extLst>
      <p:ext uri="{BB962C8B-B14F-4D97-AF65-F5344CB8AC3E}">
        <p14:creationId xmlns:p14="http://schemas.microsoft.com/office/powerpoint/2010/main" val="33694870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Группа 21"/>
          <p:cNvGrpSpPr/>
          <p:nvPr/>
        </p:nvGrpSpPr>
        <p:grpSpPr>
          <a:xfrm>
            <a:off x="0" y="6812282"/>
            <a:ext cx="9143999" cy="45719"/>
            <a:chOff x="1403648" y="3860938"/>
            <a:chExt cx="6048672" cy="43536"/>
          </a:xfrm>
        </p:grpSpPr>
        <p:sp>
          <p:nvSpPr>
            <p:cNvPr id="23" name="Прямоугольник 2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1"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a:t>
            </a:r>
            <a:r>
              <a:rPr lang="ru-RU" sz="2400" b="1"/>
              <a:t>. </a:t>
            </a:r>
            <a:r>
              <a:rPr lang="ru-RU" sz="2400" b="1"/>
              <a:t>Входящие документы</a:t>
            </a:r>
          </a:p>
        </p:txBody>
      </p:sp>
      <p:grpSp>
        <p:nvGrpSpPr>
          <p:cNvPr id="7" name="Группа 6"/>
          <p:cNvGrpSpPr/>
          <p:nvPr/>
        </p:nvGrpSpPr>
        <p:grpSpPr>
          <a:xfrm>
            <a:off x="666213" y="1768222"/>
            <a:ext cx="7938235" cy="3958311"/>
            <a:chOff x="715761" y="1768222"/>
            <a:chExt cx="7938235" cy="3958311"/>
          </a:xfrm>
        </p:grpSpPr>
        <p:grpSp>
          <p:nvGrpSpPr>
            <p:cNvPr id="6" name="Группа 5"/>
            <p:cNvGrpSpPr/>
            <p:nvPr/>
          </p:nvGrpSpPr>
          <p:grpSpPr>
            <a:xfrm>
              <a:off x="715761" y="1804612"/>
              <a:ext cx="2325995" cy="3091402"/>
              <a:chOff x="715761" y="1804612"/>
              <a:chExt cx="2325995" cy="3091402"/>
            </a:xfrm>
          </p:grpSpPr>
          <p:pic>
            <p:nvPicPr>
              <p:cNvPr id="953352"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6829" y="2687431"/>
                <a:ext cx="1964927" cy="7326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3" name="Группа 42"/>
              <p:cNvGrpSpPr/>
              <p:nvPr/>
            </p:nvGrpSpPr>
            <p:grpSpPr>
              <a:xfrm>
                <a:off x="715761" y="1804612"/>
                <a:ext cx="1928133" cy="307777"/>
                <a:chOff x="648364" y="1245169"/>
                <a:chExt cx="1928133" cy="307777"/>
              </a:xfrm>
            </p:grpSpPr>
            <p:sp>
              <p:nvSpPr>
                <p:cNvPr id="59" name="Rectangle 17"/>
                <p:cNvSpPr>
                  <a:spLocks noChangeArrowheads="1"/>
                </p:cNvSpPr>
                <p:nvPr/>
              </p:nvSpPr>
              <p:spPr bwMode="auto">
                <a:xfrm>
                  <a:off x="893909" y="1245169"/>
                  <a:ext cx="16825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a:t>Количество (от 1)</a:t>
                  </a:r>
                </a:p>
              </p:txBody>
            </p:sp>
            <p:grpSp>
              <p:nvGrpSpPr>
                <p:cNvPr id="60" name="Группа 59"/>
                <p:cNvGrpSpPr/>
                <p:nvPr/>
              </p:nvGrpSpPr>
              <p:grpSpPr>
                <a:xfrm>
                  <a:off x="648364" y="1245169"/>
                  <a:ext cx="240011" cy="276999"/>
                  <a:chOff x="1283503" y="3544391"/>
                  <a:chExt cx="302895" cy="349575"/>
                </a:xfrm>
              </p:grpSpPr>
              <p:sp>
                <p:nvSpPr>
                  <p:cNvPr id="61" name="Овал 6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44" name="Группа 43"/>
              <p:cNvGrpSpPr/>
              <p:nvPr/>
            </p:nvGrpSpPr>
            <p:grpSpPr>
              <a:xfrm>
                <a:off x="715761" y="2320186"/>
                <a:ext cx="1582123" cy="307777"/>
                <a:chOff x="648364" y="1214391"/>
                <a:chExt cx="1582123" cy="307777"/>
              </a:xfrm>
            </p:grpSpPr>
            <p:sp>
              <p:nvSpPr>
                <p:cNvPr id="55" name="Rectangle 17"/>
                <p:cNvSpPr>
                  <a:spLocks noChangeArrowheads="1"/>
                </p:cNvSpPr>
                <p:nvPr/>
              </p:nvSpPr>
              <p:spPr bwMode="auto">
                <a:xfrm>
                  <a:off x="893909" y="1214391"/>
                  <a:ext cx="13365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a:t>Тип</a:t>
                  </a:r>
                </a:p>
              </p:txBody>
            </p:sp>
            <p:grpSp>
              <p:nvGrpSpPr>
                <p:cNvPr id="56" name="Группа 55"/>
                <p:cNvGrpSpPr/>
                <p:nvPr/>
              </p:nvGrpSpPr>
              <p:grpSpPr>
                <a:xfrm>
                  <a:off x="648364" y="1245169"/>
                  <a:ext cx="240011" cy="276999"/>
                  <a:chOff x="1283503" y="3544391"/>
                  <a:chExt cx="302895" cy="349575"/>
                </a:xfrm>
              </p:grpSpPr>
              <p:sp>
                <p:nvSpPr>
                  <p:cNvPr id="57" name="Овал 5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nvGrpSpPr>
              <p:cNvPr id="45" name="Группа 44"/>
              <p:cNvGrpSpPr/>
              <p:nvPr/>
            </p:nvGrpSpPr>
            <p:grpSpPr>
              <a:xfrm>
                <a:off x="715761" y="3790479"/>
                <a:ext cx="1882597" cy="454947"/>
                <a:chOff x="648364" y="1245169"/>
                <a:chExt cx="1882597" cy="454947"/>
              </a:xfrm>
            </p:grpSpPr>
            <p:sp>
              <p:nvSpPr>
                <p:cNvPr id="51" name="Rectangle 17"/>
                <p:cNvSpPr>
                  <a:spLocks noChangeArrowheads="1"/>
                </p:cNvSpPr>
                <p:nvPr/>
              </p:nvSpPr>
              <p:spPr bwMode="auto">
                <a:xfrm>
                  <a:off x="893909" y="1248710"/>
                  <a:ext cx="1637052"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1400"/>
                    </a:lnSpc>
                    <a:spcBef>
                      <a:spcPts val="0"/>
                    </a:spcBef>
                    <a:buNone/>
                  </a:pPr>
                  <a:r>
                    <a:rPr lang="ru-RU" sz="1400"/>
                    <a:t>Варианты </a:t>
                  </a:r>
                </a:p>
                <a:p>
                  <a:pPr>
                    <a:lnSpc>
                      <a:spcPts val="1400"/>
                    </a:lnSpc>
                    <a:spcBef>
                      <a:spcPts val="0"/>
                    </a:spcBef>
                    <a:buNone/>
                  </a:pPr>
                  <a:r>
                    <a:rPr lang="ru-RU" sz="1400"/>
                    <a:t>предоставления</a:t>
                  </a:r>
                </a:p>
              </p:txBody>
            </p:sp>
            <p:grpSp>
              <p:nvGrpSpPr>
                <p:cNvPr id="52" name="Группа 51"/>
                <p:cNvGrpSpPr/>
                <p:nvPr/>
              </p:nvGrpSpPr>
              <p:grpSpPr>
                <a:xfrm>
                  <a:off x="648364" y="1245169"/>
                  <a:ext cx="240011" cy="276999"/>
                  <a:chOff x="1283503" y="3544391"/>
                  <a:chExt cx="302895" cy="349575"/>
                </a:xfrm>
              </p:grpSpPr>
              <p:sp>
                <p:nvSpPr>
                  <p:cNvPr id="53" name="Овал 5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nvGrpSpPr>
              <p:cNvPr id="46" name="Группа 45"/>
              <p:cNvGrpSpPr/>
              <p:nvPr/>
            </p:nvGrpSpPr>
            <p:grpSpPr>
              <a:xfrm>
                <a:off x="715761" y="4403571"/>
                <a:ext cx="1882597" cy="492443"/>
                <a:chOff x="648364" y="1227894"/>
                <a:chExt cx="1882597" cy="492443"/>
              </a:xfrm>
            </p:grpSpPr>
            <p:sp>
              <p:nvSpPr>
                <p:cNvPr id="47" name="Rectangle 17"/>
                <p:cNvSpPr>
                  <a:spLocks noChangeArrowheads="1"/>
                </p:cNvSpPr>
                <p:nvPr/>
              </p:nvSpPr>
              <p:spPr bwMode="auto">
                <a:xfrm>
                  <a:off x="893909" y="1227894"/>
                  <a:ext cx="163705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ru-RU" sz="1400"/>
                    <a:t>Комментарий</a:t>
                  </a:r>
                </a:p>
                <a:p>
                  <a:pPr>
                    <a:spcBef>
                      <a:spcPts val="0"/>
                    </a:spcBef>
                    <a:buNone/>
                  </a:pPr>
                  <a:r>
                    <a:rPr lang="ru-RU" sz="1100" i="1"/>
                    <a:t>(редактор текста)</a:t>
                  </a:r>
                </a:p>
              </p:txBody>
            </p:sp>
            <p:grpSp>
              <p:nvGrpSpPr>
                <p:cNvPr id="48" name="Группа 47"/>
                <p:cNvGrpSpPr/>
                <p:nvPr/>
              </p:nvGrpSpPr>
              <p:grpSpPr>
                <a:xfrm>
                  <a:off x="648364" y="1245169"/>
                  <a:ext cx="240011" cy="276999"/>
                  <a:chOff x="1283503" y="3544391"/>
                  <a:chExt cx="302895" cy="349575"/>
                </a:xfrm>
              </p:grpSpPr>
              <p:sp>
                <p:nvSpPr>
                  <p:cNvPr id="49" name="Овал 4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grpSp>
          <p:nvGrpSpPr>
            <p:cNvPr id="5" name="Группа 4"/>
            <p:cNvGrpSpPr/>
            <p:nvPr/>
          </p:nvGrpSpPr>
          <p:grpSpPr>
            <a:xfrm>
              <a:off x="3357226" y="1768222"/>
              <a:ext cx="5296770" cy="3958311"/>
              <a:chOff x="3123582" y="1768222"/>
              <a:chExt cx="5296770" cy="3958311"/>
            </a:xfrm>
          </p:grpSpPr>
          <p:pic>
            <p:nvPicPr>
              <p:cNvPr id="7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8597"/>
              <a:stretch/>
            </p:blipFill>
            <p:spPr bwMode="auto">
              <a:xfrm>
                <a:off x="3123582" y="1768222"/>
                <a:ext cx="5047364" cy="39583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AutoShape 7"/>
              <p:cNvSpPr>
                <a:spLocks noChangeArrowheads="1"/>
              </p:cNvSpPr>
              <p:nvPr/>
            </p:nvSpPr>
            <p:spPr bwMode="auto">
              <a:xfrm>
                <a:off x="3779269" y="2612340"/>
                <a:ext cx="4391678" cy="312604"/>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5" name="Группа 34"/>
              <p:cNvGrpSpPr/>
              <p:nvPr/>
            </p:nvGrpSpPr>
            <p:grpSpPr>
              <a:xfrm>
                <a:off x="7938760" y="2372431"/>
                <a:ext cx="481592" cy="400111"/>
                <a:chOff x="1290488" y="3604907"/>
                <a:chExt cx="288924" cy="240041"/>
              </a:xfrm>
            </p:grpSpPr>
            <p:sp>
              <p:nvSpPr>
                <p:cNvPr id="69" name="Овал 68"/>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72" name="AutoShape 7"/>
              <p:cNvSpPr>
                <a:spLocks noChangeArrowheads="1"/>
              </p:cNvSpPr>
              <p:nvPr/>
            </p:nvSpPr>
            <p:spPr bwMode="auto">
              <a:xfrm>
                <a:off x="3779269" y="2927093"/>
                <a:ext cx="4391678" cy="312604"/>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3" name="AutoShape 7"/>
              <p:cNvSpPr>
                <a:spLocks noChangeArrowheads="1"/>
              </p:cNvSpPr>
              <p:nvPr/>
            </p:nvSpPr>
            <p:spPr bwMode="auto">
              <a:xfrm>
                <a:off x="3779269" y="3242592"/>
                <a:ext cx="4391678" cy="526470"/>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4" name="AutoShape 7"/>
              <p:cNvSpPr>
                <a:spLocks noChangeArrowheads="1"/>
              </p:cNvSpPr>
              <p:nvPr/>
            </p:nvSpPr>
            <p:spPr bwMode="auto">
              <a:xfrm>
                <a:off x="3779269" y="3765259"/>
                <a:ext cx="4391678" cy="1888516"/>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8" name="Группа 37"/>
              <p:cNvGrpSpPr/>
              <p:nvPr/>
            </p:nvGrpSpPr>
            <p:grpSpPr>
              <a:xfrm>
                <a:off x="7930151" y="2866516"/>
                <a:ext cx="481592" cy="400111"/>
                <a:chOff x="1290488" y="3604907"/>
                <a:chExt cx="288924" cy="240041"/>
              </a:xfrm>
            </p:grpSpPr>
            <p:sp>
              <p:nvSpPr>
                <p:cNvPr id="67" name="Овал 6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39" name="Группа 38"/>
              <p:cNvGrpSpPr/>
              <p:nvPr/>
            </p:nvGrpSpPr>
            <p:grpSpPr>
              <a:xfrm>
                <a:off x="7938760" y="3307795"/>
                <a:ext cx="481592" cy="400111"/>
                <a:chOff x="1290488" y="3604907"/>
                <a:chExt cx="288924" cy="240041"/>
              </a:xfrm>
            </p:grpSpPr>
            <p:sp>
              <p:nvSpPr>
                <p:cNvPr id="65" name="Овал 64"/>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3</a:t>
                  </a:r>
                  <a:endParaRPr lang="ru-RU" b="1" dirty="0">
                    <a:solidFill>
                      <a:srgbClr val="C00000"/>
                    </a:solidFill>
                  </a:endParaRPr>
                </a:p>
              </p:txBody>
            </p:sp>
          </p:grpSp>
          <p:grpSp>
            <p:nvGrpSpPr>
              <p:cNvPr id="41" name="Группа 40"/>
              <p:cNvGrpSpPr/>
              <p:nvPr/>
            </p:nvGrpSpPr>
            <p:grpSpPr>
              <a:xfrm>
                <a:off x="7925236" y="4515479"/>
                <a:ext cx="481592" cy="400111"/>
                <a:chOff x="1275631" y="3604907"/>
                <a:chExt cx="288924" cy="240041"/>
              </a:xfrm>
            </p:grpSpPr>
            <p:sp>
              <p:nvSpPr>
                <p:cNvPr id="63" name="Овал 6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 Box 15"/>
                <p:cNvSpPr txBox="1">
                  <a:spLocks noChangeArrowheads="1"/>
                </p:cNvSpPr>
                <p:nvPr/>
              </p:nvSpPr>
              <p:spPr bwMode="auto">
                <a:xfrm>
                  <a:off x="1275631"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4</a:t>
                  </a:r>
                  <a:endParaRPr lang="ru-RU" b="1" dirty="0">
                    <a:solidFill>
                      <a:srgbClr val="C00000"/>
                    </a:solidFill>
                  </a:endParaRPr>
                </a:p>
              </p:txBody>
            </p:sp>
          </p:grpSp>
        </p:grpSp>
      </p:grpSp>
      <p:sp>
        <p:nvSpPr>
          <p:cNvPr id="8" name="Номер слайда 7"/>
          <p:cNvSpPr>
            <a:spLocks noGrp="1"/>
          </p:cNvSpPr>
          <p:nvPr>
            <p:ph type="sldNum" sz="quarter" idx="12"/>
          </p:nvPr>
        </p:nvSpPr>
        <p:spPr/>
        <p:txBody>
          <a:bodyPr/>
          <a:lstStyle/>
          <a:p>
            <a:pPr>
              <a:defRPr/>
            </a:pPr>
            <a:fld id="{45040E7C-637F-40F9-9AAE-6F957ED76841}" type="slidenum">
              <a:rPr lang="ru-RU" smtClean="0"/>
              <a:pPr>
                <a:defRPr/>
              </a:pPr>
              <a:t>81</a:t>
            </a:fld>
            <a:endParaRPr lang="ru-RU"/>
          </a:p>
        </p:txBody>
      </p:sp>
    </p:spTree>
    <p:extLst>
      <p:ext uri="{BB962C8B-B14F-4D97-AF65-F5344CB8AC3E}">
        <p14:creationId xmlns:p14="http://schemas.microsoft.com/office/powerpoint/2010/main" val="24670387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0" y="6812282"/>
            <a:ext cx="9143999" cy="45719"/>
            <a:chOff x="1403648" y="3860938"/>
            <a:chExt cx="6048672" cy="43536"/>
          </a:xfrm>
        </p:grpSpPr>
        <p:sp>
          <p:nvSpPr>
            <p:cNvPr id="29" name="Прямоугольник 2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a:t>
            </a:r>
            <a:r>
              <a:rPr lang="ru-RU" sz="2400" b="1"/>
              <a:t>. </a:t>
            </a:r>
            <a:r>
              <a:rPr lang="ru-RU" sz="2400" b="1"/>
              <a:t>Сценарий завершения</a:t>
            </a:r>
          </a:p>
        </p:txBody>
      </p:sp>
      <p:grpSp>
        <p:nvGrpSpPr>
          <p:cNvPr id="6" name="Группа 5"/>
          <p:cNvGrpSpPr/>
          <p:nvPr/>
        </p:nvGrpSpPr>
        <p:grpSpPr>
          <a:xfrm>
            <a:off x="731398" y="1541110"/>
            <a:ext cx="2682311" cy="4379856"/>
            <a:chOff x="635931" y="1541110"/>
            <a:chExt cx="2682311" cy="4379856"/>
          </a:xfrm>
        </p:grpSpPr>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4648" y="3814942"/>
              <a:ext cx="2284770" cy="7184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Группа 54"/>
            <p:cNvGrpSpPr/>
            <p:nvPr/>
          </p:nvGrpSpPr>
          <p:grpSpPr>
            <a:xfrm>
              <a:off x="635931" y="1541110"/>
              <a:ext cx="2682311" cy="1083374"/>
              <a:chOff x="648364" y="1245169"/>
              <a:chExt cx="2682311" cy="1083374"/>
            </a:xfrm>
          </p:grpSpPr>
          <p:sp>
            <p:nvSpPr>
              <p:cNvPr id="71" name="Rectangle 17"/>
              <p:cNvSpPr>
                <a:spLocks noChangeArrowheads="1"/>
              </p:cNvSpPr>
              <p:nvPr/>
            </p:nvSpPr>
            <p:spPr bwMode="auto">
              <a:xfrm>
                <a:off x="893909" y="1245169"/>
                <a:ext cx="2436766" cy="108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a:t>Расширение дерева</a:t>
                </a:r>
              </a:p>
              <a:p>
                <a:pPr>
                  <a:buNone/>
                </a:pPr>
                <a:r>
                  <a:rPr lang="ru-RU" sz="1400" i="1"/>
                  <a:t>Сценарий →</a:t>
                </a:r>
              </a:p>
              <a:p>
                <a:pPr marL="285750" indent="-285750"/>
                <a:r>
                  <a:rPr lang="ru-RU" sz="1400"/>
                  <a:t>Исходящие документы</a:t>
                </a:r>
              </a:p>
              <a:p>
                <a:pPr marL="285750" indent="-285750"/>
                <a:r>
                  <a:rPr lang="ru-RU" sz="1400"/>
                  <a:t>ЮЗД</a:t>
                </a:r>
              </a:p>
            </p:txBody>
          </p:sp>
          <p:grpSp>
            <p:nvGrpSpPr>
              <p:cNvPr id="72" name="Группа 71"/>
              <p:cNvGrpSpPr/>
              <p:nvPr/>
            </p:nvGrpSpPr>
            <p:grpSpPr>
              <a:xfrm>
                <a:off x="648364" y="1245169"/>
                <a:ext cx="240011" cy="276999"/>
                <a:chOff x="1283503" y="3544391"/>
                <a:chExt cx="302895" cy="349575"/>
              </a:xfrm>
            </p:grpSpPr>
            <p:sp>
              <p:nvSpPr>
                <p:cNvPr id="73" name="Овал 7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56" name="Группа 55"/>
            <p:cNvGrpSpPr/>
            <p:nvPr/>
          </p:nvGrpSpPr>
          <p:grpSpPr>
            <a:xfrm>
              <a:off x="635931" y="3411598"/>
              <a:ext cx="1582123" cy="307777"/>
              <a:chOff x="648364" y="1214391"/>
              <a:chExt cx="1582123" cy="307777"/>
            </a:xfrm>
          </p:grpSpPr>
          <p:sp>
            <p:nvSpPr>
              <p:cNvPr id="67" name="Rectangle 17"/>
              <p:cNvSpPr>
                <a:spLocks noChangeArrowheads="1"/>
              </p:cNvSpPr>
              <p:nvPr/>
            </p:nvSpPr>
            <p:spPr bwMode="auto">
              <a:xfrm>
                <a:off x="893909" y="1214391"/>
                <a:ext cx="13365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ru-RU" sz="1400"/>
                  <a:t>Тип</a:t>
                </a:r>
              </a:p>
            </p:txBody>
          </p:sp>
          <p:grpSp>
            <p:nvGrpSpPr>
              <p:cNvPr id="68" name="Группа 67"/>
              <p:cNvGrpSpPr/>
              <p:nvPr/>
            </p:nvGrpSpPr>
            <p:grpSpPr>
              <a:xfrm>
                <a:off x="648364" y="1245169"/>
                <a:ext cx="240011" cy="276999"/>
                <a:chOff x="1283503" y="3544391"/>
                <a:chExt cx="302895" cy="349575"/>
              </a:xfrm>
            </p:grpSpPr>
            <p:sp>
              <p:nvSpPr>
                <p:cNvPr id="69" name="Овал 6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nvGrpSpPr>
            <p:cNvPr id="57" name="Группа 56"/>
            <p:cNvGrpSpPr/>
            <p:nvPr/>
          </p:nvGrpSpPr>
          <p:grpSpPr>
            <a:xfrm>
              <a:off x="635931" y="2831614"/>
              <a:ext cx="1882597" cy="276999"/>
              <a:chOff x="648364" y="1245169"/>
              <a:chExt cx="1882597" cy="276999"/>
            </a:xfrm>
          </p:grpSpPr>
          <p:sp>
            <p:nvSpPr>
              <p:cNvPr id="63" name="Rectangle 17"/>
              <p:cNvSpPr>
                <a:spLocks noChangeArrowheads="1"/>
              </p:cNvSpPr>
              <p:nvPr/>
            </p:nvSpPr>
            <p:spPr bwMode="auto">
              <a:xfrm>
                <a:off x="893909" y="1248710"/>
                <a:ext cx="1637052"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1400"/>
                  </a:lnSpc>
                  <a:spcBef>
                    <a:spcPts val="0"/>
                  </a:spcBef>
                  <a:buNone/>
                </a:pPr>
                <a:r>
                  <a:rPr lang="ru-RU" sz="1400"/>
                  <a:t>Наименование</a:t>
                </a:r>
              </a:p>
            </p:txBody>
          </p:sp>
          <p:grpSp>
            <p:nvGrpSpPr>
              <p:cNvPr id="64" name="Группа 63"/>
              <p:cNvGrpSpPr/>
              <p:nvPr/>
            </p:nvGrpSpPr>
            <p:grpSpPr>
              <a:xfrm>
                <a:off x="648364" y="1245169"/>
                <a:ext cx="240011" cy="276999"/>
                <a:chOff x="1283503" y="3544391"/>
                <a:chExt cx="302895" cy="349575"/>
              </a:xfrm>
            </p:grpSpPr>
            <p:sp>
              <p:nvSpPr>
                <p:cNvPr id="65" name="Овал 6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nvGrpSpPr>
            <p:cNvPr id="58" name="Группа 57"/>
            <p:cNvGrpSpPr/>
            <p:nvPr/>
          </p:nvGrpSpPr>
          <p:grpSpPr>
            <a:xfrm>
              <a:off x="635931" y="4802437"/>
              <a:ext cx="1882597" cy="492443"/>
              <a:chOff x="648364" y="1227894"/>
              <a:chExt cx="1882597" cy="492443"/>
            </a:xfrm>
          </p:grpSpPr>
          <p:sp>
            <p:nvSpPr>
              <p:cNvPr id="59" name="Rectangle 17"/>
              <p:cNvSpPr>
                <a:spLocks noChangeArrowheads="1"/>
              </p:cNvSpPr>
              <p:nvPr/>
            </p:nvSpPr>
            <p:spPr bwMode="auto">
              <a:xfrm>
                <a:off x="893909" y="1227894"/>
                <a:ext cx="163705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ru-RU" sz="1400"/>
                  <a:t>Комментарий</a:t>
                </a:r>
              </a:p>
              <a:p>
                <a:pPr>
                  <a:spcBef>
                    <a:spcPts val="0"/>
                  </a:spcBef>
                  <a:buNone/>
                </a:pPr>
                <a:r>
                  <a:rPr lang="ru-RU" sz="1100" i="1"/>
                  <a:t>(редактор текста)</a:t>
                </a:r>
              </a:p>
            </p:txBody>
          </p:sp>
          <p:grpSp>
            <p:nvGrpSpPr>
              <p:cNvPr id="60" name="Группа 59"/>
              <p:cNvGrpSpPr/>
              <p:nvPr/>
            </p:nvGrpSpPr>
            <p:grpSpPr>
              <a:xfrm>
                <a:off x="648364" y="1245169"/>
                <a:ext cx="240011" cy="276999"/>
                <a:chOff x="1283503" y="3544391"/>
                <a:chExt cx="302895" cy="349575"/>
              </a:xfrm>
            </p:grpSpPr>
            <p:sp>
              <p:nvSpPr>
                <p:cNvPr id="61" name="Овал 6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nvGrpSpPr>
            <p:cNvPr id="75" name="Группа 74"/>
            <p:cNvGrpSpPr/>
            <p:nvPr/>
          </p:nvGrpSpPr>
          <p:grpSpPr>
            <a:xfrm>
              <a:off x="635931" y="5397746"/>
              <a:ext cx="2351893" cy="523220"/>
              <a:chOff x="648364" y="1185536"/>
              <a:chExt cx="2351893" cy="523220"/>
            </a:xfrm>
          </p:grpSpPr>
          <p:sp>
            <p:nvSpPr>
              <p:cNvPr id="76" name="Rectangle 17"/>
              <p:cNvSpPr>
                <a:spLocks noChangeArrowheads="1"/>
              </p:cNvSpPr>
              <p:nvPr/>
            </p:nvSpPr>
            <p:spPr bwMode="auto">
              <a:xfrm>
                <a:off x="893909" y="1185536"/>
                <a:ext cx="2106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0"/>
                  </a:spcBef>
                  <a:buNone/>
                </a:pPr>
                <a:r>
                  <a:rPr lang="ru-RU" sz="1400"/>
                  <a:t>Кнопка </a:t>
                </a:r>
              </a:p>
              <a:p>
                <a:pPr>
                  <a:spcBef>
                    <a:spcPts val="0"/>
                  </a:spcBef>
                  <a:buNone/>
                </a:pPr>
                <a:r>
                  <a:rPr lang="ru-RU" sz="1400"/>
                  <a:t>добавления сценария</a:t>
                </a:r>
              </a:p>
            </p:txBody>
          </p:sp>
          <p:grpSp>
            <p:nvGrpSpPr>
              <p:cNvPr id="77" name="Группа 76"/>
              <p:cNvGrpSpPr/>
              <p:nvPr/>
            </p:nvGrpSpPr>
            <p:grpSpPr>
              <a:xfrm>
                <a:off x="648364" y="1245169"/>
                <a:ext cx="240011" cy="276999"/>
                <a:chOff x="1283503" y="3544391"/>
                <a:chExt cx="302895" cy="349575"/>
              </a:xfrm>
            </p:grpSpPr>
            <p:sp>
              <p:nvSpPr>
                <p:cNvPr id="78" name="Овал 7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5</a:t>
                  </a:r>
                  <a:endParaRPr lang="ru-RU" sz="1200" b="1" dirty="0">
                    <a:solidFill>
                      <a:srgbClr val="C00000"/>
                    </a:solidFill>
                  </a:endParaRPr>
                </a:p>
              </p:txBody>
            </p:sp>
          </p:grpSp>
        </p:grpSp>
      </p:grpSp>
      <p:pic>
        <p:nvPicPr>
          <p:cNvPr id="8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5745"/>
          <a:stretch/>
        </p:blipFill>
        <p:spPr bwMode="auto">
          <a:xfrm>
            <a:off x="4005704" y="1385428"/>
            <a:ext cx="4489160" cy="28923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73201" y="4446798"/>
            <a:ext cx="3821663" cy="15055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AutoShape 7"/>
          <p:cNvSpPr>
            <a:spLocks noChangeArrowheads="1"/>
          </p:cNvSpPr>
          <p:nvPr/>
        </p:nvSpPr>
        <p:spPr bwMode="auto">
          <a:xfrm>
            <a:off x="4572000" y="3154299"/>
            <a:ext cx="3922864" cy="922773"/>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3" name="AutoShape 7"/>
          <p:cNvSpPr>
            <a:spLocks noChangeArrowheads="1"/>
          </p:cNvSpPr>
          <p:nvPr/>
        </p:nvSpPr>
        <p:spPr bwMode="auto">
          <a:xfrm>
            <a:off x="4427984" y="4077072"/>
            <a:ext cx="1656184" cy="200727"/>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4" name="AutoShape 7"/>
          <p:cNvSpPr>
            <a:spLocks noChangeArrowheads="1"/>
          </p:cNvSpPr>
          <p:nvPr/>
        </p:nvSpPr>
        <p:spPr bwMode="auto">
          <a:xfrm>
            <a:off x="5495270" y="4415841"/>
            <a:ext cx="2277003" cy="188500"/>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5" name="AutoShape 7"/>
          <p:cNvSpPr>
            <a:spLocks noChangeArrowheads="1"/>
          </p:cNvSpPr>
          <p:nvPr/>
        </p:nvSpPr>
        <p:spPr bwMode="auto">
          <a:xfrm>
            <a:off x="4673201" y="4748553"/>
            <a:ext cx="3821663" cy="251292"/>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6" name="AutoShape 7"/>
          <p:cNvSpPr>
            <a:spLocks noChangeArrowheads="1"/>
          </p:cNvSpPr>
          <p:nvPr/>
        </p:nvSpPr>
        <p:spPr bwMode="auto">
          <a:xfrm>
            <a:off x="4673201" y="4999844"/>
            <a:ext cx="3821663" cy="301755"/>
          </a:xfrm>
          <a:prstGeom prst="roundRect">
            <a:avLst>
              <a:gd name="adj" fmla="val 8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9" name="Группа 38"/>
          <p:cNvGrpSpPr/>
          <p:nvPr/>
        </p:nvGrpSpPr>
        <p:grpSpPr>
          <a:xfrm>
            <a:off x="8254068" y="2979501"/>
            <a:ext cx="481592" cy="400111"/>
            <a:chOff x="1290488" y="3604907"/>
            <a:chExt cx="288924" cy="240041"/>
          </a:xfrm>
        </p:grpSpPr>
        <p:sp>
          <p:nvSpPr>
            <p:cNvPr id="52" name="Овал 5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87" name="Группа 86"/>
          <p:cNvGrpSpPr/>
          <p:nvPr/>
        </p:nvGrpSpPr>
        <p:grpSpPr>
          <a:xfrm>
            <a:off x="7531477" y="4178771"/>
            <a:ext cx="481592" cy="400111"/>
            <a:chOff x="1290488" y="3604907"/>
            <a:chExt cx="288924" cy="240041"/>
          </a:xfrm>
        </p:grpSpPr>
        <p:sp>
          <p:nvSpPr>
            <p:cNvPr id="88" name="Овал 8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90" name="Группа 89"/>
          <p:cNvGrpSpPr/>
          <p:nvPr/>
        </p:nvGrpSpPr>
        <p:grpSpPr>
          <a:xfrm>
            <a:off x="8254068" y="4533423"/>
            <a:ext cx="481592" cy="400111"/>
            <a:chOff x="1290488" y="3604907"/>
            <a:chExt cx="288924" cy="240041"/>
          </a:xfrm>
        </p:grpSpPr>
        <p:sp>
          <p:nvSpPr>
            <p:cNvPr id="91" name="Овал 9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3</a:t>
              </a:r>
              <a:endParaRPr lang="ru-RU" b="1" dirty="0">
                <a:solidFill>
                  <a:srgbClr val="C00000"/>
                </a:solidFill>
              </a:endParaRPr>
            </a:p>
          </p:txBody>
        </p:sp>
      </p:grpSp>
      <p:grpSp>
        <p:nvGrpSpPr>
          <p:cNvPr id="93" name="Группа 92"/>
          <p:cNvGrpSpPr/>
          <p:nvPr/>
        </p:nvGrpSpPr>
        <p:grpSpPr>
          <a:xfrm>
            <a:off x="8254068" y="4958211"/>
            <a:ext cx="481592" cy="400111"/>
            <a:chOff x="1290488" y="3604907"/>
            <a:chExt cx="288924" cy="240041"/>
          </a:xfrm>
        </p:grpSpPr>
        <p:sp>
          <p:nvSpPr>
            <p:cNvPr id="94" name="Овал 9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4</a:t>
              </a:r>
              <a:endParaRPr lang="ru-RU" b="1" dirty="0">
                <a:solidFill>
                  <a:srgbClr val="C00000"/>
                </a:solidFill>
              </a:endParaRPr>
            </a:p>
          </p:txBody>
        </p:sp>
      </p:grpSp>
      <p:grpSp>
        <p:nvGrpSpPr>
          <p:cNvPr id="96" name="Группа 95"/>
          <p:cNvGrpSpPr/>
          <p:nvPr/>
        </p:nvGrpSpPr>
        <p:grpSpPr>
          <a:xfrm>
            <a:off x="4155331" y="3814942"/>
            <a:ext cx="481592" cy="400111"/>
            <a:chOff x="1290488" y="3604907"/>
            <a:chExt cx="288924" cy="240041"/>
          </a:xfrm>
        </p:grpSpPr>
        <p:sp>
          <p:nvSpPr>
            <p:cNvPr id="97" name="Овал 9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5</a:t>
              </a:r>
              <a:endParaRPr lang="ru-RU" b="1" dirty="0">
                <a:solidFill>
                  <a:srgbClr val="C00000"/>
                </a:solidFill>
              </a:endParaRPr>
            </a:p>
          </p:txBody>
        </p:sp>
      </p:grpSp>
      <p:sp>
        <p:nvSpPr>
          <p:cNvPr id="7" name="Номер слайда 6"/>
          <p:cNvSpPr>
            <a:spLocks noGrp="1"/>
          </p:cNvSpPr>
          <p:nvPr>
            <p:ph type="sldNum" sz="quarter" idx="12"/>
          </p:nvPr>
        </p:nvSpPr>
        <p:spPr/>
        <p:txBody>
          <a:bodyPr/>
          <a:lstStyle/>
          <a:p>
            <a:pPr>
              <a:defRPr/>
            </a:pPr>
            <a:fld id="{45040E7C-637F-40F9-9AAE-6F957ED76841}" type="slidenum">
              <a:rPr lang="ru-RU" smtClean="0"/>
              <a:pPr>
                <a:defRPr/>
              </a:pPr>
              <a:t>82</a:t>
            </a:fld>
            <a:endParaRPr lang="ru-RU"/>
          </a:p>
        </p:txBody>
      </p:sp>
    </p:spTree>
    <p:extLst>
      <p:ext uri="{BB962C8B-B14F-4D97-AF65-F5344CB8AC3E}">
        <p14:creationId xmlns:p14="http://schemas.microsoft.com/office/powerpoint/2010/main" val="10201036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Группа 23"/>
          <p:cNvGrpSpPr/>
          <p:nvPr/>
        </p:nvGrpSpPr>
        <p:grpSpPr>
          <a:xfrm>
            <a:off x="0" y="6812282"/>
            <a:ext cx="9143999" cy="45719"/>
            <a:chOff x="1403648" y="3860938"/>
            <a:chExt cx="6048672" cy="43536"/>
          </a:xfrm>
        </p:grpSpPr>
        <p:sp>
          <p:nvSpPr>
            <p:cNvPr id="27" name="Прямоугольник 2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0" name="Rectangle 2"/>
          <p:cNvSpPr>
            <a:spLocks noChangeArrowheads="1"/>
          </p:cNvSpPr>
          <p:nvPr/>
        </p:nvSpPr>
        <p:spPr bwMode="auto">
          <a:xfrm>
            <a:off x="591344" y="415048"/>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a:t>
            </a:r>
            <a:r>
              <a:rPr lang="ru-RU" sz="2400" b="1"/>
              <a:t>. </a:t>
            </a:r>
            <a:r>
              <a:rPr lang="ru-RU" sz="2400" b="1"/>
              <a:t>Исходящие документы</a:t>
            </a:r>
            <a:endParaRPr lang="ru-RU" sz="2400" b="1" dirty="0"/>
          </a:p>
        </p:txBody>
      </p:sp>
      <p:grpSp>
        <p:nvGrpSpPr>
          <p:cNvPr id="5" name="Группа 4"/>
          <p:cNvGrpSpPr/>
          <p:nvPr/>
        </p:nvGrpSpPr>
        <p:grpSpPr>
          <a:xfrm>
            <a:off x="319351" y="1210975"/>
            <a:ext cx="8505299" cy="5143107"/>
            <a:chOff x="327643" y="1210975"/>
            <a:chExt cx="8505299" cy="5143107"/>
          </a:xfrm>
        </p:grpSpPr>
        <p:pic>
          <p:nvPicPr>
            <p:cNvPr id="5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3366" y="4074390"/>
              <a:ext cx="5024001" cy="21606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76430" y="1219413"/>
              <a:ext cx="4056512" cy="21355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6374"/>
            <a:stretch/>
          </p:blipFill>
          <p:spPr bwMode="auto">
            <a:xfrm>
              <a:off x="400358" y="1210975"/>
              <a:ext cx="4256831" cy="21460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75809" y="3620142"/>
              <a:ext cx="2424227" cy="2170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11"/>
            <p:cNvSpPr>
              <a:spLocks noChangeArrowheads="1"/>
            </p:cNvSpPr>
            <p:nvPr/>
          </p:nvSpPr>
          <p:spPr bwMode="auto">
            <a:xfrm>
              <a:off x="327643" y="3435574"/>
              <a:ext cx="24911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400" dirty="0"/>
                <a:t>Услуга. Рабочие документы</a:t>
              </a:r>
            </a:p>
          </p:txBody>
        </p:sp>
        <p:sp>
          <p:nvSpPr>
            <p:cNvPr id="47" name="Rectangle 17"/>
            <p:cNvSpPr>
              <a:spLocks noChangeArrowheads="1"/>
            </p:cNvSpPr>
            <p:nvPr/>
          </p:nvSpPr>
          <p:spPr bwMode="auto">
            <a:xfrm>
              <a:off x="6319879" y="5830862"/>
              <a:ext cx="20778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marL="457200" indent="-457200"/>
              <a:r>
                <a:rPr lang="ru-RU" sz="1400" dirty="0"/>
                <a:t>Рабочие документы. </a:t>
              </a:r>
            </a:p>
            <a:p>
              <a:pPr marL="457200" indent="-457200"/>
              <a:r>
                <a:rPr lang="ru-RU" sz="1400" dirty="0"/>
                <a:t>Сведения о документе</a:t>
              </a:r>
            </a:p>
          </p:txBody>
        </p:sp>
        <p:sp>
          <p:nvSpPr>
            <p:cNvPr id="48" name="AutoShape 18"/>
            <p:cNvSpPr>
              <a:spLocks noChangeArrowheads="1"/>
            </p:cNvSpPr>
            <p:nvPr/>
          </p:nvSpPr>
          <p:spPr bwMode="auto">
            <a:xfrm>
              <a:off x="6391887" y="1801201"/>
              <a:ext cx="2441055" cy="1529805"/>
            </a:xfrm>
            <a:prstGeom prst="roundRect">
              <a:avLst>
                <a:gd name="adj" fmla="val 199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 name="AutoShape 18"/>
            <p:cNvSpPr>
              <a:spLocks noChangeArrowheads="1"/>
            </p:cNvSpPr>
            <p:nvPr/>
          </p:nvSpPr>
          <p:spPr bwMode="auto">
            <a:xfrm>
              <a:off x="1259662" y="5977392"/>
              <a:ext cx="1944185" cy="230159"/>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0" name="AutoShape 18"/>
            <p:cNvSpPr>
              <a:spLocks noChangeArrowheads="1"/>
            </p:cNvSpPr>
            <p:nvPr/>
          </p:nvSpPr>
          <p:spPr bwMode="auto">
            <a:xfrm>
              <a:off x="4110087" y="5698269"/>
              <a:ext cx="286313" cy="265186"/>
            </a:xfrm>
            <a:prstGeom prst="roundRect">
              <a:avLst>
                <a:gd name="adj" fmla="val 1666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cxnSp>
          <p:nvCxnSpPr>
            <p:cNvPr id="51" name="Прямая со стрелкой 50"/>
            <p:cNvCxnSpPr/>
            <p:nvPr/>
          </p:nvCxnSpPr>
          <p:spPr>
            <a:xfrm>
              <a:off x="4447671" y="2060848"/>
              <a:ext cx="504056"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flipV="1">
              <a:off x="8120079" y="3140968"/>
              <a:ext cx="0" cy="8999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Соединительная линия уступом 52"/>
            <p:cNvCxnSpPr>
              <a:stCxn id="50" idx="0"/>
            </p:cNvCxnSpPr>
            <p:nvPr/>
          </p:nvCxnSpPr>
          <p:spPr>
            <a:xfrm rot="5400000" flipH="1" flipV="1">
              <a:off x="4122510" y="2821691"/>
              <a:ext cx="3007313" cy="2745844"/>
            </a:xfrm>
            <a:prstGeom prst="bentConnector3">
              <a:avLst>
                <a:gd name="adj1" fmla="val 72323"/>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Номер слайда 5"/>
          <p:cNvSpPr>
            <a:spLocks noGrp="1"/>
          </p:cNvSpPr>
          <p:nvPr>
            <p:ph type="sldNum" sz="quarter" idx="12"/>
          </p:nvPr>
        </p:nvSpPr>
        <p:spPr/>
        <p:txBody>
          <a:bodyPr/>
          <a:lstStyle/>
          <a:p>
            <a:pPr>
              <a:defRPr/>
            </a:pPr>
            <a:fld id="{45040E7C-637F-40F9-9AAE-6F957ED76841}" type="slidenum">
              <a:rPr lang="ru-RU" smtClean="0"/>
              <a:pPr>
                <a:defRPr/>
              </a:pPr>
              <a:t>83</a:t>
            </a:fld>
            <a:endParaRPr lang="ru-RU"/>
          </a:p>
        </p:txBody>
      </p:sp>
    </p:spTree>
    <p:extLst>
      <p:ext uri="{BB962C8B-B14F-4D97-AF65-F5344CB8AC3E}">
        <p14:creationId xmlns:p14="http://schemas.microsoft.com/office/powerpoint/2010/main" val="12718938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Группа 29"/>
          <p:cNvGrpSpPr/>
          <p:nvPr/>
        </p:nvGrpSpPr>
        <p:grpSpPr>
          <a:xfrm>
            <a:off x="0" y="6812282"/>
            <a:ext cx="9143999" cy="45719"/>
            <a:chOff x="1403648" y="3860938"/>
            <a:chExt cx="6048672" cy="43536"/>
          </a:xfrm>
        </p:grpSpPr>
        <p:sp>
          <p:nvSpPr>
            <p:cNvPr id="31" name="Прямоугольник 3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5"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a:t>
            </a:r>
            <a:r>
              <a:rPr lang="ru-RU" sz="2400" b="1"/>
              <a:t>. </a:t>
            </a:r>
            <a:r>
              <a:rPr lang="ru-RU" sz="2400" b="1"/>
              <a:t>Исходящие документы</a:t>
            </a:r>
          </a:p>
        </p:txBody>
      </p:sp>
      <p:grpSp>
        <p:nvGrpSpPr>
          <p:cNvPr id="8" name="Группа 7"/>
          <p:cNvGrpSpPr/>
          <p:nvPr/>
        </p:nvGrpSpPr>
        <p:grpSpPr>
          <a:xfrm>
            <a:off x="505262" y="1412776"/>
            <a:ext cx="8133476" cy="4335703"/>
            <a:chOff x="395536" y="1268760"/>
            <a:chExt cx="8133476" cy="4335703"/>
          </a:xfrm>
        </p:grpSpPr>
        <p:grpSp>
          <p:nvGrpSpPr>
            <p:cNvPr id="7" name="Группа 6"/>
            <p:cNvGrpSpPr/>
            <p:nvPr/>
          </p:nvGrpSpPr>
          <p:grpSpPr>
            <a:xfrm>
              <a:off x="395536" y="1268760"/>
              <a:ext cx="4986968" cy="4335703"/>
              <a:chOff x="395536" y="1268760"/>
              <a:chExt cx="4986968" cy="4335703"/>
            </a:xfrm>
          </p:grpSpPr>
          <p:pic>
            <p:nvPicPr>
              <p:cNvPr id="880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069"/>
              <a:stretch/>
            </p:blipFill>
            <p:spPr bwMode="auto">
              <a:xfrm>
                <a:off x="395536" y="1268760"/>
                <a:ext cx="4986968" cy="4335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6429" name="AutoShape 13"/>
              <p:cNvSpPr>
                <a:spLocks noChangeArrowheads="1"/>
              </p:cNvSpPr>
              <p:nvPr/>
            </p:nvSpPr>
            <p:spPr bwMode="auto">
              <a:xfrm>
                <a:off x="1382889" y="3273768"/>
                <a:ext cx="2725735" cy="305385"/>
              </a:xfrm>
              <a:prstGeom prst="roundRect">
                <a:avLst>
                  <a:gd name="adj" fmla="val 4815"/>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6423" name="AutoShape 7"/>
              <p:cNvSpPr>
                <a:spLocks noChangeArrowheads="1"/>
              </p:cNvSpPr>
              <p:nvPr/>
            </p:nvSpPr>
            <p:spPr bwMode="auto">
              <a:xfrm>
                <a:off x="1382889" y="3579154"/>
                <a:ext cx="2725735" cy="386562"/>
              </a:xfrm>
              <a:prstGeom prst="roundRect">
                <a:avLst>
                  <a:gd name="adj" fmla="val 4502"/>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6424" name="AutoShape 8"/>
              <p:cNvSpPr>
                <a:spLocks noChangeArrowheads="1"/>
              </p:cNvSpPr>
              <p:nvPr/>
            </p:nvSpPr>
            <p:spPr bwMode="auto">
              <a:xfrm>
                <a:off x="1382889" y="3963526"/>
                <a:ext cx="2725735" cy="734257"/>
              </a:xfrm>
              <a:prstGeom prst="roundRect">
                <a:avLst>
                  <a:gd name="adj" fmla="val 2438"/>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956432" name="AutoShape 16"/>
              <p:cNvSpPr>
                <a:spLocks noChangeArrowheads="1"/>
              </p:cNvSpPr>
              <p:nvPr/>
            </p:nvSpPr>
            <p:spPr bwMode="auto">
              <a:xfrm>
                <a:off x="1382889" y="4697784"/>
                <a:ext cx="2725735" cy="363310"/>
              </a:xfrm>
              <a:prstGeom prst="roundRect">
                <a:avLst>
                  <a:gd name="adj" fmla="val 6554"/>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7" name="AutoShape 16"/>
              <p:cNvSpPr>
                <a:spLocks noChangeArrowheads="1"/>
              </p:cNvSpPr>
              <p:nvPr/>
            </p:nvSpPr>
            <p:spPr bwMode="auto">
              <a:xfrm>
                <a:off x="1382889" y="5061094"/>
                <a:ext cx="2725735" cy="541006"/>
              </a:xfrm>
              <a:prstGeom prst="roundRect">
                <a:avLst>
                  <a:gd name="adj" fmla="val 4196"/>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00" name="Группа 99"/>
              <p:cNvGrpSpPr/>
              <p:nvPr/>
            </p:nvGrpSpPr>
            <p:grpSpPr>
              <a:xfrm>
                <a:off x="3863687" y="3051488"/>
                <a:ext cx="481592" cy="400111"/>
                <a:chOff x="1290488" y="3604907"/>
                <a:chExt cx="288924" cy="240041"/>
              </a:xfrm>
            </p:grpSpPr>
            <p:sp>
              <p:nvSpPr>
                <p:cNvPr id="101" name="Овал 10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grpSp>
            <p:nvGrpSpPr>
              <p:cNvPr id="103" name="Группа 102"/>
              <p:cNvGrpSpPr/>
              <p:nvPr/>
            </p:nvGrpSpPr>
            <p:grpSpPr>
              <a:xfrm>
                <a:off x="3863687" y="3585321"/>
                <a:ext cx="481592" cy="400111"/>
                <a:chOff x="1290488" y="3604907"/>
                <a:chExt cx="288924" cy="240041"/>
              </a:xfrm>
            </p:grpSpPr>
            <p:sp>
              <p:nvSpPr>
                <p:cNvPr id="104" name="Овал 10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5"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106" name="Группа 105"/>
              <p:cNvGrpSpPr/>
              <p:nvPr/>
            </p:nvGrpSpPr>
            <p:grpSpPr>
              <a:xfrm>
                <a:off x="3863687" y="4127919"/>
                <a:ext cx="481592" cy="400111"/>
                <a:chOff x="1290488" y="3604907"/>
                <a:chExt cx="288924" cy="240041"/>
              </a:xfrm>
            </p:grpSpPr>
            <p:sp>
              <p:nvSpPr>
                <p:cNvPr id="107" name="Овал 10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3</a:t>
                  </a:r>
                  <a:endParaRPr lang="ru-RU" b="1" dirty="0">
                    <a:solidFill>
                      <a:srgbClr val="C00000"/>
                    </a:solidFill>
                  </a:endParaRPr>
                </a:p>
              </p:txBody>
            </p:sp>
          </p:grpSp>
          <p:grpSp>
            <p:nvGrpSpPr>
              <p:cNvPr id="109" name="Группа 108"/>
              <p:cNvGrpSpPr/>
              <p:nvPr/>
            </p:nvGrpSpPr>
            <p:grpSpPr>
              <a:xfrm>
                <a:off x="3863687" y="4675877"/>
                <a:ext cx="481592" cy="400111"/>
                <a:chOff x="1290488" y="3604907"/>
                <a:chExt cx="288924" cy="240041"/>
              </a:xfrm>
            </p:grpSpPr>
            <p:sp>
              <p:nvSpPr>
                <p:cNvPr id="110" name="Овал 10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4</a:t>
                  </a:r>
                  <a:endParaRPr lang="ru-RU" b="1" dirty="0">
                    <a:solidFill>
                      <a:srgbClr val="C00000"/>
                    </a:solidFill>
                  </a:endParaRPr>
                </a:p>
              </p:txBody>
            </p:sp>
          </p:grpSp>
          <p:grpSp>
            <p:nvGrpSpPr>
              <p:cNvPr id="112" name="Группа 111"/>
              <p:cNvGrpSpPr/>
              <p:nvPr/>
            </p:nvGrpSpPr>
            <p:grpSpPr>
              <a:xfrm>
                <a:off x="3863687" y="5131541"/>
                <a:ext cx="481592" cy="400111"/>
                <a:chOff x="1290488" y="3604907"/>
                <a:chExt cx="288924" cy="240041"/>
              </a:xfrm>
            </p:grpSpPr>
            <p:sp>
              <p:nvSpPr>
                <p:cNvPr id="113" name="Овал 11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5</a:t>
                  </a:r>
                  <a:endParaRPr lang="ru-RU" b="1" dirty="0">
                    <a:solidFill>
                      <a:srgbClr val="C00000"/>
                    </a:solidFill>
                  </a:endParaRPr>
                </a:p>
              </p:txBody>
            </p:sp>
          </p:grpSp>
        </p:grpSp>
        <p:grpSp>
          <p:nvGrpSpPr>
            <p:cNvPr id="6" name="Группа 5"/>
            <p:cNvGrpSpPr/>
            <p:nvPr/>
          </p:nvGrpSpPr>
          <p:grpSpPr>
            <a:xfrm>
              <a:off x="5673392" y="1501780"/>
              <a:ext cx="2855620" cy="3869662"/>
              <a:chOff x="5673392" y="1570054"/>
              <a:chExt cx="2855620" cy="3869662"/>
            </a:xfrm>
          </p:grpSpPr>
          <p:grpSp>
            <p:nvGrpSpPr>
              <p:cNvPr id="85" name="Группа 84"/>
              <p:cNvGrpSpPr/>
              <p:nvPr/>
            </p:nvGrpSpPr>
            <p:grpSpPr>
              <a:xfrm>
                <a:off x="5673392" y="1570054"/>
                <a:ext cx="2666332" cy="283608"/>
                <a:chOff x="648364" y="1245169"/>
                <a:chExt cx="2666332" cy="283608"/>
              </a:xfrm>
            </p:grpSpPr>
            <p:sp>
              <p:nvSpPr>
                <p:cNvPr id="86" name="Rectangle 17"/>
                <p:cNvSpPr>
                  <a:spLocks noChangeArrowheads="1"/>
                </p:cNvSpPr>
                <p:nvPr/>
              </p:nvSpPr>
              <p:spPr bwMode="auto">
                <a:xfrm>
                  <a:off x="893909" y="1269732"/>
                  <a:ext cx="2420787"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Количество (от 1)</a:t>
                  </a:r>
                </a:p>
              </p:txBody>
            </p:sp>
            <p:grpSp>
              <p:nvGrpSpPr>
                <p:cNvPr id="87" name="Группа 86"/>
                <p:cNvGrpSpPr/>
                <p:nvPr/>
              </p:nvGrpSpPr>
              <p:grpSpPr>
                <a:xfrm>
                  <a:off x="648364" y="1245169"/>
                  <a:ext cx="240011" cy="276999"/>
                  <a:chOff x="1283503" y="3544391"/>
                  <a:chExt cx="302895" cy="349575"/>
                </a:xfrm>
              </p:grpSpPr>
              <p:sp>
                <p:nvSpPr>
                  <p:cNvPr id="88" name="Овал 8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90" name="Группа 89"/>
              <p:cNvGrpSpPr/>
              <p:nvPr/>
            </p:nvGrpSpPr>
            <p:grpSpPr>
              <a:xfrm>
                <a:off x="5673392" y="2050900"/>
                <a:ext cx="2855620" cy="302645"/>
                <a:chOff x="648364" y="1805360"/>
                <a:chExt cx="2855620" cy="302645"/>
              </a:xfrm>
            </p:grpSpPr>
            <p:sp>
              <p:nvSpPr>
                <p:cNvPr id="91" name="Rectangle 17"/>
                <p:cNvSpPr>
                  <a:spLocks noChangeArrowheads="1"/>
                </p:cNvSpPr>
                <p:nvPr/>
              </p:nvSpPr>
              <p:spPr bwMode="auto">
                <a:xfrm>
                  <a:off x="893910" y="1848960"/>
                  <a:ext cx="261007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Варианты выдачи</a:t>
                  </a:r>
                  <a:endParaRPr lang="ru-RU" sz="1100" i="1" dirty="0"/>
                </a:p>
              </p:txBody>
            </p:sp>
            <p:grpSp>
              <p:nvGrpSpPr>
                <p:cNvPr id="92" name="Группа 91"/>
                <p:cNvGrpSpPr/>
                <p:nvPr/>
              </p:nvGrpSpPr>
              <p:grpSpPr>
                <a:xfrm>
                  <a:off x="648364" y="1805360"/>
                  <a:ext cx="240011" cy="276999"/>
                  <a:chOff x="1283503" y="3544389"/>
                  <a:chExt cx="302895" cy="349575"/>
                </a:xfrm>
              </p:grpSpPr>
              <p:sp>
                <p:nvSpPr>
                  <p:cNvPr id="93" name="Овал 9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grpSp>
          <p:grpSp>
            <p:nvGrpSpPr>
              <p:cNvPr id="95" name="Группа 94"/>
              <p:cNvGrpSpPr/>
              <p:nvPr/>
            </p:nvGrpSpPr>
            <p:grpSpPr>
              <a:xfrm>
                <a:off x="5673392" y="2550783"/>
                <a:ext cx="2708330" cy="445957"/>
                <a:chOff x="648364" y="2342198"/>
                <a:chExt cx="2708330" cy="445957"/>
              </a:xfrm>
            </p:grpSpPr>
            <p:sp>
              <p:nvSpPr>
                <p:cNvPr id="96" name="Rectangle 17"/>
                <p:cNvSpPr>
                  <a:spLocks noChangeArrowheads="1"/>
                </p:cNvSpPr>
                <p:nvPr/>
              </p:nvSpPr>
              <p:spPr bwMode="auto">
                <a:xfrm>
                  <a:off x="893909" y="2362397"/>
                  <a:ext cx="2462785"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Комментарий</a:t>
                  </a:r>
                </a:p>
                <a:p>
                  <a:pPr eaLnBrk="1" hangingPunct="1">
                    <a:lnSpc>
                      <a:spcPts val="1300"/>
                    </a:lnSpc>
                    <a:spcBef>
                      <a:spcPct val="0"/>
                    </a:spcBef>
                    <a:buNone/>
                  </a:pPr>
                  <a:r>
                    <a:rPr lang="ru-RU" sz="1100" i="1"/>
                    <a:t>(редактор текста)</a:t>
                  </a:r>
                </a:p>
              </p:txBody>
            </p:sp>
            <p:grpSp>
              <p:nvGrpSpPr>
                <p:cNvPr id="97" name="Группа 96"/>
                <p:cNvGrpSpPr/>
                <p:nvPr/>
              </p:nvGrpSpPr>
              <p:grpSpPr>
                <a:xfrm>
                  <a:off x="648364" y="2342198"/>
                  <a:ext cx="240011" cy="276999"/>
                  <a:chOff x="1283503" y="3544391"/>
                  <a:chExt cx="302895" cy="349575"/>
                </a:xfrm>
              </p:grpSpPr>
              <p:sp>
                <p:nvSpPr>
                  <p:cNvPr id="98" name="Овал 9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grpSp>
          <p:grpSp>
            <p:nvGrpSpPr>
              <p:cNvPr id="115" name="Группа 114"/>
              <p:cNvGrpSpPr/>
              <p:nvPr/>
            </p:nvGrpSpPr>
            <p:grpSpPr>
              <a:xfrm>
                <a:off x="5673392" y="3193978"/>
                <a:ext cx="2708330" cy="445957"/>
                <a:chOff x="648364" y="2342198"/>
                <a:chExt cx="2708330" cy="445957"/>
              </a:xfrm>
            </p:grpSpPr>
            <p:sp>
              <p:nvSpPr>
                <p:cNvPr id="116" name="Rectangle 17"/>
                <p:cNvSpPr>
                  <a:spLocks noChangeArrowheads="1"/>
                </p:cNvSpPr>
                <p:nvPr/>
              </p:nvSpPr>
              <p:spPr bwMode="auto">
                <a:xfrm>
                  <a:off x="893909" y="2362397"/>
                  <a:ext cx="2462785"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Срок </a:t>
                  </a:r>
                  <a:r>
                    <a:rPr lang="ru-RU" sz="1400" smtClean="0"/>
                    <a:t>выдачи</a:t>
                  </a:r>
                </a:p>
                <a:p>
                  <a:pPr eaLnBrk="1" hangingPunct="1">
                    <a:lnSpc>
                      <a:spcPts val="1300"/>
                    </a:lnSpc>
                    <a:spcBef>
                      <a:spcPct val="0"/>
                    </a:spcBef>
                    <a:buNone/>
                  </a:pPr>
                  <a:r>
                    <a:rPr lang="ru-RU" sz="1100" i="1" smtClean="0"/>
                    <a:t>(редактор </a:t>
                  </a:r>
                  <a:r>
                    <a:rPr lang="ru-RU" sz="1100" i="1"/>
                    <a:t>текста)</a:t>
                  </a:r>
                </a:p>
              </p:txBody>
            </p:sp>
            <p:grpSp>
              <p:nvGrpSpPr>
                <p:cNvPr id="117" name="Группа 116"/>
                <p:cNvGrpSpPr/>
                <p:nvPr/>
              </p:nvGrpSpPr>
              <p:grpSpPr>
                <a:xfrm>
                  <a:off x="648364" y="2342198"/>
                  <a:ext cx="240011" cy="276999"/>
                  <a:chOff x="1283503" y="3544391"/>
                  <a:chExt cx="302895" cy="349575"/>
                </a:xfrm>
              </p:grpSpPr>
              <p:sp>
                <p:nvSpPr>
                  <p:cNvPr id="118" name="Овал 11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nvGrpSpPr>
              <p:cNvPr id="5" name="Группа 4"/>
              <p:cNvGrpSpPr/>
              <p:nvPr/>
            </p:nvGrpSpPr>
            <p:grpSpPr>
              <a:xfrm>
                <a:off x="5673392" y="3837173"/>
                <a:ext cx="2774040" cy="1602543"/>
                <a:chOff x="5725908" y="3535879"/>
                <a:chExt cx="2774040" cy="1602543"/>
              </a:xfrm>
            </p:grpSpPr>
            <p:pic>
              <p:nvPicPr>
                <p:cNvPr id="95643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53033" y="4011592"/>
                  <a:ext cx="2446915" cy="11268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20" name="Группа 119"/>
                <p:cNvGrpSpPr/>
                <p:nvPr/>
              </p:nvGrpSpPr>
              <p:grpSpPr>
                <a:xfrm>
                  <a:off x="5725908" y="3535879"/>
                  <a:ext cx="2708330" cy="425758"/>
                  <a:chOff x="648364" y="2340950"/>
                  <a:chExt cx="2708330" cy="425758"/>
                </a:xfrm>
              </p:grpSpPr>
              <p:sp>
                <p:nvSpPr>
                  <p:cNvPr id="121" name="Rectangle 17"/>
                  <p:cNvSpPr>
                    <a:spLocks noChangeArrowheads="1"/>
                  </p:cNvSpPr>
                  <p:nvPr/>
                </p:nvSpPr>
                <p:spPr bwMode="auto">
                  <a:xfrm>
                    <a:off x="893909" y="2340950"/>
                    <a:ext cx="2462785"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Тип </a:t>
                    </a:r>
                    <a:r>
                      <a:rPr lang="ru-RU" sz="1400" smtClean="0"/>
                      <a:t>исходящего</a:t>
                    </a:r>
                  </a:p>
                  <a:p>
                    <a:pPr eaLnBrk="1" hangingPunct="1">
                      <a:lnSpc>
                        <a:spcPts val="1300"/>
                      </a:lnSpc>
                      <a:spcBef>
                        <a:spcPct val="0"/>
                      </a:spcBef>
                      <a:buNone/>
                    </a:pPr>
                    <a:r>
                      <a:rPr lang="ru-RU" sz="1400" smtClean="0"/>
                      <a:t>документа</a:t>
                    </a:r>
                    <a:endParaRPr lang="ru-RU" sz="1400"/>
                  </a:p>
                </p:txBody>
              </p:sp>
              <p:grpSp>
                <p:nvGrpSpPr>
                  <p:cNvPr id="122" name="Группа 121"/>
                  <p:cNvGrpSpPr/>
                  <p:nvPr/>
                </p:nvGrpSpPr>
                <p:grpSpPr>
                  <a:xfrm>
                    <a:off x="648364" y="2342198"/>
                    <a:ext cx="240011" cy="276999"/>
                    <a:chOff x="1283503" y="3544391"/>
                    <a:chExt cx="302895" cy="349575"/>
                  </a:xfrm>
                </p:grpSpPr>
                <p:sp>
                  <p:nvSpPr>
                    <p:cNvPr id="123" name="Овал 12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5</a:t>
                      </a:r>
                      <a:endParaRPr lang="ru-RU" sz="1200" b="1" dirty="0">
                        <a:solidFill>
                          <a:srgbClr val="C00000"/>
                        </a:solidFill>
                      </a:endParaRPr>
                    </a:p>
                  </p:txBody>
                </p:sp>
              </p:grpSp>
            </p:grpSp>
          </p:grpSp>
        </p:grpSp>
      </p:grpSp>
      <p:sp>
        <p:nvSpPr>
          <p:cNvPr id="9" name="Номер слайда 8"/>
          <p:cNvSpPr>
            <a:spLocks noGrp="1"/>
          </p:cNvSpPr>
          <p:nvPr>
            <p:ph type="sldNum" sz="quarter" idx="12"/>
          </p:nvPr>
        </p:nvSpPr>
        <p:spPr/>
        <p:txBody>
          <a:bodyPr/>
          <a:lstStyle/>
          <a:p>
            <a:pPr>
              <a:defRPr/>
            </a:pPr>
            <a:fld id="{45040E7C-637F-40F9-9AAE-6F957ED76841}" type="slidenum">
              <a:rPr lang="ru-RU" smtClean="0"/>
              <a:pPr>
                <a:defRPr/>
              </a:pPr>
              <a:t>84</a:t>
            </a:fld>
            <a:endParaRPr lang="ru-RU"/>
          </a:p>
        </p:txBody>
      </p:sp>
    </p:spTree>
    <p:extLst>
      <p:ext uri="{BB962C8B-B14F-4D97-AF65-F5344CB8AC3E}">
        <p14:creationId xmlns:p14="http://schemas.microsoft.com/office/powerpoint/2010/main" val="7224076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Группа 19"/>
          <p:cNvGrpSpPr/>
          <p:nvPr/>
        </p:nvGrpSpPr>
        <p:grpSpPr>
          <a:xfrm>
            <a:off x="0" y="6812282"/>
            <a:ext cx="9143999" cy="45719"/>
            <a:chOff x="1403648" y="3860938"/>
            <a:chExt cx="6048672" cy="43536"/>
          </a:xfrm>
        </p:grpSpPr>
        <p:sp>
          <p:nvSpPr>
            <p:cNvPr id="21" name="Прямоугольник 2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0"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Цели обращения</a:t>
            </a:r>
            <a:r>
              <a:rPr lang="ru-RU" sz="2400" b="1"/>
              <a:t>. </a:t>
            </a:r>
            <a:r>
              <a:rPr lang="ru-RU" sz="2400" b="1"/>
              <a:t>Юридически значимые действия</a:t>
            </a:r>
          </a:p>
        </p:txBody>
      </p:sp>
      <p:grpSp>
        <p:nvGrpSpPr>
          <p:cNvPr id="6" name="Группа 5"/>
          <p:cNvGrpSpPr/>
          <p:nvPr/>
        </p:nvGrpSpPr>
        <p:grpSpPr>
          <a:xfrm>
            <a:off x="558801" y="1772816"/>
            <a:ext cx="8026399" cy="3680048"/>
            <a:chOff x="612339" y="1414273"/>
            <a:chExt cx="8026399" cy="3680048"/>
          </a:xfrm>
        </p:grpSpPr>
        <p:grpSp>
          <p:nvGrpSpPr>
            <p:cNvPr id="4" name="Группа 3"/>
            <p:cNvGrpSpPr/>
            <p:nvPr/>
          </p:nvGrpSpPr>
          <p:grpSpPr>
            <a:xfrm>
              <a:off x="5783118" y="1549700"/>
              <a:ext cx="2855620" cy="3409195"/>
              <a:chOff x="5783118" y="1645796"/>
              <a:chExt cx="2855620" cy="3409195"/>
            </a:xfrm>
          </p:grpSpPr>
          <p:pic>
            <p:nvPicPr>
              <p:cNvPr id="2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25481" y="2656619"/>
                <a:ext cx="2457868" cy="113187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4" name="Группа 33"/>
              <p:cNvGrpSpPr/>
              <p:nvPr/>
            </p:nvGrpSpPr>
            <p:grpSpPr>
              <a:xfrm>
                <a:off x="5783118" y="1645796"/>
                <a:ext cx="2666332" cy="283608"/>
                <a:chOff x="648364" y="1245169"/>
                <a:chExt cx="2666332" cy="283608"/>
              </a:xfrm>
            </p:grpSpPr>
            <p:sp>
              <p:nvSpPr>
                <p:cNvPr id="57" name="Rectangle 17"/>
                <p:cNvSpPr>
                  <a:spLocks noChangeArrowheads="1"/>
                </p:cNvSpPr>
                <p:nvPr/>
              </p:nvSpPr>
              <p:spPr bwMode="auto">
                <a:xfrm>
                  <a:off x="893909" y="1269732"/>
                  <a:ext cx="2420787"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Наименование</a:t>
                  </a:r>
                </a:p>
              </p:txBody>
            </p:sp>
            <p:grpSp>
              <p:nvGrpSpPr>
                <p:cNvPr id="58" name="Группа 57"/>
                <p:cNvGrpSpPr/>
                <p:nvPr/>
              </p:nvGrpSpPr>
              <p:grpSpPr>
                <a:xfrm>
                  <a:off x="648364" y="1245169"/>
                  <a:ext cx="240011" cy="276999"/>
                  <a:chOff x="1283503" y="3544391"/>
                  <a:chExt cx="302895" cy="349575"/>
                </a:xfrm>
              </p:grpSpPr>
              <p:sp>
                <p:nvSpPr>
                  <p:cNvPr id="59" name="Овал 5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35" name="Группа 34"/>
              <p:cNvGrpSpPr/>
              <p:nvPr/>
            </p:nvGrpSpPr>
            <p:grpSpPr>
              <a:xfrm>
                <a:off x="5783118" y="2126642"/>
                <a:ext cx="2855620" cy="433796"/>
                <a:chOff x="648364" y="1805360"/>
                <a:chExt cx="2855620" cy="433796"/>
              </a:xfrm>
            </p:grpSpPr>
            <p:sp>
              <p:nvSpPr>
                <p:cNvPr id="53" name="Rectangle 17"/>
                <p:cNvSpPr>
                  <a:spLocks noChangeArrowheads="1"/>
                </p:cNvSpPr>
                <p:nvPr/>
              </p:nvSpPr>
              <p:spPr bwMode="auto">
                <a:xfrm>
                  <a:off x="893910" y="1813398"/>
                  <a:ext cx="2610074"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Тип </a:t>
                  </a:r>
                  <a:r>
                    <a:rPr lang="ru-RU" sz="1400" smtClean="0"/>
                    <a:t>юридически</a:t>
                  </a:r>
                </a:p>
                <a:p>
                  <a:pPr eaLnBrk="1" hangingPunct="1">
                    <a:lnSpc>
                      <a:spcPts val="1300"/>
                    </a:lnSpc>
                    <a:spcBef>
                      <a:spcPct val="0"/>
                    </a:spcBef>
                    <a:buNone/>
                  </a:pPr>
                  <a:r>
                    <a:rPr lang="ru-RU" sz="1400" smtClean="0"/>
                    <a:t>значимого </a:t>
                  </a:r>
                  <a:r>
                    <a:rPr lang="ru-RU" sz="1400"/>
                    <a:t>действия</a:t>
                  </a:r>
                </a:p>
              </p:txBody>
            </p:sp>
            <p:grpSp>
              <p:nvGrpSpPr>
                <p:cNvPr id="54" name="Группа 53"/>
                <p:cNvGrpSpPr/>
                <p:nvPr/>
              </p:nvGrpSpPr>
              <p:grpSpPr>
                <a:xfrm>
                  <a:off x="648364" y="1805360"/>
                  <a:ext cx="240011" cy="276999"/>
                  <a:chOff x="1283503" y="3544389"/>
                  <a:chExt cx="302895" cy="349575"/>
                </a:xfrm>
              </p:grpSpPr>
              <p:sp>
                <p:nvSpPr>
                  <p:cNvPr id="55" name="Овал 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7" y="3544389"/>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2</a:t>
                    </a:r>
                    <a:endParaRPr lang="ru-RU" sz="1200" b="1" dirty="0">
                      <a:solidFill>
                        <a:srgbClr val="C00000"/>
                      </a:solidFill>
                    </a:endParaRPr>
                  </a:p>
                </p:txBody>
              </p:sp>
            </p:grpSp>
          </p:grpSp>
          <p:grpSp>
            <p:nvGrpSpPr>
              <p:cNvPr id="36" name="Группа 35"/>
              <p:cNvGrpSpPr/>
              <p:nvPr/>
            </p:nvGrpSpPr>
            <p:grpSpPr>
              <a:xfrm>
                <a:off x="5783118" y="3965839"/>
                <a:ext cx="2708330" cy="445957"/>
                <a:chOff x="648364" y="2342198"/>
                <a:chExt cx="2708330" cy="445957"/>
              </a:xfrm>
            </p:grpSpPr>
            <p:sp>
              <p:nvSpPr>
                <p:cNvPr id="49" name="Rectangle 17"/>
                <p:cNvSpPr>
                  <a:spLocks noChangeArrowheads="1"/>
                </p:cNvSpPr>
                <p:nvPr/>
              </p:nvSpPr>
              <p:spPr bwMode="auto">
                <a:xfrm>
                  <a:off x="893909" y="2362397"/>
                  <a:ext cx="2462785"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Комментарий</a:t>
                  </a:r>
                </a:p>
                <a:p>
                  <a:pPr eaLnBrk="1" hangingPunct="1">
                    <a:lnSpc>
                      <a:spcPts val="1300"/>
                    </a:lnSpc>
                    <a:spcBef>
                      <a:spcPct val="0"/>
                    </a:spcBef>
                    <a:buNone/>
                  </a:pPr>
                  <a:r>
                    <a:rPr lang="ru-RU" sz="1100" i="1"/>
                    <a:t>(редактор текста)</a:t>
                  </a:r>
                </a:p>
              </p:txBody>
            </p:sp>
            <p:grpSp>
              <p:nvGrpSpPr>
                <p:cNvPr id="50" name="Группа 49"/>
                <p:cNvGrpSpPr/>
                <p:nvPr/>
              </p:nvGrpSpPr>
              <p:grpSpPr>
                <a:xfrm>
                  <a:off x="648364" y="2342198"/>
                  <a:ext cx="240011" cy="276999"/>
                  <a:chOff x="1283503" y="3544391"/>
                  <a:chExt cx="302895" cy="349575"/>
                </a:xfrm>
              </p:grpSpPr>
              <p:sp>
                <p:nvSpPr>
                  <p:cNvPr id="51" name="Овал 5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en-US" sz="1200" b="1" dirty="0">
                        <a:solidFill>
                          <a:srgbClr val="C00000"/>
                        </a:solidFill>
                      </a:rPr>
                      <a:t>3</a:t>
                    </a:r>
                    <a:endParaRPr lang="ru-RU" sz="1200" b="1" dirty="0">
                      <a:solidFill>
                        <a:srgbClr val="C00000"/>
                      </a:solidFill>
                    </a:endParaRPr>
                  </a:p>
                </p:txBody>
              </p:sp>
            </p:grpSp>
          </p:grpSp>
          <p:grpSp>
            <p:nvGrpSpPr>
              <p:cNvPr id="37" name="Группа 36"/>
              <p:cNvGrpSpPr/>
              <p:nvPr/>
            </p:nvGrpSpPr>
            <p:grpSpPr>
              <a:xfrm>
                <a:off x="5783118" y="4609034"/>
                <a:ext cx="2708330" cy="445957"/>
                <a:chOff x="648364" y="2342198"/>
                <a:chExt cx="2708330" cy="445957"/>
              </a:xfrm>
            </p:grpSpPr>
            <p:sp>
              <p:nvSpPr>
                <p:cNvPr id="45" name="Rectangle 17"/>
                <p:cNvSpPr>
                  <a:spLocks noChangeArrowheads="1"/>
                </p:cNvSpPr>
                <p:nvPr/>
              </p:nvSpPr>
              <p:spPr bwMode="auto">
                <a:xfrm>
                  <a:off x="893909" y="2362397"/>
                  <a:ext cx="2462785"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Кнопка </a:t>
                  </a:r>
                </a:p>
                <a:p>
                  <a:pPr eaLnBrk="1" hangingPunct="1">
                    <a:lnSpc>
                      <a:spcPts val="1300"/>
                    </a:lnSpc>
                    <a:spcBef>
                      <a:spcPct val="0"/>
                    </a:spcBef>
                    <a:buNone/>
                  </a:pPr>
                  <a:r>
                    <a:rPr lang="ru-RU" sz="1400"/>
                    <a:t>добавления действия</a:t>
                  </a:r>
                </a:p>
              </p:txBody>
            </p:sp>
            <p:grpSp>
              <p:nvGrpSpPr>
                <p:cNvPr id="46" name="Группа 45"/>
                <p:cNvGrpSpPr/>
                <p:nvPr/>
              </p:nvGrpSpPr>
              <p:grpSpPr>
                <a:xfrm>
                  <a:off x="648364" y="2342198"/>
                  <a:ext cx="240011" cy="276999"/>
                  <a:chOff x="1283503" y="3544391"/>
                  <a:chExt cx="302895" cy="349575"/>
                </a:xfrm>
              </p:grpSpPr>
              <p:sp>
                <p:nvSpPr>
                  <p:cNvPr id="47" name="Овал 46"/>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grpSp>
          <p:nvGrpSpPr>
            <p:cNvPr id="5" name="Группа 4"/>
            <p:cNvGrpSpPr/>
            <p:nvPr/>
          </p:nvGrpSpPr>
          <p:grpSpPr>
            <a:xfrm>
              <a:off x="612339" y="1414273"/>
              <a:ext cx="4936670" cy="3680048"/>
              <a:chOff x="612339" y="1414273"/>
              <a:chExt cx="4936670" cy="3680048"/>
            </a:xfrm>
          </p:grpSpPr>
          <p:pic>
            <p:nvPicPr>
              <p:cNvPr id="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8196"/>
              <a:stretch/>
            </p:blipFill>
            <p:spPr bwMode="auto">
              <a:xfrm>
                <a:off x="612339" y="1414273"/>
                <a:ext cx="4936670" cy="3680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AutoShape 13"/>
              <p:cNvSpPr>
                <a:spLocks noChangeArrowheads="1"/>
              </p:cNvSpPr>
              <p:nvPr/>
            </p:nvSpPr>
            <p:spPr bwMode="auto">
              <a:xfrm>
                <a:off x="1343501" y="3546719"/>
                <a:ext cx="4205508" cy="189499"/>
              </a:xfrm>
              <a:prstGeom prst="roundRect">
                <a:avLst>
                  <a:gd name="adj" fmla="val 4815"/>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67" name="Группа 66"/>
              <p:cNvGrpSpPr/>
              <p:nvPr/>
            </p:nvGrpSpPr>
            <p:grpSpPr>
              <a:xfrm>
                <a:off x="1024329" y="3235389"/>
                <a:ext cx="481592" cy="400111"/>
                <a:chOff x="1290488" y="3604907"/>
                <a:chExt cx="288924" cy="240041"/>
              </a:xfrm>
            </p:grpSpPr>
            <p:sp>
              <p:nvSpPr>
                <p:cNvPr id="80" name="Овал 7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dirty="0">
                      <a:solidFill>
                        <a:srgbClr val="C00000"/>
                      </a:solidFill>
                    </a:rPr>
                    <a:t>1</a:t>
                  </a:r>
                </a:p>
              </p:txBody>
            </p:sp>
          </p:grpSp>
          <p:sp>
            <p:nvSpPr>
              <p:cNvPr id="83" name="AutoShape 13"/>
              <p:cNvSpPr>
                <a:spLocks noChangeArrowheads="1"/>
              </p:cNvSpPr>
              <p:nvPr/>
            </p:nvSpPr>
            <p:spPr bwMode="auto">
              <a:xfrm>
                <a:off x="1343501" y="3739893"/>
                <a:ext cx="4205508" cy="389555"/>
              </a:xfrm>
              <a:prstGeom prst="roundRect">
                <a:avLst>
                  <a:gd name="adj" fmla="val 4815"/>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4" name="AutoShape 13"/>
              <p:cNvSpPr>
                <a:spLocks noChangeArrowheads="1"/>
              </p:cNvSpPr>
              <p:nvPr/>
            </p:nvSpPr>
            <p:spPr bwMode="auto">
              <a:xfrm>
                <a:off x="1343501" y="4128696"/>
                <a:ext cx="4205508" cy="389555"/>
              </a:xfrm>
              <a:prstGeom prst="roundRect">
                <a:avLst>
                  <a:gd name="adj" fmla="val 4815"/>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85" name="AutoShape 13"/>
              <p:cNvSpPr>
                <a:spLocks noChangeArrowheads="1"/>
              </p:cNvSpPr>
              <p:nvPr/>
            </p:nvSpPr>
            <p:spPr bwMode="auto">
              <a:xfrm>
                <a:off x="1343501" y="4595168"/>
                <a:ext cx="2158209" cy="224725"/>
              </a:xfrm>
              <a:prstGeom prst="roundRect">
                <a:avLst>
                  <a:gd name="adj" fmla="val 4815"/>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86" name="Группа 85"/>
              <p:cNvGrpSpPr/>
              <p:nvPr/>
            </p:nvGrpSpPr>
            <p:grpSpPr>
              <a:xfrm>
                <a:off x="1024329" y="3723170"/>
                <a:ext cx="481592" cy="400111"/>
                <a:chOff x="1290488" y="3604907"/>
                <a:chExt cx="288924" cy="240041"/>
              </a:xfrm>
            </p:grpSpPr>
            <p:sp>
              <p:nvSpPr>
                <p:cNvPr id="87" name="Овал 8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89" name="Группа 88"/>
              <p:cNvGrpSpPr/>
              <p:nvPr/>
            </p:nvGrpSpPr>
            <p:grpSpPr>
              <a:xfrm>
                <a:off x="1024329" y="4118140"/>
                <a:ext cx="481592" cy="400111"/>
                <a:chOff x="1290488" y="3604907"/>
                <a:chExt cx="288924" cy="240041"/>
              </a:xfrm>
            </p:grpSpPr>
            <p:sp>
              <p:nvSpPr>
                <p:cNvPr id="90" name="Овал 8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3</a:t>
                  </a:r>
                  <a:endParaRPr lang="ru-RU" b="1" dirty="0">
                    <a:solidFill>
                      <a:srgbClr val="C00000"/>
                    </a:solidFill>
                  </a:endParaRPr>
                </a:p>
              </p:txBody>
            </p:sp>
          </p:grpSp>
          <p:grpSp>
            <p:nvGrpSpPr>
              <p:cNvPr id="92" name="Группа 91"/>
              <p:cNvGrpSpPr/>
              <p:nvPr/>
            </p:nvGrpSpPr>
            <p:grpSpPr>
              <a:xfrm>
                <a:off x="3343027" y="4631369"/>
                <a:ext cx="481592" cy="400111"/>
                <a:chOff x="1290488" y="3604907"/>
                <a:chExt cx="288924" cy="240041"/>
              </a:xfrm>
            </p:grpSpPr>
            <p:sp>
              <p:nvSpPr>
                <p:cNvPr id="93" name="Овал 9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4</a:t>
                  </a:r>
                  <a:endParaRPr lang="ru-RU" b="1" dirty="0">
                    <a:solidFill>
                      <a:srgbClr val="C00000"/>
                    </a:solidFill>
                  </a:endParaRPr>
                </a:p>
              </p:txBody>
            </p:sp>
          </p:grpSp>
        </p:grpSp>
      </p:grpSp>
      <p:sp>
        <p:nvSpPr>
          <p:cNvPr id="7" name="Номер слайда 6"/>
          <p:cNvSpPr>
            <a:spLocks noGrp="1"/>
          </p:cNvSpPr>
          <p:nvPr>
            <p:ph type="sldNum" sz="quarter" idx="12"/>
          </p:nvPr>
        </p:nvSpPr>
        <p:spPr/>
        <p:txBody>
          <a:bodyPr/>
          <a:lstStyle/>
          <a:p>
            <a:pPr>
              <a:defRPr/>
            </a:pPr>
            <a:fld id="{45040E7C-637F-40F9-9AAE-6F957ED76841}" type="slidenum">
              <a:rPr lang="ru-RU" smtClean="0"/>
              <a:pPr>
                <a:defRPr/>
              </a:pPr>
              <a:t>85</a:t>
            </a:fld>
            <a:endParaRPr lang="ru-RU"/>
          </a:p>
        </p:txBody>
      </p:sp>
    </p:spTree>
    <p:extLst>
      <p:ext uri="{BB962C8B-B14F-4D97-AF65-F5344CB8AC3E}">
        <p14:creationId xmlns:p14="http://schemas.microsoft.com/office/powerpoint/2010/main" val="24804311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416527" y="1988840"/>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
            </a:r>
            <a:br>
              <a:rPr lang="ru-RU" sz="2400" b="1"/>
            </a:br>
            <a:r>
              <a:rPr lang="ru-RU" sz="2400" b="1"/>
              <a:t>Работа с шаблонами услуг</a:t>
            </a:r>
            <a:endParaRPr lang="ru-RU" sz="2400" b="1" dirty="0"/>
          </a:p>
        </p:txBody>
      </p:sp>
      <p:grpSp>
        <p:nvGrpSpPr>
          <p:cNvPr id="11" name="Группа 10"/>
          <p:cNvGrpSpPr/>
          <p:nvPr/>
        </p:nvGrpSpPr>
        <p:grpSpPr>
          <a:xfrm>
            <a:off x="1416527" y="3082500"/>
            <a:ext cx="6408712"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86</a:t>
            </a:fld>
            <a:endParaRPr lang="ru-RU"/>
          </a:p>
        </p:txBody>
      </p:sp>
    </p:spTree>
    <p:extLst>
      <p:ext uri="{BB962C8B-B14F-4D97-AF65-F5344CB8AC3E}">
        <p14:creationId xmlns:p14="http://schemas.microsoft.com/office/powerpoint/2010/main" val="39349316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5" name="Text Box 5"/>
          <p:cNvSpPr txBox="1">
            <a:spLocks noChangeArrowheads="1"/>
          </p:cNvSpPr>
          <p:nvPr/>
        </p:nvSpPr>
        <p:spPr bwMode="auto">
          <a:xfrm>
            <a:off x="755142" y="4735176"/>
            <a:ext cx="7633717"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dirty="0"/>
              <a:t>Шаблон – образец услуги, которая присутствует во многих районах региона, но предоставляется по разным административным регламентам.</a:t>
            </a:r>
          </a:p>
          <a:p>
            <a:pPr eaLnBrk="1" hangingPunct="1"/>
            <a:endParaRPr lang="ru-RU" sz="1800" dirty="0"/>
          </a:p>
          <a:p>
            <a:pPr eaLnBrk="1" hangingPunct="1"/>
            <a:r>
              <a:rPr lang="ru-RU" sz="1400" dirty="0"/>
              <a:t>1. Региональный эксперт создает и публикует </a:t>
            </a:r>
            <a:r>
              <a:rPr lang="ru-RU" sz="1400"/>
              <a:t>шаблон </a:t>
            </a:r>
            <a:r>
              <a:rPr lang="ru-RU" sz="1400" smtClean="0"/>
              <a:t>услуги</a:t>
            </a:r>
            <a:endParaRPr lang="ru-RU" sz="1400" dirty="0"/>
          </a:p>
          <a:p>
            <a:pPr eaLnBrk="1" hangingPunct="1"/>
            <a:r>
              <a:rPr lang="ru-RU" sz="1400" dirty="0"/>
              <a:t>2. Оператор создает на основе данного шаблона услугу </a:t>
            </a:r>
            <a:r>
              <a:rPr lang="ru-RU" sz="1400"/>
              <a:t>для </a:t>
            </a:r>
            <a:r>
              <a:rPr lang="ru-RU" sz="1400" smtClean="0"/>
              <a:t>своего</a:t>
            </a:r>
          </a:p>
          <a:p>
            <a:pPr eaLnBrk="1" hangingPunct="1"/>
            <a:r>
              <a:rPr lang="ru-RU" sz="1400"/>
              <a:t> </a:t>
            </a:r>
            <a:r>
              <a:rPr lang="ru-RU" sz="1400" smtClean="0"/>
              <a:t>   </a:t>
            </a:r>
            <a:r>
              <a:rPr lang="ru-RU" sz="1400" smtClean="0"/>
              <a:t>органа </a:t>
            </a:r>
            <a:r>
              <a:rPr lang="ru-RU" sz="1400" dirty="0"/>
              <a:t>власти (</a:t>
            </a:r>
            <a:r>
              <a:rPr lang="ru-RU" sz="1400"/>
              <a:t>организации</a:t>
            </a:r>
            <a:r>
              <a:rPr lang="ru-RU" sz="1400" smtClean="0"/>
              <a:t>)</a:t>
            </a:r>
            <a:endParaRPr lang="ru-RU" sz="1400" dirty="0"/>
          </a:p>
          <a:p>
            <a:pPr eaLnBrk="1" hangingPunct="1"/>
            <a:r>
              <a:rPr lang="ru-RU" sz="1400" dirty="0"/>
              <a:t>3. Оператору останется внести в поля </a:t>
            </a:r>
            <a:r>
              <a:rPr lang="ru-RU" sz="1400"/>
              <a:t>уточняющие </a:t>
            </a:r>
            <a:r>
              <a:rPr lang="ru-RU" sz="1400" smtClean="0"/>
              <a:t>сведения</a:t>
            </a:r>
            <a:endParaRPr lang="ru-RU" sz="1400" dirty="0"/>
          </a:p>
        </p:txBody>
      </p:sp>
      <p:grpSp>
        <p:nvGrpSpPr>
          <p:cNvPr id="33" name="Группа 32"/>
          <p:cNvGrpSpPr/>
          <p:nvPr/>
        </p:nvGrpSpPr>
        <p:grpSpPr>
          <a:xfrm>
            <a:off x="0" y="6812282"/>
            <a:ext cx="9143999" cy="45719"/>
            <a:chOff x="1403648" y="3860938"/>
            <a:chExt cx="6048672" cy="43536"/>
          </a:xfrm>
        </p:grpSpPr>
        <p:sp>
          <p:nvSpPr>
            <p:cNvPr id="34" name="Прямоугольник 33"/>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8"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Как это работает</a:t>
            </a:r>
          </a:p>
        </p:txBody>
      </p:sp>
      <p:grpSp>
        <p:nvGrpSpPr>
          <p:cNvPr id="12" name="Группа 11"/>
          <p:cNvGrpSpPr/>
          <p:nvPr/>
        </p:nvGrpSpPr>
        <p:grpSpPr>
          <a:xfrm>
            <a:off x="2256805" y="1124744"/>
            <a:ext cx="4630391" cy="3409246"/>
            <a:chOff x="2064529" y="976193"/>
            <a:chExt cx="5027751" cy="3701813"/>
          </a:xfrm>
        </p:grpSpPr>
        <p:grpSp>
          <p:nvGrpSpPr>
            <p:cNvPr id="3" name="Группа 2"/>
            <p:cNvGrpSpPr/>
            <p:nvPr/>
          </p:nvGrpSpPr>
          <p:grpSpPr>
            <a:xfrm>
              <a:off x="3932349" y="976193"/>
              <a:ext cx="1279301" cy="1601730"/>
              <a:chOff x="590843" y="975804"/>
              <a:chExt cx="1279301" cy="1601730"/>
            </a:xfrm>
          </p:grpSpPr>
          <p:pic>
            <p:nvPicPr>
              <p:cNvPr id="16"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0843" y="975804"/>
                <a:ext cx="1184959" cy="1216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02069" y="1810534"/>
                <a:ext cx="468075" cy="468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5"/>
              <p:cNvSpPr txBox="1">
                <a:spLocks noChangeArrowheads="1"/>
              </p:cNvSpPr>
              <p:nvPr/>
            </p:nvSpPr>
            <p:spPr bwMode="auto">
              <a:xfrm>
                <a:off x="629314" y="2238980"/>
                <a:ext cx="11080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600" b="1" dirty="0"/>
                  <a:t>Эксперт</a:t>
                </a:r>
              </a:p>
            </p:txBody>
          </p:sp>
        </p:grpSp>
        <p:grpSp>
          <p:nvGrpSpPr>
            <p:cNvPr id="4" name="Группа 3"/>
            <p:cNvGrpSpPr/>
            <p:nvPr/>
          </p:nvGrpSpPr>
          <p:grpSpPr>
            <a:xfrm>
              <a:off x="2064529" y="1722721"/>
              <a:ext cx="1249321" cy="1635660"/>
              <a:chOff x="2973173" y="975804"/>
              <a:chExt cx="1249321" cy="1635660"/>
            </a:xfrm>
          </p:grpSpPr>
          <p:pic>
            <p:nvPicPr>
              <p:cNvPr id="21" name="Picture 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79544" y="975804"/>
                <a:ext cx="1036578" cy="1216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24654" y="1786730"/>
                <a:ext cx="483320" cy="4861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5"/>
              <p:cNvSpPr txBox="1">
                <a:spLocks noChangeArrowheads="1"/>
              </p:cNvSpPr>
              <p:nvPr/>
            </p:nvSpPr>
            <p:spPr bwMode="auto">
              <a:xfrm>
                <a:off x="2973173" y="2272910"/>
                <a:ext cx="12493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dirty="0"/>
                  <a:t>Оператор</a:t>
                </a:r>
              </a:p>
            </p:txBody>
          </p:sp>
        </p:grpSp>
        <p:grpSp>
          <p:nvGrpSpPr>
            <p:cNvPr id="39" name="Группа 38"/>
            <p:cNvGrpSpPr/>
            <p:nvPr/>
          </p:nvGrpSpPr>
          <p:grpSpPr>
            <a:xfrm>
              <a:off x="5842959" y="1722721"/>
              <a:ext cx="1249321" cy="1635660"/>
              <a:chOff x="2973173" y="975804"/>
              <a:chExt cx="1249321" cy="1635660"/>
            </a:xfrm>
          </p:grpSpPr>
          <p:pic>
            <p:nvPicPr>
              <p:cNvPr id="40" name="Picture 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79544" y="975804"/>
                <a:ext cx="1036578" cy="1216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1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24654" y="1786730"/>
                <a:ext cx="483320" cy="4861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 Box 5"/>
              <p:cNvSpPr txBox="1">
                <a:spLocks noChangeArrowheads="1"/>
              </p:cNvSpPr>
              <p:nvPr/>
            </p:nvSpPr>
            <p:spPr bwMode="auto">
              <a:xfrm>
                <a:off x="2973173" y="2272910"/>
                <a:ext cx="12493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dirty="0"/>
                  <a:t>Оператор</a:t>
                </a:r>
              </a:p>
            </p:txBody>
          </p:sp>
        </p:grpSp>
        <p:grpSp>
          <p:nvGrpSpPr>
            <p:cNvPr id="43" name="Группа 42"/>
            <p:cNvGrpSpPr/>
            <p:nvPr/>
          </p:nvGrpSpPr>
          <p:grpSpPr>
            <a:xfrm>
              <a:off x="3905629" y="3042346"/>
              <a:ext cx="1249321" cy="1635660"/>
              <a:chOff x="2973173" y="975804"/>
              <a:chExt cx="1249321" cy="1635660"/>
            </a:xfrm>
          </p:grpSpPr>
          <p:pic>
            <p:nvPicPr>
              <p:cNvPr id="44" name="Picture 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079544" y="975804"/>
                <a:ext cx="1036578" cy="12161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1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724654" y="1786730"/>
                <a:ext cx="483320" cy="4861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 Box 5"/>
              <p:cNvSpPr txBox="1">
                <a:spLocks noChangeArrowheads="1"/>
              </p:cNvSpPr>
              <p:nvPr/>
            </p:nvSpPr>
            <p:spPr bwMode="auto">
              <a:xfrm>
                <a:off x="2973173" y="2272910"/>
                <a:ext cx="12493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400" b="1" dirty="0"/>
                  <a:t>Оператор</a:t>
                </a:r>
              </a:p>
            </p:txBody>
          </p:sp>
        </p:grpSp>
        <p:cxnSp>
          <p:nvCxnSpPr>
            <p:cNvPr id="7" name="Соединительная линия уступом 6"/>
            <p:cNvCxnSpPr>
              <a:stCxn id="16" idx="1"/>
              <a:endCxn id="21" idx="3"/>
            </p:cNvCxnSpPr>
            <p:nvPr/>
          </p:nvCxnSpPr>
          <p:spPr>
            <a:xfrm rot="10800000" flipV="1">
              <a:off x="3207479" y="1584265"/>
              <a:ext cx="724871" cy="746528"/>
            </a:xfrm>
            <a:prstGeom prst="bentConnector3">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Соединительная линия уступом 8"/>
            <p:cNvCxnSpPr>
              <a:stCxn id="16" idx="3"/>
              <a:endCxn id="40" idx="1"/>
            </p:cNvCxnSpPr>
            <p:nvPr/>
          </p:nvCxnSpPr>
          <p:spPr>
            <a:xfrm>
              <a:off x="5117308" y="1584265"/>
              <a:ext cx="832022" cy="746528"/>
            </a:xfrm>
            <a:prstGeom prst="bentConnector3">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27" idx="2"/>
              <a:endCxn id="44" idx="0"/>
            </p:cNvCxnSpPr>
            <p:nvPr/>
          </p:nvCxnSpPr>
          <p:spPr>
            <a:xfrm>
              <a:off x="4524829" y="2577923"/>
              <a:ext cx="5460" cy="46442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Номер слайда 12"/>
          <p:cNvSpPr>
            <a:spLocks noGrp="1"/>
          </p:cNvSpPr>
          <p:nvPr>
            <p:ph type="sldNum" sz="quarter" idx="12"/>
          </p:nvPr>
        </p:nvSpPr>
        <p:spPr/>
        <p:txBody>
          <a:bodyPr/>
          <a:lstStyle/>
          <a:p>
            <a:pPr>
              <a:defRPr/>
            </a:pPr>
            <a:fld id="{2B40B2B8-615A-42D7-BA37-F5568DB5F6A6}" type="slidenum">
              <a:rPr lang="ru-RU" smtClean="0"/>
              <a:pPr>
                <a:defRPr/>
              </a:pPr>
              <a:t>87</a:t>
            </a:fld>
            <a:endParaRPr lang="ru-RU"/>
          </a:p>
        </p:txBody>
      </p:sp>
    </p:spTree>
    <p:extLst>
      <p:ext uri="{BB962C8B-B14F-4D97-AF65-F5344CB8AC3E}">
        <p14:creationId xmlns:p14="http://schemas.microsoft.com/office/powerpoint/2010/main" val="42792137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Группа 13"/>
          <p:cNvGrpSpPr/>
          <p:nvPr/>
        </p:nvGrpSpPr>
        <p:grpSpPr>
          <a:xfrm>
            <a:off x="0" y="6812282"/>
            <a:ext cx="9143999" cy="45719"/>
            <a:chOff x="1403648" y="3860938"/>
            <a:chExt cx="6048672" cy="43536"/>
          </a:xfrm>
        </p:grpSpPr>
        <p:sp>
          <p:nvSpPr>
            <p:cNvPr id="15" name="Прямоугольник 1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2"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Раздел «Шаблоны услуг»</a:t>
            </a:r>
          </a:p>
        </p:txBody>
      </p:sp>
      <p:grpSp>
        <p:nvGrpSpPr>
          <p:cNvPr id="4" name="Группа 3"/>
          <p:cNvGrpSpPr/>
          <p:nvPr/>
        </p:nvGrpSpPr>
        <p:grpSpPr>
          <a:xfrm>
            <a:off x="1768915" y="4941168"/>
            <a:ext cx="5683405" cy="1304609"/>
            <a:chOff x="1364663" y="5166612"/>
            <a:chExt cx="5683405" cy="1304609"/>
          </a:xfrm>
        </p:grpSpPr>
        <p:grpSp>
          <p:nvGrpSpPr>
            <p:cNvPr id="24" name="Группа 23"/>
            <p:cNvGrpSpPr/>
            <p:nvPr/>
          </p:nvGrpSpPr>
          <p:grpSpPr>
            <a:xfrm>
              <a:off x="1364663" y="5166612"/>
              <a:ext cx="2666332" cy="304335"/>
              <a:chOff x="648364" y="1245169"/>
              <a:chExt cx="2666332" cy="304335"/>
            </a:xfrm>
          </p:grpSpPr>
          <p:sp>
            <p:nvSpPr>
              <p:cNvPr id="30" name="Rectangle 17"/>
              <p:cNvSpPr>
                <a:spLocks noChangeArrowheads="1"/>
              </p:cNvSpPr>
              <p:nvPr/>
            </p:nvSpPr>
            <p:spPr bwMode="auto">
              <a:xfrm>
                <a:off x="893910" y="1290459"/>
                <a:ext cx="242078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Группировка по статусам</a:t>
                </a:r>
              </a:p>
            </p:txBody>
          </p:sp>
          <p:grpSp>
            <p:nvGrpSpPr>
              <p:cNvPr id="31" name="Группа 30"/>
              <p:cNvGrpSpPr/>
              <p:nvPr/>
            </p:nvGrpSpPr>
            <p:grpSpPr>
              <a:xfrm>
                <a:off x="648364" y="1245169"/>
                <a:ext cx="240011" cy="276999"/>
                <a:chOff x="1283503" y="3544391"/>
                <a:chExt cx="302895" cy="349575"/>
              </a:xfrm>
            </p:grpSpPr>
            <p:sp>
              <p:nvSpPr>
                <p:cNvPr id="32" name="Овал 3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25" name="Группа 24"/>
            <p:cNvGrpSpPr/>
            <p:nvPr/>
          </p:nvGrpSpPr>
          <p:grpSpPr>
            <a:xfrm>
              <a:off x="4621747" y="5166612"/>
              <a:ext cx="2426321" cy="1304609"/>
              <a:chOff x="648364" y="1245169"/>
              <a:chExt cx="2426321" cy="1304609"/>
            </a:xfrm>
          </p:grpSpPr>
          <p:sp>
            <p:nvSpPr>
              <p:cNvPr id="26" name="Rectangle 17"/>
              <p:cNvSpPr>
                <a:spLocks noChangeArrowheads="1"/>
              </p:cNvSpPr>
              <p:nvPr/>
            </p:nvSpPr>
            <p:spPr bwMode="auto">
              <a:xfrm>
                <a:off x="893910" y="1290459"/>
                <a:ext cx="2180775" cy="125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Поля</a:t>
                </a:r>
                <a:r>
                  <a:rPr lang="ru-RU" sz="1400" smtClean="0"/>
                  <a:t>:</a:t>
                </a:r>
              </a:p>
              <a:p>
                <a:pPr eaLnBrk="1" hangingPunct="1">
                  <a:lnSpc>
                    <a:spcPts val="1300"/>
                  </a:lnSpc>
                  <a:spcBef>
                    <a:spcPct val="0"/>
                  </a:spcBef>
                  <a:buNone/>
                </a:pPr>
                <a:endParaRPr lang="ru-RU" sz="1400"/>
              </a:p>
              <a:p>
                <a:pPr marL="285750" indent="-285750">
                  <a:lnSpc>
                    <a:spcPts val="1300"/>
                  </a:lnSpc>
                  <a:spcBef>
                    <a:spcPct val="0"/>
                  </a:spcBef>
                </a:pPr>
                <a:r>
                  <a:rPr lang="ru-RU" sz="1200"/>
                  <a:t>Услуга</a:t>
                </a:r>
              </a:p>
              <a:p>
                <a:pPr marL="285750" indent="-285750">
                  <a:lnSpc>
                    <a:spcPts val="1300"/>
                  </a:lnSpc>
                  <a:spcBef>
                    <a:spcPct val="0"/>
                  </a:spcBef>
                </a:pPr>
                <a:r>
                  <a:rPr lang="ru-RU" sz="1200"/>
                  <a:t>Статус</a:t>
                </a:r>
              </a:p>
              <a:p>
                <a:pPr marL="285750" indent="-285750">
                  <a:lnSpc>
                    <a:spcPts val="1300"/>
                  </a:lnSpc>
                  <a:spcBef>
                    <a:spcPct val="0"/>
                  </a:spcBef>
                </a:pPr>
                <a:r>
                  <a:rPr lang="ru-RU" sz="1200"/>
                  <a:t>Дата последнего изменения статуса</a:t>
                </a:r>
              </a:p>
              <a:p>
                <a:pPr marL="285750" indent="-285750">
                  <a:lnSpc>
                    <a:spcPts val="1300"/>
                  </a:lnSpc>
                  <a:spcBef>
                    <a:spcPct val="0"/>
                  </a:spcBef>
                </a:pPr>
                <a:r>
                  <a:rPr lang="ru-RU" sz="1200"/>
                  <a:t>Дата создания шаблона</a:t>
                </a:r>
              </a:p>
            </p:txBody>
          </p:sp>
          <p:grpSp>
            <p:nvGrpSpPr>
              <p:cNvPr id="27" name="Группа 26"/>
              <p:cNvGrpSpPr/>
              <p:nvPr/>
            </p:nvGrpSpPr>
            <p:grpSpPr>
              <a:xfrm>
                <a:off x="648364" y="1245169"/>
                <a:ext cx="240011" cy="276999"/>
                <a:chOff x="1283503" y="3544391"/>
                <a:chExt cx="302895" cy="349575"/>
              </a:xfrm>
            </p:grpSpPr>
            <p:sp>
              <p:nvSpPr>
                <p:cNvPr id="28" name="Овал 2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sp>
        <p:nvSpPr>
          <p:cNvPr id="5" name="Номер слайда 4"/>
          <p:cNvSpPr>
            <a:spLocks noGrp="1"/>
          </p:cNvSpPr>
          <p:nvPr>
            <p:ph type="sldNum" sz="quarter" idx="12"/>
          </p:nvPr>
        </p:nvSpPr>
        <p:spPr/>
        <p:txBody>
          <a:bodyPr/>
          <a:lstStyle/>
          <a:p>
            <a:pPr>
              <a:defRPr/>
            </a:pPr>
            <a:fld id="{2B40B2B8-615A-42D7-BA37-F5568DB5F6A6}" type="slidenum">
              <a:rPr lang="ru-RU" smtClean="0"/>
              <a:pPr>
                <a:defRPr/>
              </a:pPr>
              <a:t>88</a:t>
            </a:fld>
            <a:endParaRPr lang="ru-RU"/>
          </a:p>
        </p:txBody>
      </p:sp>
      <p:grpSp>
        <p:nvGrpSpPr>
          <p:cNvPr id="7" name="Группа 6"/>
          <p:cNvGrpSpPr/>
          <p:nvPr/>
        </p:nvGrpSpPr>
        <p:grpSpPr>
          <a:xfrm>
            <a:off x="1056099" y="1278548"/>
            <a:ext cx="6758296" cy="3113707"/>
            <a:chOff x="1077893" y="1278548"/>
            <a:chExt cx="6758296" cy="3113707"/>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823" y="1278548"/>
              <a:ext cx="6475366" cy="3113707"/>
            </a:xfrm>
            <a:prstGeom prst="rect">
              <a:avLst/>
            </a:prstGeom>
          </p:spPr>
        </p:pic>
        <p:sp>
          <p:nvSpPr>
            <p:cNvPr id="40" name="AutoShape 9"/>
            <p:cNvSpPr>
              <a:spLocks noChangeArrowheads="1"/>
            </p:cNvSpPr>
            <p:nvPr/>
          </p:nvSpPr>
          <p:spPr bwMode="auto">
            <a:xfrm>
              <a:off x="3357221" y="2060848"/>
              <a:ext cx="4478968" cy="2232248"/>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1" name="Группа 40"/>
            <p:cNvGrpSpPr/>
            <p:nvPr/>
          </p:nvGrpSpPr>
          <p:grpSpPr>
            <a:xfrm>
              <a:off x="4351389" y="1815390"/>
              <a:ext cx="481592" cy="400111"/>
              <a:chOff x="1290488" y="3604907"/>
              <a:chExt cx="288924" cy="240041"/>
            </a:xfrm>
          </p:grpSpPr>
          <p:sp>
            <p:nvSpPr>
              <p:cNvPr id="42" name="Овал 4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sp>
          <p:nvSpPr>
            <p:cNvPr id="48" name="AutoShape 9"/>
            <p:cNvSpPr>
              <a:spLocks noChangeArrowheads="1"/>
            </p:cNvSpPr>
            <p:nvPr/>
          </p:nvSpPr>
          <p:spPr bwMode="auto">
            <a:xfrm>
              <a:off x="1360823" y="2656482"/>
              <a:ext cx="1194953" cy="393231"/>
            </a:xfrm>
            <a:prstGeom prst="roundRect">
              <a:avLst>
                <a:gd name="adj" fmla="val 13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8" name="Группа 37"/>
            <p:cNvGrpSpPr/>
            <p:nvPr/>
          </p:nvGrpSpPr>
          <p:grpSpPr>
            <a:xfrm>
              <a:off x="1077893" y="2649602"/>
              <a:ext cx="481592" cy="400111"/>
              <a:chOff x="1290488" y="3604907"/>
              <a:chExt cx="288924" cy="240041"/>
            </a:xfrm>
          </p:grpSpPr>
          <p:sp>
            <p:nvSpPr>
              <p:cNvPr id="44" name="Овал 4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grpSp>
    </p:spTree>
    <p:extLst>
      <p:ext uri="{BB962C8B-B14F-4D97-AF65-F5344CB8AC3E}">
        <p14:creationId xmlns:p14="http://schemas.microsoft.com/office/powerpoint/2010/main" val="10166285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5" name="Text Box 5"/>
          <p:cNvSpPr txBox="1">
            <a:spLocks noChangeArrowheads="1"/>
          </p:cNvSpPr>
          <p:nvPr/>
        </p:nvSpPr>
        <p:spPr bwMode="auto">
          <a:xfrm>
            <a:off x="1727684" y="5041738"/>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r>
              <a:rPr lang="ru-RU" sz="1800"/>
              <a:t>Существует </a:t>
            </a:r>
            <a:r>
              <a:rPr lang="ru-RU" sz="1800" smtClean="0"/>
              <a:t>два </a:t>
            </a:r>
            <a:r>
              <a:rPr lang="ru-RU" sz="1800" dirty="0"/>
              <a:t>способа создать </a:t>
            </a:r>
            <a:r>
              <a:rPr lang="ru-RU" sz="1800"/>
              <a:t>шаблон</a:t>
            </a:r>
            <a:r>
              <a:rPr lang="ru-RU" sz="1800" smtClean="0"/>
              <a:t>:</a:t>
            </a:r>
            <a:endParaRPr lang="ru-RU" sz="1800" dirty="0"/>
          </a:p>
        </p:txBody>
      </p:sp>
      <p:grpSp>
        <p:nvGrpSpPr>
          <p:cNvPr id="15" name="Группа 14"/>
          <p:cNvGrpSpPr/>
          <p:nvPr/>
        </p:nvGrpSpPr>
        <p:grpSpPr>
          <a:xfrm>
            <a:off x="0" y="6812282"/>
            <a:ext cx="9143999" cy="45719"/>
            <a:chOff x="1403648" y="3860938"/>
            <a:chExt cx="6048672" cy="43536"/>
          </a:xfrm>
        </p:grpSpPr>
        <p:sp>
          <p:nvSpPr>
            <p:cNvPr id="16" name="Прямоугольник 1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Способы создания шаблона услуги</a:t>
            </a:r>
          </a:p>
        </p:txBody>
      </p:sp>
      <p:grpSp>
        <p:nvGrpSpPr>
          <p:cNvPr id="24" name="Группа 23"/>
          <p:cNvGrpSpPr/>
          <p:nvPr/>
        </p:nvGrpSpPr>
        <p:grpSpPr>
          <a:xfrm>
            <a:off x="1730298" y="5592693"/>
            <a:ext cx="5683405" cy="637760"/>
            <a:chOff x="1364663" y="5166612"/>
            <a:chExt cx="5683405" cy="637760"/>
          </a:xfrm>
        </p:grpSpPr>
        <p:grpSp>
          <p:nvGrpSpPr>
            <p:cNvPr id="25" name="Группа 24"/>
            <p:cNvGrpSpPr/>
            <p:nvPr/>
          </p:nvGrpSpPr>
          <p:grpSpPr>
            <a:xfrm>
              <a:off x="1364663" y="5166612"/>
              <a:ext cx="2666332" cy="471048"/>
              <a:chOff x="648364" y="1245169"/>
              <a:chExt cx="2666332" cy="471048"/>
            </a:xfrm>
          </p:grpSpPr>
          <p:sp>
            <p:nvSpPr>
              <p:cNvPr id="31" name="Rectangle 17"/>
              <p:cNvSpPr>
                <a:spLocks noChangeArrowheads="1"/>
              </p:cNvSpPr>
              <p:nvPr/>
            </p:nvSpPr>
            <p:spPr bwMode="auto">
              <a:xfrm>
                <a:off x="893910" y="1290459"/>
                <a:ext cx="2420786"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Нажать </a:t>
                </a:r>
                <a:r>
                  <a:rPr lang="ru-RU" sz="1400" smtClean="0"/>
                  <a:t>кнопку</a:t>
                </a:r>
              </a:p>
              <a:p>
                <a:pPr eaLnBrk="1" hangingPunct="1">
                  <a:lnSpc>
                    <a:spcPts val="1300"/>
                  </a:lnSpc>
                  <a:spcBef>
                    <a:spcPct val="0"/>
                  </a:spcBef>
                  <a:buNone/>
                </a:pPr>
                <a:r>
                  <a:rPr lang="ru-RU" sz="1400" smtClean="0"/>
                  <a:t>«</a:t>
                </a:r>
                <a:r>
                  <a:rPr lang="ru-RU" sz="1400"/>
                  <a:t>Создать шаблон </a:t>
                </a:r>
                <a:r>
                  <a:rPr lang="ru-RU" sz="1400"/>
                  <a:t>услуги</a:t>
                </a:r>
                <a:r>
                  <a:rPr lang="ru-RU" sz="1400" smtClean="0"/>
                  <a:t>»</a:t>
                </a:r>
                <a:endParaRPr lang="ru-RU" sz="1400"/>
              </a:p>
            </p:txBody>
          </p:sp>
          <p:grpSp>
            <p:nvGrpSpPr>
              <p:cNvPr id="32" name="Группа 31"/>
              <p:cNvGrpSpPr/>
              <p:nvPr/>
            </p:nvGrpSpPr>
            <p:grpSpPr>
              <a:xfrm>
                <a:off x="648364" y="1245169"/>
                <a:ext cx="240011" cy="276999"/>
                <a:chOff x="1283503" y="3544391"/>
                <a:chExt cx="302895" cy="349575"/>
              </a:xfrm>
            </p:grpSpPr>
            <p:sp>
              <p:nvSpPr>
                <p:cNvPr id="33" name="Овал 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26" name="Группа 25"/>
            <p:cNvGrpSpPr/>
            <p:nvPr/>
          </p:nvGrpSpPr>
          <p:grpSpPr>
            <a:xfrm>
              <a:off x="4621747" y="5166612"/>
              <a:ext cx="2426321" cy="637760"/>
              <a:chOff x="648364" y="1245169"/>
              <a:chExt cx="2426321" cy="637760"/>
            </a:xfrm>
          </p:grpSpPr>
          <p:sp>
            <p:nvSpPr>
              <p:cNvPr id="27" name="Rectangle 17"/>
              <p:cNvSpPr>
                <a:spLocks noChangeArrowheads="1"/>
              </p:cNvSpPr>
              <p:nvPr/>
            </p:nvSpPr>
            <p:spPr bwMode="auto">
              <a:xfrm>
                <a:off x="893910" y="1290459"/>
                <a:ext cx="2180775" cy="59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Создать шаблон услуги из опубликованной ранее услуги</a:t>
                </a:r>
              </a:p>
            </p:txBody>
          </p:sp>
          <p:grpSp>
            <p:nvGrpSpPr>
              <p:cNvPr id="28" name="Группа 27"/>
              <p:cNvGrpSpPr/>
              <p:nvPr/>
            </p:nvGrpSpPr>
            <p:grpSpPr>
              <a:xfrm>
                <a:off x="648364" y="1245169"/>
                <a:ext cx="240011" cy="276999"/>
                <a:chOff x="1283503" y="3544391"/>
                <a:chExt cx="302895" cy="349575"/>
              </a:xfrm>
            </p:grpSpPr>
            <p:sp>
              <p:nvSpPr>
                <p:cNvPr id="29" name="Овал 2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47" y="2061300"/>
            <a:ext cx="4884134" cy="239707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9938" y="1271764"/>
            <a:ext cx="5476237" cy="2633271"/>
          </a:xfrm>
          <a:prstGeom prst="rect">
            <a:avLst/>
          </a:prstGeom>
        </p:spPr>
      </p:pic>
      <p:sp>
        <p:nvSpPr>
          <p:cNvPr id="48" name="AutoShape 12"/>
          <p:cNvSpPr>
            <a:spLocks noChangeArrowheads="1"/>
          </p:cNvSpPr>
          <p:nvPr/>
        </p:nvSpPr>
        <p:spPr bwMode="auto">
          <a:xfrm>
            <a:off x="7729940" y="1537737"/>
            <a:ext cx="809914" cy="197699"/>
          </a:xfrm>
          <a:prstGeom prst="roundRect">
            <a:avLst>
              <a:gd name="adj" fmla="val 1249"/>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49" name="AutoShape 12"/>
          <p:cNvSpPr>
            <a:spLocks noChangeArrowheads="1"/>
          </p:cNvSpPr>
          <p:nvPr/>
        </p:nvSpPr>
        <p:spPr bwMode="auto">
          <a:xfrm>
            <a:off x="3069209" y="2424093"/>
            <a:ext cx="971893" cy="337780"/>
          </a:xfrm>
          <a:prstGeom prst="roundRect">
            <a:avLst>
              <a:gd name="adj" fmla="val 4333"/>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50" name="AutoShape 12"/>
          <p:cNvSpPr>
            <a:spLocks noChangeArrowheads="1"/>
          </p:cNvSpPr>
          <p:nvPr/>
        </p:nvSpPr>
        <p:spPr bwMode="auto">
          <a:xfrm>
            <a:off x="4664223" y="4138400"/>
            <a:ext cx="529008" cy="159937"/>
          </a:xfrm>
          <a:prstGeom prst="roundRect">
            <a:avLst>
              <a:gd name="adj" fmla="val 1249"/>
            </a:avLst>
          </a:prstGeom>
          <a:noFill/>
          <a:ln w="1270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7" name="Группа 36"/>
          <p:cNvGrpSpPr/>
          <p:nvPr/>
        </p:nvGrpSpPr>
        <p:grpSpPr>
          <a:xfrm>
            <a:off x="7469866" y="1237832"/>
            <a:ext cx="481592" cy="400111"/>
            <a:chOff x="1290488" y="3604907"/>
            <a:chExt cx="288924" cy="240041"/>
          </a:xfrm>
        </p:grpSpPr>
        <p:sp>
          <p:nvSpPr>
            <p:cNvPr id="42" name="Овал 4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grpSp>
        <p:nvGrpSpPr>
          <p:cNvPr id="39" name="Группа 38"/>
          <p:cNvGrpSpPr/>
          <p:nvPr/>
        </p:nvGrpSpPr>
        <p:grpSpPr>
          <a:xfrm>
            <a:off x="3800306" y="2246111"/>
            <a:ext cx="481592" cy="400111"/>
            <a:chOff x="1290488" y="3604907"/>
            <a:chExt cx="288924" cy="240041"/>
          </a:xfrm>
        </p:grpSpPr>
        <p:sp>
          <p:nvSpPr>
            <p:cNvPr id="40" name="Овал 3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sp>
        <p:nvSpPr>
          <p:cNvPr id="6" name="Номер слайда 5"/>
          <p:cNvSpPr>
            <a:spLocks noGrp="1"/>
          </p:cNvSpPr>
          <p:nvPr>
            <p:ph type="sldNum" sz="quarter" idx="12"/>
          </p:nvPr>
        </p:nvSpPr>
        <p:spPr/>
        <p:txBody>
          <a:bodyPr/>
          <a:lstStyle/>
          <a:p>
            <a:pPr>
              <a:defRPr/>
            </a:pPr>
            <a:fld id="{2B40B2B8-615A-42D7-BA37-F5568DB5F6A6}" type="slidenum">
              <a:rPr lang="ru-RU" smtClean="0"/>
              <a:pPr>
                <a:defRPr/>
              </a:pPr>
              <a:t>89</a:t>
            </a:fld>
            <a:endParaRPr lang="ru-RU"/>
          </a:p>
        </p:txBody>
      </p:sp>
    </p:spTree>
    <p:extLst>
      <p:ext uri="{BB962C8B-B14F-4D97-AF65-F5344CB8AC3E}">
        <p14:creationId xmlns:p14="http://schemas.microsoft.com/office/powerpoint/2010/main" val="27630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66207" y="1412776"/>
            <a:ext cx="3811587" cy="2736755"/>
          </a:xfrm>
          <a:prstGeom prst="rect">
            <a:avLst/>
          </a:prstGeom>
          <a:noFill/>
          <a:ln w="9525" cap="flat" cmpd="sng">
            <a:solidFill>
              <a:schemeClr val="tx1"/>
            </a:solidFill>
            <a:prstDash val="solid"/>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7"/>
          <p:cNvSpPr>
            <a:spLocks noChangeArrowheads="1"/>
          </p:cNvSpPr>
          <p:nvPr/>
        </p:nvSpPr>
        <p:spPr bwMode="auto">
          <a:xfrm>
            <a:off x="755577" y="4713861"/>
            <a:ext cx="7772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b="0" dirty="0"/>
              <a:t> Запустите веб-браузер, установленный на компьютере</a:t>
            </a:r>
          </a:p>
        </p:txBody>
      </p:sp>
      <p:sp>
        <p:nvSpPr>
          <p:cNvPr id="14" name="Rectangle 30"/>
          <p:cNvSpPr>
            <a:spLocks noChangeArrowheads="1"/>
          </p:cNvSpPr>
          <p:nvPr/>
        </p:nvSpPr>
        <p:spPr bwMode="auto">
          <a:xfrm>
            <a:off x="755577" y="5078400"/>
            <a:ext cx="7380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ru-RU" sz="1600" dirty="0"/>
              <a:t> </a:t>
            </a:r>
            <a:r>
              <a:rPr lang="ru-RU" sz="1600" b="0" dirty="0"/>
              <a:t>В адресную строку веб-браузера вводится ссылка </a:t>
            </a:r>
            <a:r>
              <a:rPr lang="ru-RU" sz="1600" b="0"/>
              <a:t>Реестра госуслуг,</a:t>
            </a:r>
          </a:p>
          <a:p>
            <a:pPr eaLnBrk="1" hangingPunct="1">
              <a:spcBef>
                <a:spcPct val="0"/>
              </a:spcBef>
              <a:buNone/>
            </a:pPr>
            <a:r>
              <a:rPr lang="ru-RU" sz="1600"/>
              <a:t>  </a:t>
            </a:r>
            <a:r>
              <a:rPr lang="ru-RU" sz="1600" b="0"/>
              <a:t>которую </a:t>
            </a:r>
            <a:r>
              <a:rPr lang="ru-RU" sz="1600" b="0" dirty="0"/>
              <a:t>предоставит </a:t>
            </a:r>
            <a:r>
              <a:rPr lang="ru-RU" sz="1600" b="0"/>
              <a:t>администратор.</a:t>
            </a:r>
          </a:p>
          <a:p>
            <a:pPr eaLnBrk="1" hangingPunct="1">
              <a:spcBef>
                <a:spcPct val="0"/>
              </a:spcBef>
              <a:buNone/>
            </a:pPr>
            <a:r>
              <a:rPr lang="ru-RU" sz="1600"/>
              <a:t>  </a:t>
            </a:r>
            <a:r>
              <a:rPr lang="ru-RU" sz="1600" b="0"/>
              <a:t>Пример </a:t>
            </a:r>
            <a:r>
              <a:rPr lang="ru-RU" sz="1600" b="0" dirty="0"/>
              <a:t>ссылки: </a:t>
            </a:r>
            <a:r>
              <a:rPr lang="en-US" sz="1600" u="sng" dirty="0">
                <a:solidFill>
                  <a:srgbClr val="0070C0"/>
                </a:solidFill>
              </a:rPr>
              <a:t>http://&lt;address:port&gt;/RGU_WAR_2/RGU2Auth.html</a:t>
            </a:r>
            <a:endParaRPr lang="ru-RU" sz="1600" u="sng" dirty="0">
              <a:solidFill>
                <a:srgbClr val="0070C0"/>
              </a:solidFill>
            </a:endParaRPr>
          </a:p>
        </p:txBody>
      </p:sp>
      <p:grpSp>
        <p:nvGrpSpPr>
          <p:cNvPr id="20" name="Группа 19"/>
          <p:cNvGrpSpPr/>
          <p:nvPr/>
        </p:nvGrpSpPr>
        <p:grpSpPr>
          <a:xfrm>
            <a:off x="0" y="6812282"/>
            <a:ext cx="9143999" cy="45719"/>
            <a:chOff x="1403648" y="3860938"/>
            <a:chExt cx="6048672" cy="43536"/>
          </a:xfrm>
        </p:grpSpPr>
        <p:sp>
          <p:nvSpPr>
            <p:cNvPr id="21" name="Прямоугольник 20"/>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2" name="Rectangle 2"/>
          <p:cNvSpPr>
            <a:spLocks noChangeArrowheads="1"/>
          </p:cNvSpPr>
          <p:nvPr/>
        </p:nvSpPr>
        <p:spPr bwMode="auto">
          <a:xfrm>
            <a:off x="591344" y="404664"/>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Запуск реестра</a:t>
            </a:r>
          </a:p>
        </p:txBody>
      </p:sp>
      <p:sp>
        <p:nvSpPr>
          <p:cNvPr id="2" name="Номер слайда 1"/>
          <p:cNvSpPr>
            <a:spLocks noGrp="1"/>
          </p:cNvSpPr>
          <p:nvPr>
            <p:ph type="sldNum" sz="quarter" idx="12"/>
          </p:nvPr>
        </p:nvSpPr>
        <p:spPr/>
        <p:txBody>
          <a:bodyPr/>
          <a:lstStyle/>
          <a:p>
            <a:pPr>
              <a:defRPr/>
            </a:pPr>
            <a:fld id="{45040E7C-637F-40F9-9AAE-6F957ED76841}" type="slidenum">
              <a:rPr lang="ru-RU" smtClean="0"/>
              <a:pPr>
                <a:defRPr/>
              </a:pPr>
              <a:t>9</a:t>
            </a:fld>
            <a:endParaRPr lang="ru-RU"/>
          </a:p>
        </p:txBody>
      </p:sp>
    </p:spTree>
    <p:extLst>
      <p:ext uri="{BB962C8B-B14F-4D97-AF65-F5344CB8AC3E}">
        <p14:creationId xmlns:p14="http://schemas.microsoft.com/office/powerpoint/2010/main" val="314782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5" name="Text Box 5"/>
          <p:cNvSpPr txBox="1">
            <a:spLocks noChangeArrowheads="1"/>
          </p:cNvSpPr>
          <p:nvPr/>
        </p:nvSpPr>
        <p:spPr bwMode="auto">
          <a:xfrm>
            <a:off x="2173645" y="4725144"/>
            <a:ext cx="479671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r>
              <a:rPr lang="ru-RU" sz="1800" b="1" dirty="0"/>
              <a:t>Оператору </a:t>
            </a:r>
            <a:r>
              <a:rPr lang="ru-RU" sz="1800" b="1"/>
              <a:t>необходимо</a:t>
            </a:r>
            <a:r>
              <a:rPr lang="ru-RU" sz="1800" b="1" smtClean="0"/>
              <a:t>:</a:t>
            </a:r>
          </a:p>
          <a:p>
            <a:pPr eaLnBrk="1" hangingPunct="1"/>
            <a:endParaRPr lang="ru-RU" sz="1800" dirty="0"/>
          </a:p>
          <a:p>
            <a:pPr eaLnBrk="1" hangingPunct="1"/>
            <a:r>
              <a:rPr lang="ru-RU" sz="1400" i="1" dirty="0"/>
              <a:t>1. Выбрать опубликованный шаблон </a:t>
            </a:r>
            <a:r>
              <a:rPr lang="ru-RU" sz="1400" i="1"/>
              <a:t>нужной </a:t>
            </a:r>
            <a:r>
              <a:rPr lang="ru-RU" sz="1400" i="1" smtClean="0"/>
              <a:t>услуги</a:t>
            </a:r>
            <a:endParaRPr lang="ru-RU" sz="1400" i="1" dirty="0"/>
          </a:p>
          <a:p>
            <a:pPr eaLnBrk="1" hangingPunct="1"/>
            <a:r>
              <a:rPr lang="ru-RU" sz="1400" i="1" dirty="0"/>
              <a:t>2. Войти в </a:t>
            </a:r>
            <a:r>
              <a:rPr lang="ru-RU" sz="1400" i="1"/>
              <a:t>карточку </a:t>
            </a:r>
            <a:r>
              <a:rPr lang="ru-RU" sz="1400" i="1" smtClean="0"/>
              <a:t>шаблона</a:t>
            </a:r>
            <a:endParaRPr lang="ru-RU" sz="1400" i="1" dirty="0"/>
          </a:p>
          <a:p>
            <a:pPr eaLnBrk="1" hangingPunct="1"/>
            <a:r>
              <a:rPr lang="ru-RU" sz="1400" i="1" dirty="0"/>
              <a:t>3. Нажать кнопку «Создать </a:t>
            </a:r>
            <a:r>
              <a:rPr lang="ru-RU" sz="1400" i="1"/>
              <a:t>услугу</a:t>
            </a:r>
            <a:r>
              <a:rPr lang="ru-RU" sz="1400" i="1" smtClean="0"/>
              <a:t>»</a:t>
            </a:r>
            <a:endParaRPr lang="ru-RU" sz="1400" i="1" dirty="0"/>
          </a:p>
          <a:p>
            <a:pPr eaLnBrk="1" hangingPunct="1"/>
            <a:r>
              <a:rPr lang="ru-RU" sz="1400" i="1" dirty="0"/>
              <a:t>4. Отредактировать поля услуги </a:t>
            </a:r>
            <a:r>
              <a:rPr lang="ru-RU" sz="1400" i="1"/>
              <a:t>по </a:t>
            </a:r>
            <a:r>
              <a:rPr lang="ru-RU" sz="1400" i="1" smtClean="0"/>
              <a:t>необходимости</a:t>
            </a:r>
          </a:p>
          <a:p>
            <a:pPr eaLnBrk="1" hangingPunct="1"/>
            <a:r>
              <a:rPr lang="ru-RU" sz="1400" i="1"/>
              <a:t> </a:t>
            </a:r>
            <a:r>
              <a:rPr lang="ru-RU" sz="1400" i="1" smtClean="0"/>
              <a:t>   </a:t>
            </a:r>
            <a:r>
              <a:rPr lang="ru-RU" sz="1400" i="1" smtClean="0"/>
              <a:t>и </a:t>
            </a:r>
            <a:r>
              <a:rPr lang="ru-RU" sz="1400" i="1" dirty="0"/>
              <a:t>отправить </a:t>
            </a:r>
            <a:r>
              <a:rPr lang="ru-RU" sz="1400" i="1"/>
              <a:t>на </a:t>
            </a:r>
            <a:r>
              <a:rPr lang="ru-RU" sz="1400" i="1" smtClean="0"/>
              <a:t>согласование</a:t>
            </a:r>
            <a:endParaRPr lang="ru-RU" sz="1400" i="1" dirty="0"/>
          </a:p>
        </p:txBody>
      </p:sp>
      <p:grpSp>
        <p:nvGrpSpPr>
          <p:cNvPr id="12" name="Группа 11"/>
          <p:cNvGrpSpPr/>
          <p:nvPr/>
        </p:nvGrpSpPr>
        <p:grpSpPr>
          <a:xfrm>
            <a:off x="0" y="6812282"/>
            <a:ext cx="9143999" cy="45719"/>
            <a:chOff x="1403648" y="3860938"/>
            <a:chExt cx="6048672" cy="43536"/>
          </a:xfrm>
        </p:grpSpPr>
        <p:sp>
          <p:nvSpPr>
            <p:cNvPr id="13" name="Прямоугольник 12"/>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услуги на основе шаблона</a:t>
            </a:r>
          </a:p>
        </p:txBody>
      </p:sp>
      <p:grpSp>
        <p:nvGrpSpPr>
          <p:cNvPr id="3" name="Группа 2"/>
          <p:cNvGrpSpPr/>
          <p:nvPr/>
        </p:nvGrpSpPr>
        <p:grpSpPr>
          <a:xfrm>
            <a:off x="1097614" y="986346"/>
            <a:ext cx="6948772" cy="3410377"/>
            <a:chOff x="627405" y="2152985"/>
            <a:chExt cx="4884134" cy="2397077"/>
          </a:xfrm>
        </p:grpSpPr>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05" y="2152985"/>
              <a:ext cx="4884134" cy="2397077"/>
            </a:xfrm>
            <a:prstGeom prst="rect">
              <a:avLst/>
            </a:prstGeom>
          </p:spPr>
        </p:pic>
        <p:sp>
          <p:nvSpPr>
            <p:cNvPr id="23" name="AutoShape 12"/>
            <p:cNvSpPr>
              <a:spLocks noChangeArrowheads="1"/>
            </p:cNvSpPr>
            <p:nvPr/>
          </p:nvSpPr>
          <p:spPr bwMode="auto">
            <a:xfrm>
              <a:off x="4664223" y="4224161"/>
              <a:ext cx="581599" cy="202451"/>
            </a:xfrm>
            <a:prstGeom prst="roundRect">
              <a:avLst>
                <a:gd name="adj" fmla="val 124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90</a:t>
            </a:fld>
            <a:endParaRPr lang="ru-RU"/>
          </a:p>
        </p:txBody>
      </p:sp>
    </p:spTree>
    <p:extLst>
      <p:ext uri="{BB962C8B-B14F-4D97-AF65-F5344CB8AC3E}">
        <p14:creationId xmlns:p14="http://schemas.microsoft.com/office/powerpoint/2010/main" val="30723747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416527" y="1988840"/>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
            </a:r>
            <a:br>
              <a:rPr lang="ru-RU" sz="2400" b="1"/>
            </a:br>
            <a:r>
              <a:rPr lang="ru-RU" sz="2400" b="1"/>
              <a:t>Обратная связь с ЕПГУ</a:t>
            </a:r>
          </a:p>
        </p:txBody>
      </p:sp>
      <p:grpSp>
        <p:nvGrpSpPr>
          <p:cNvPr id="11" name="Группа 10"/>
          <p:cNvGrpSpPr/>
          <p:nvPr/>
        </p:nvGrpSpPr>
        <p:grpSpPr>
          <a:xfrm>
            <a:off x="1416527" y="3082500"/>
            <a:ext cx="6408712" cy="45719"/>
            <a:chOff x="1403648" y="3860938"/>
            <a:chExt cx="6048672" cy="43536"/>
          </a:xfrm>
        </p:grpSpPr>
        <p:sp>
          <p:nvSpPr>
            <p:cNvPr id="12" name="Прямоугольник 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Номер слайда 1"/>
          <p:cNvSpPr>
            <a:spLocks noGrp="1"/>
          </p:cNvSpPr>
          <p:nvPr>
            <p:ph type="sldNum" sz="quarter" idx="12"/>
          </p:nvPr>
        </p:nvSpPr>
        <p:spPr/>
        <p:txBody>
          <a:bodyPr/>
          <a:lstStyle/>
          <a:p>
            <a:pPr>
              <a:defRPr/>
            </a:pPr>
            <a:fld id="{2B40B2B8-615A-42D7-BA37-F5568DB5F6A6}" type="slidenum">
              <a:rPr lang="ru-RU" smtClean="0"/>
              <a:pPr>
                <a:defRPr/>
              </a:pPr>
              <a:t>91</a:t>
            </a:fld>
            <a:endParaRPr lang="ru-RU"/>
          </a:p>
        </p:txBody>
      </p:sp>
    </p:spTree>
    <p:extLst>
      <p:ext uri="{BB962C8B-B14F-4D97-AF65-F5344CB8AC3E}">
        <p14:creationId xmlns:p14="http://schemas.microsoft.com/office/powerpoint/2010/main" val="597743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0" y="6812282"/>
            <a:ext cx="9143999" cy="45719"/>
            <a:chOff x="1403648" y="3860938"/>
            <a:chExt cx="6048672" cy="43536"/>
          </a:xfrm>
        </p:grpSpPr>
        <p:sp>
          <p:nvSpPr>
            <p:cNvPr id="16" name="Прямоугольник 1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Закладка «Сообщения от ЕПГУ»</a:t>
            </a:r>
          </a:p>
        </p:txBody>
      </p:sp>
      <p:grpSp>
        <p:nvGrpSpPr>
          <p:cNvPr id="24" name="Группа 23"/>
          <p:cNvGrpSpPr/>
          <p:nvPr/>
        </p:nvGrpSpPr>
        <p:grpSpPr>
          <a:xfrm>
            <a:off x="1768915" y="5243424"/>
            <a:ext cx="5683405" cy="1304609"/>
            <a:chOff x="1364663" y="5166612"/>
            <a:chExt cx="5683405" cy="1304609"/>
          </a:xfrm>
        </p:grpSpPr>
        <p:grpSp>
          <p:nvGrpSpPr>
            <p:cNvPr id="25" name="Группа 24"/>
            <p:cNvGrpSpPr/>
            <p:nvPr/>
          </p:nvGrpSpPr>
          <p:grpSpPr>
            <a:xfrm>
              <a:off x="1364663" y="5166612"/>
              <a:ext cx="2892408" cy="471048"/>
              <a:chOff x="648364" y="1245169"/>
              <a:chExt cx="2892408" cy="471048"/>
            </a:xfrm>
          </p:grpSpPr>
          <p:sp>
            <p:nvSpPr>
              <p:cNvPr id="31" name="Rectangle 17"/>
              <p:cNvSpPr>
                <a:spLocks noChangeArrowheads="1"/>
              </p:cNvSpPr>
              <p:nvPr/>
            </p:nvSpPr>
            <p:spPr bwMode="auto">
              <a:xfrm>
                <a:off x="893909" y="1290459"/>
                <a:ext cx="264686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Группировка</a:t>
                </a:r>
              </a:p>
              <a:p>
                <a:pPr eaLnBrk="1" hangingPunct="1">
                  <a:lnSpc>
                    <a:spcPts val="1300"/>
                  </a:lnSpc>
                  <a:spcBef>
                    <a:spcPct val="0"/>
                  </a:spcBef>
                  <a:buNone/>
                </a:pPr>
                <a:r>
                  <a:rPr lang="ru-RU" sz="1400" smtClean="0"/>
                  <a:t>по </a:t>
                </a:r>
                <a:r>
                  <a:rPr lang="ru-RU" sz="1400"/>
                  <a:t>актуальности сообщений</a:t>
                </a:r>
              </a:p>
            </p:txBody>
          </p:sp>
          <p:grpSp>
            <p:nvGrpSpPr>
              <p:cNvPr id="32" name="Группа 31"/>
              <p:cNvGrpSpPr/>
              <p:nvPr/>
            </p:nvGrpSpPr>
            <p:grpSpPr>
              <a:xfrm>
                <a:off x="648364" y="1245169"/>
                <a:ext cx="240011" cy="276999"/>
                <a:chOff x="1283503" y="3544391"/>
                <a:chExt cx="302895" cy="349575"/>
              </a:xfrm>
            </p:grpSpPr>
            <p:sp>
              <p:nvSpPr>
                <p:cNvPr id="33" name="Овал 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26" name="Группа 25"/>
            <p:cNvGrpSpPr/>
            <p:nvPr/>
          </p:nvGrpSpPr>
          <p:grpSpPr>
            <a:xfrm>
              <a:off x="4621747" y="5166612"/>
              <a:ext cx="2426321" cy="1304609"/>
              <a:chOff x="648364" y="1245169"/>
              <a:chExt cx="2426321" cy="1304609"/>
            </a:xfrm>
          </p:grpSpPr>
          <p:sp>
            <p:nvSpPr>
              <p:cNvPr id="27" name="Rectangle 17"/>
              <p:cNvSpPr>
                <a:spLocks noChangeArrowheads="1"/>
              </p:cNvSpPr>
              <p:nvPr/>
            </p:nvSpPr>
            <p:spPr bwMode="auto">
              <a:xfrm>
                <a:off x="893910" y="1290459"/>
                <a:ext cx="2180775" cy="125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Поля</a:t>
                </a:r>
                <a:r>
                  <a:rPr lang="ru-RU" sz="1400" smtClean="0"/>
                  <a:t>:</a:t>
                </a:r>
              </a:p>
              <a:p>
                <a:pPr eaLnBrk="1" hangingPunct="1">
                  <a:lnSpc>
                    <a:spcPts val="1300"/>
                  </a:lnSpc>
                  <a:spcBef>
                    <a:spcPct val="0"/>
                  </a:spcBef>
                  <a:buNone/>
                </a:pPr>
                <a:endParaRPr lang="ru-RU" sz="1400"/>
              </a:p>
              <a:p>
                <a:pPr marL="285750" indent="-285750">
                  <a:lnSpc>
                    <a:spcPts val="1300"/>
                  </a:lnSpc>
                  <a:spcBef>
                    <a:spcPct val="0"/>
                  </a:spcBef>
                </a:pPr>
                <a:r>
                  <a:rPr lang="ru-RU" sz="1200"/>
                  <a:t>Задача</a:t>
                </a:r>
              </a:p>
              <a:p>
                <a:pPr marL="285750" indent="-285750">
                  <a:lnSpc>
                    <a:spcPts val="1300"/>
                  </a:lnSpc>
                  <a:spcBef>
                    <a:spcPct val="0"/>
                  </a:spcBef>
                </a:pPr>
                <a:r>
                  <a:rPr lang="ru-RU" sz="1200"/>
                  <a:t>Статус</a:t>
                </a:r>
              </a:p>
              <a:p>
                <a:pPr marL="285750" indent="-285750">
                  <a:lnSpc>
                    <a:spcPts val="1300"/>
                  </a:lnSpc>
                  <a:spcBef>
                    <a:spcPct val="0"/>
                  </a:spcBef>
                </a:pPr>
                <a:r>
                  <a:rPr lang="ru-RU" sz="1200"/>
                  <a:t>Дата поступления</a:t>
                </a:r>
              </a:p>
              <a:p>
                <a:pPr marL="285750" indent="-285750">
                  <a:lnSpc>
                    <a:spcPts val="1300"/>
                  </a:lnSpc>
                  <a:spcBef>
                    <a:spcPct val="0"/>
                  </a:spcBef>
                </a:pPr>
                <a:r>
                  <a:rPr lang="ru-RU" sz="1200"/>
                  <a:t>Плановый срок исполнения</a:t>
                </a:r>
              </a:p>
            </p:txBody>
          </p:sp>
          <p:grpSp>
            <p:nvGrpSpPr>
              <p:cNvPr id="28" name="Группа 27"/>
              <p:cNvGrpSpPr/>
              <p:nvPr/>
            </p:nvGrpSpPr>
            <p:grpSpPr>
              <a:xfrm>
                <a:off x="648364" y="1245169"/>
                <a:ext cx="240011" cy="276999"/>
                <a:chOff x="1283503" y="3544391"/>
                <a:chExt cx="302895" cy="349575"/>
              </a:xfrm>
            </p:grpSpPr>
            <p:sp>
              <p:nvSpPr>
                <p:cNvPr id="29" name="Овал 2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pic>
        <p:nvPicPr>
          <p:cNvPr id="44"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731" y="1089605"/>
            <a:ext cx="8036739" cy="38289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AutoShape 9"/>
          <p:cNvSpPr>
            <a:spLocks noChangeArrowheads="1"/>
          </p:cNvSpPr>
          <p:nvPr/>
        </p:nvSpPr>
        <p:spPr bwMode="auto">
          <a:xfrm>
            <a:off x="2197836" y="2070501"/>
            <a:ext cx="6356920" cy="2848022"/>
          </a:xfrm>
          <a:prstGeom prst="roundRect">
            <a:avLst>
              <a:gd name="adj" fmla="val 88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9" name="Группа 38"/>
          <p:cNvGrpSpPr/>
          <p:nvPr/>
        </p:nvGrpSpPr>
        <p:grpSpPr>
          <a:xfrm>
            <a:off x="5021778" y="1870445"/>
            <a:ext cx="481592" cy="400111"/>
            <a:chOff x="1290488" y="3604907"/>
            <a:chExt cx="288924" cy="240041"/>
          </a:xfrm>
        </p:grpSpPr>
        <p:sp>
          <p:nvSpPr>
            <p:cNvPr id="40" name="Овал 3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sp>
        <p:nvSpPr>
          <p:cNvPr id="45" name="AutoShape 9"/>
          <p:cNvSpPr>
            <a:spLocks noChangeArrowheads="1"/>
          </p:cNvSpPr>
          <p:nvPr/>
        </p:nvSpPr>
        <p:spPr bwMode="auto">
          <a:xfrm>
            <a:off x="551531" y="1944355"/>
            <a:ext cx="1616067" cy="497260"/>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7" name="Группа 36"/>
          <p:cNvGrpSpPr/>
          <p:nvPr/>
        </p:nvGrpSpPr>
        <p:grpSpPr>
          <a:xfrm>
            <a:off x="1806508" y="1658864"/>
            <a:ext cx="481592" cy="400111"/>
            <a:chOff x="1290488" y="3604907"/>
            <a:chExt cx="288924" cy="240041"/>
          </a:xfrm>
        </p:grpSpPr>
        <p:sp>
          <p:nvSpPr>
            <p:cNvPr id="42" name="Овал 4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sp>
        <p:nvSpPr>
          <p:cNvPr id="4" name="Номер слайда 3"/>
          <p:cNvSpPr>
            <a:spLocks noGrp="1"/>
          </p:cNvSpPr>
          <p:nvPr>
            <p:ph type="sldNum" sz="quarter" idx="12"/>
          </p:nvPr>
        </p:nvSpPr>
        <p:spPr/>
        <p:txBody>
          <a:bodyPr/>
          <a:lstStyle/>
          <a:p>
            <a:pPr>
              <a:defRPr/>
            </a:pPr>
            <a:fld id="{2B40B2B8-615A-42D7-BA37-F5568DB5F6A6}" type="slidenum">
              <a:rPr lang="ru-RU" smtClean="0"/>
              <a:pPr>
                <a:defRPr/>
              </a:pPr>
              <a:t>92</a:t>
            </a:fld>
            <a:endParaRPr lang="ru-RU"/>
          </a:p>
        </p:txBody>
      </p:sp>
    </p:spTree>
    <p:extLst>
      <p:ext uri="{BB962C8B-B14F-4D97-AF65-F5344CB8AC3E}">
        <p14:creationId xmlns:p14="http://schemas.microsoft.com/office/powerpoint/2010/main" val="32369209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Группа 33"/>
          <p:cNvGrpSpPr/>
          <p:nvPr/>
        </p:nvGrpSpPr>
        <p:grpSpPr>
          <a:xfrm>
            <a:off x="0" y="6812282"/>
            <a:ext cx="9143999" cy="45719"/>
            <a:chOff x="1403648" y="3860938"/>
            <a:chExt cx="6048672" cy="43536"/>
          </a:xfrm>
        </p:grpSpPr>
        <p:sp>
          <p:nvSpPr>
            <p:cNvPr id="37" name="Прямоугольник 3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1"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Закладка «Сообщения от </a:t>
            </a:r>
            <a:r>
              <a:rPr lang="ru-RU" sz="2400" b="1"/>
              <a:t>ЕПГУ</a:t>
            </a:r>
            <a:r>
              <a:rPr lang="ru-RU" sz="2400" b="1" smtClean="0"/>
              <a:t>». Поля</a:t>
            </a:r>
            <a:endParaRPr lang="en-US" sz="2400"/>
          </a:p>
        </p:txBody>
      </p:sp>
      <p:sp>
        <p:nvSpPr>
          <p:cNvPr id="49" name="Rectangle 17"/>
          <p:cNvSpPr>
            <a:spLocks noChangeArrowheads="1"/>
          </p:cNvSpPr>
          <p:nvPr/>
        </p:nvSpPr>
        <p:spPr bwMode="auto">
          <a:xfrm>
            <a:off x="1424045" y="5160885"/>
            <a:ext cx="26468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Системный объект</a:t>
            </a:r>
          </a:p>
        </p:txBody>
      </p:sp>
      <p:grpSp>
        <p:nvGrpSpPr>
          <p:cNvPr id="50" name="Группа 49"/>
          <p:cNvGrpSpPr/>
          <p:nvPr/>
        </p:nvGrpSpPr>
        <p:grpSpPr>
          <a:xfrm>
            <a:off x="1178500" y="5115595"/>
            <a:ext cx="240011" cy="276999"/>
            <a:chOff x="1283503" y="3544391"/>
            <a:chExt cx="302895" cy="349575"/>
          </a:xfrm>
        </p:grpSpPr>
        <p:sp>
          <p:nvSpPr>
            <p:cNvPr id="51" name="Овал 5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65" name="Группа 64"/>
          <p:cNvGrpSpPr/>
          <p:nvPr/>
        </p:nvGrpSpPr>
        <p:grpSpPr>
          <a:xfrm>
            <a:off x="1178500" y="5489371"/>
            <a:ext cx="2892408" cy="304335"/>
            <a:chOff x="648364" y="1245169"/>
            <a:chExt cx="2892408" cy="304335"/>
          </a:xfrm>
        </p:grpSpPr>
        <p:sp>
          <p:nvSpPr>
            <p:cNvPr id="66" name="Rectangle 17"/>
            <p:cNvSpPr>
              <a:spLocks noChangeArrowheads="1"/>
            </p:cNvSpPr>
            <p:nvPr/>
          </p:nvSpPr>
          <p:spPr bwMode="auto">
            <a:xfrm>
              <a:off x="893909" y="1290459"/>
              <a:ext cx="26468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Дата поступления</a:t>
              </a:r>
            </a:p>
          </p:txBody>
        </p:sp>
        <p:grpSp>
          <p:nvGrpSpPr>
            <p:cNvPr id="67" name="Группа 66"/>
            <p:cNvGrpSpPr/>
            <p:nvPr/>
          </p:nvGrpSpPr>
          <p:grpSpPr>
            <a:xfrm>
              <a:off x="648364" y="1245169"/>
              <a:ext cx="240011" cy="276999"/>
              <a:chOff x="1283503" y="3544391"/>
              <a:chExt cx="302895" cy="349575"/>
            </a:xfrm>
          </p:grpSpPr>
          <p:sp>
            <p:nvSpPr>
              <p:cNvPr id="68" name="Овал 6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nvGrpSpPr>
          <p:cNvPr id="70" name="Группа 69"/>
          <p:cNvGrpSpPr/>
          <p:nvPr/>
        </p:nvGrpSpPr>
        <p:grpSpPr>
          <a:xfrm>
            <a:off x="1178500" y="5894308"/>
            <a:ext cx="2892408" cy="304335"/>
            <a:chOff x="648364" y="1245169"/>
            <a:chExt cx="2892408" cy="304335"/>
          </a:xfrm>
        </p:grpSpPr>
        <p:sp>
          <p:nvSpPr>
            <p:cNvPr id="71" name="Rectangle 17"/>
            <p:cNvSpPr>
              <a:spLocks noChangeArrowheads="1"/>
            </p:cNvSpPr>
            <p:nvPr/>
          </p:nvSpPr>
          <p:spPr bwMode="auto">
            <a:xfrm>
              <a:off x="893909" y="1290459"/>
              <a:ext cx="26468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Плановый срок исполнения</a:t>
              </a:r>
            </a:p>
          </p:txBody>
        </p:sp>
        <p:grpSp>
          <p:nvGrpSpPr>
            <p:cNvPr id="72" name="Группа 71"/>
            <p:cNvGrpSpPr/>
            <p:nvPr/>
          </p:nvGrpSpPr>
          <p:grpSpPr>
            <a:xfrm>
              <a:off x="648364" y="1245169"/>
              <a:ext cx="240011" cy="276999"/>
              <a:chOff x="1283503" y="3544391"/>
              <a:chExt cx="302895" cy="349575"/>
            </a:xfrm>
          </p:grpSpPr>
          <p:sp>
            <p:nvSpPr>
              <p:cNvPr id="73" name="Овал 7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nvGrpSpPr>
          <p:cNvPr id="75" name="Группа 74"/>
          <p:cNvGrpSpPr/>
          <p:nvPr/>
        </p:nvGrpSpPr>
        <p:grpSpPr>
          <a:xfrm>
            <a:off x="1178500" y="6291937"/>
            <a:ext cx="2892408" cy="304335"/>
            <a:chOff x="648364" y="1245169"/>
            <a:chExt cx="2892408" cy="304335"/>
          </a:xfrm>
        </p:grpSpPr>
        <p:sp>
          <p:nvSpPr>
            <p:cNvPr id="76" name="Rectangle 17"/>
            <p:cNvSpPr>
              <a:spLocks noChangeArrowheads="1"/>
            </p:cNvSpPr>
            <p:nvPr/>
          </p:nvSpPr>
          <p:spPr bwMode="auto">
            <a:xfrm>
              <a:off x="893909" y="1290459"/>
              <a:ext cx="26468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Текст сообщения</a:t>
              </a:r>
            </a:p>
          </p:txBody>
        </p:sp>
        <p:grpSp>
          <p:nvGrpSpPr>
            <p:cNvPr id="77" name="Группа 76"/>
            <p:cNvGrpSpPr/>
            <p:nvPr/>
          </p:nvGrpSpPr>
          <p:grpSpPr>
            <a:xfrm>
              <a:off x="648364" y="1245169"/>
              <a:ext cx="240011" cy="276999"/>
              <a:chOff x="1283503" y="3544391"/>
              <a:chExt cx="302895" cy="349575"/>
            </a:xfrm>
          </p:grpSpPr>
          <p:sp>
            <p:nvSpPr>
              <p:cNvPr id="78" name="Овал 7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nvGrpSpPr>
          <p:cNvPr id="80" name="Группа 79"/>
          <p:cNvGrpSpPr/>
          <p:nvPr/>
        </p:nvGrpSpPr>
        <p:grpSpPr>
          <a:xfrm>
            <a:off x="4478772" y="5115595"/>
            <a:ext cx="3486729" cy="304335"/>
            <a:chOff x="648364" y="1245169"/>
            <a:chExt cx="3486729" cy="304335"/>
          </a:xfrm>
        </p:grpSpPr>
        <p:sp>
          <p:nvSpPr>
            <p:cNvPr id="81" name="Rectangle 17"/>
            <p:cNvSpPr>
              <a:spLocks noChangeArrowheads="1"/>
            </p:cNvSpPr>
            <p:nvPr/>
          </p:nvSpPr>
          <p:spPr bwMode="auto">
            <a:xfrm>
              <a:off x="893909" y="1290459"/>
              <a:ext cx="324118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Приложенные к сообщению файлы</a:t>
              </a:r>
            </a:p>
          </p:txBody>
        </p:sp>
        <p:grpSp>
          <p:nvGrpSpPr>
            <p:cNvPr id="82" name="Группа 81"/>
            <p:cNvGrpSpPr/>
            <p:nvPr/>
          </p:nvGrpSpPr>
          <p:grpSpPr>
            <a:xfrm>
              <a:off x="648364" y="1245169"/>
              <a:ext cx="240011" cy="276999"/>
              <a:chOff x="1283503" y="3544391"/>
              <a:chExt cx="302895" cy="349575"/>
            </a:xfrm>
          </p:grpSpPr>
          <p:sp>
            <p:nvSpPr>
              <p:cNvPr id="83" name="Овал 8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5</a:t>
                </a:r>
                <a:endParaRPr lang="ru-RU" sz="1200" b="1" dirty="0">
                  <a:solidFill>
                    <a:srgbClr val="C00000"/>
                  </a:solidFill>
                </a:endParaRPr>
              </a:p>
            </p:txBody>
          </p:sp>
        </p:grpSp>
      </p:grpSp>
      <p:grpSp>
        <p:nvGrpSpPr>
          <p:cNvPr id="85" name="Группа 84"/>
          <p:cNvGrpSpPr/>
          <p:nvPr/>
        </p:nvGrpSpPr>
        <p:grpSpPr>
          <a:xfrm>
            <a:off x="4478772" y="5489371"/>
            <a:ext cx="3300270" cy="304335"/>
            <a:chOff x="648364" y="1245169"/>
            <a:chExt cx="3300270" cy="304335"/>
          </a:xfrm>
        </p:grpSpPr>
        <p:sp>
          <p:nvSpPr>
            <p:cNvPr id="86" name="Rectangle 17"/>
            <p:cNvSpPr>
              <a:spLocks noChangeArrowheads="1"/>
            </p:cNvSpPr>
            <p:nvPr/>
          </p:nvSpPr>
          <p:spPr bwMode="auto">
            <a:xfrm>
              <a:off x="893909" y="1290459"/>
              <a:ext cx="305472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Фактический срок исполнения</a:t>
              </a:r>
            </a:p>
          </p:txBody>
        </p:sp>
        <p:grpSp>
          <p:nvGrpSpPr>
            <p:cNvPr id="87" name="Группа 86"/>
            <p:cNvGrpSpPr/>
            <p:nvPr/>
          </p:nvGrpSpPr>
          <p:grpSpPr>
            <a:xfrm>
              <a:off x="648364" y="1245169"/>
              <a:ext cx="240011" cy="276999"/>
              <a:chOff x="1283503" y="3544391"/>
              <a:chExt cx="302895" cy="349575"/>
            </a:xfrm>
          </p:grpSpPr>
          <p:sp>
            <p:nvSpPr>
              <p:cNvPr id="88" name="Овал 8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6</a:t>
                </a:r>
                <a:endParaRPr lang="ru-RU" sz="1200" b="1" dirty="0">
                  <a:solidFill>
                    <a:srgbClr val="C00000"/>
                  </a:solidFill>
                </a:endParaRPr>
              </a:p>
            </p:txBody>
          </p:sp>
        </p:grpSp>
      </p:grpSp>
      <p:grpSp>
        <p:nvGrpSpPr>
          <p:cNvPr id="90" name="Группа 89"/>
          <p:cNvGrpSpPr/>
          <p:nvPr/>
        </p:nvGrpSpPr>
        <p:grpSpPr>
          <a:xfrm>
            <a:off x="4478772" y="5894308"/>
            <a:ext cx="2892408" cy="304335"/>
            <a:chOff x="648364" y="1245169"/>
            <a:chExt cx="2892408" cy="304335"/>
          </a:xfrm>
        </p:grpSpPr>
        <p:sp>
          <p:nvSpPr>
            <p:cNvPr id="91" name="Rectangle 17"/>
            <p:cNvSpPr>
              <a:spLocks noChangeArrowheads="1"/>
            </p:cNvSpPr>
            <p:nvPr/>
          </p:nvSpPr>
          <p:spPr bwMode="auto">
            <a:xfrm>
              <a:off x="893909" y="1290459"/>
              <a:ext cx="26468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Текст ответа на сообщение</a:t>
              </a:r>
            </a:p>
          </p:txBody>
        </p:sp>
        <p:grpSp>
          <p:nvGrpSpPr>
            <p:cNvPr id="92" name="Группа 91"/>
            <p:cNvGrpSpPr/>
            <p:nvPr/>
          </p:nvGrpSpPr>
          <p:grpSpPr>
            <a:xfrm>
              <a:off x="648364" y="1245169"/>
              <a:ext cx="240011" cy="276999"/>
              <a:chOff x="1283503" y="3544391"/>
              <a:chExt cx="302895" cy="349575"/>
            </a:xfrm>
          </p:grpSpPr>
          <p:sp>
            <p:nvSpPr>
              <p:cNvPr id="93" name="Овал 9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7</a:t>
                </a:r>
                <a:endParaRPr lang="ru-RU" sz="1200" b="1" dirty="0">
                  <a:solidFill>
                    <a:srgbClr val="C00000"/>
                  </a:solidFill>
                </a:endParaRPr>
              </a:p>
            </p:txBody>
          </p:sp>
        </p:grpSp>
      </p:grpSp>
      <p:grpSp>
        <p:nvGrpSpPr>
          <p:cNvPr id="95" name="Группа 94"/>
          <p:cNvGrpSpPr/>
          <p:nvPr/>
        </p:nvGrpSpPr>
        <p:grpSpPr>
          <a:xfrm>
            <a:off x="4478772" y="6291937"/>
            <a:ext cx="3486729" cy="304335"/>
            <a:chOff x="648364" y="1245169"/>
            <a:chExt cx="3486729" cy="304335"/>
          </a:xfrm>
        </p:grpSpPr>
        <p:sp>
          <p:nvSpPr>
            <p:cNvPr id="96" name="Rectangle 17"/>
            <p:cNvSpPr>
              <a:spLocks noChangeArrowheads="1"/>
            </p:cNvSpPr>
            <p:nvPr/>
          </p:nvSpPr>
          <p:spPr bwMode="auto">
            <a:xfrm>
              <a:off x="893909" y="1290459"/>
              <a:ext cx="3241184"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Приложенные к сообщению файлы</a:t>
              </a:r>
            </a:p>
          </p:txBody>
        </p:sp>
        <p:grpSp>
          <p:nvGrpSpPr>
            <p:cNvPr id="97" name="Группа 96"/>
            <p:cNvGrpSpPr/>
            <p:nvPr/>
          </p:nvGrpSpPr>
          <p:grpSpPr>
            <a:xfrm>
              <a:off x="648364" y="1245169"/>
              <a:ext cx="240011" cy="276999"/>
              <a:chOff x="1283503" y="3544391"/>
              <a:chExt cx="302895" cy="349575"/>
            </a:xfrm>
          </p:grpSpPr>
          <p:sp>
            <p:nvSpPr>
              <p:cNvPr id="98" name="Овал 9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8</a:t>
                </a:r>
                <a:endParaRPr lang="ru-RU" sz="1200" b="1" dirty="0">
                  <a:solidFill>
                    <a:srgbClr val="C00000"/>
                  </a:solidFill>
                </a:endParaRPr>
              </a:p>
            </p:txBody>
          </p:sp>
        </p:grpSp>
      </p:grpSp>
      <p:grpSp>
        <p:nvGrpSpPr>
          <p:cNvPr id="9" name="Группа 8"/>
          <p:cNvGrpSpPr/>
          <p:nvPr/>
        </p:nvGrpSpPr>
        <p:grpSpPr>
          <a:xfrm>
            <a:off x="665319" y="900859"/>
            <a:ext cx="7813363" cy="3885547"/>
            <a:chOff x="665319" y="900859"/>
            <a:chExt cx="7813363" cy="3885547"/>
          </a:xfrm>
        </p:grpSpPr>
        <p:grpSp>
          <p:nvGrpSpPr>
            <p:cNvPr id="2" name="Группа 1"/>
            <p:cNvGrpSpPr/>
            <p:nvPr/>
          </p:nvGrpSpPr>
          <p:grpSpPr>
            <a:xfrm>
              <a:off x="665319" y="900859"/>
              <a:ext cx="7813363" cy="3873400"/>
              <a:chOff x="452643" y="809994"/>
              <a:chExt cx="7813363" cy="3873400"/>
            </a:xfrm>
          </p:grpSpPr>
          <p:pic>
            <p:nvPicPr>
              <p:cNvPr id="35"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7584" y="818803"/>
                <a:ext cx="2708422" cy="24470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8"/>
              <p:cNvPicPr>
                <a:picLocks noChangeAspect="1" noChangeArrowheads="1"/>
              </p:cNvPicPr>
              <p:nvPr/>
            </p:nvPicPr>
            <p:blipFill rotWithShape="1">
              <a:blip r:embed="rId4">
                <a:extLst>
                  <a:ext uri="{28A0092B-C50C-407E-A947-70E740481C1C}">
                    <a14:useLocalDpi xmlns:a14="http://schemas.microsoft.com/office/drawing/2010/main" val="0"/>
                  </a:ext>
                </a:extLst>
              </a:blip>
              <a:srcRect r="36966"/>
              <a:stretch/>
            </p:blipFill>
            <p:spPr bwMode="auto">
              <a:xfrm>
                <a:off x="452643" y="809994"/>
                <a:ext cx="4911446" cy="3873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4" name="Соединительная линия уступом 3"/>
            <p:cNvCxnSpPr/>
            <p:nvPr/>
          </p:nvCxnSpPr>
          <p:spPr>
            <a:xfrm rot="5400000" flipH="1" flipV="1">
              <a:off x="4892822" y="3536878"/>
              <a:ext cx="1803282" cy="435398"/>
            </a:xfrm>
            <a:prstGeom prst="bentConnector3">
              <a:avLst>
                <a:gd name="adj1" fmla="val 98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AutoShape 9"/>
            <p:cNvSpPr>
              <a:spLocks noChangeArrowheads="1"/>
            </p:cNvSpPr>
            <p:nvPr/>
          </p:nvSpPr>
          <p:spPr bwMode="auto">
            <a:xfrm>
              <a:off x="3985951" y="4528162"/>
              <a:ext cx="1590813" cy="258244"/>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1" name="AutoShape 9"/>
            <p:cNvSpPr>
              <a:spLocks noChangeArrowheads="1"/>
            </p:cNvSpPr>
            <p:nvPr/>
          </p:nvSpPr>
          <p:spPr bwMode="auto">
            <a:xfrm>
              <a:off x="665319" y="1525471"/>
              <a:ext cx="4911445" cy="258244"/>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2" name="AutoShape 9"/>
            <p:cNvSpPr>
              <a:spLocks noChangeArrowheads="1"/>
            </p:cNvSpPr>
            <p:nvPr/>
          </p:nvSpPr>
          <p:spPr bwMode="auto">
            <a:xfrm>
              <a:off x="665319" y="1910918"/>
              <a:ext cx="4911445" cy="258244"/>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 name="AutoShape 9"/>
            <p:cNvSpPr>
              <a:spLocks noChangeArrowheads="1"/>
            </p:cNvSpPr>
            <p:nvPr/>
          </p:nvSpPr>
          <p:spPr bwMode="auto">
            <a:xfrm>
              <a:off x="665319" y="2169535"/>
              <a:ext cx="4911445" cy="258244"/>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4" name="AutoShape 9"/>
            <p:cNvSpPr>
              <a:spLocks noChangeArrowheads="1"/>
            </p:cNvSpPr>
            <p:nvPr/>
          </p:nvSpPr>
          <p:spPr bwMode="auto">
            <a:xfrm>
              <a:off x="665319" y="2432884"/>
              <a:ext cx="4911445" cy="258244"/>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5" name="AutoShape 9"/>
            <p:cNvSpPr>
              <a:spLocks noChangeArrowheads="1"/>
            </p:cNvSpPr>
            <p:nvPr/>
          </p:nvSpPr>
          <p:spPr bwMode="auto">
            <a:xfrm>
              <a:off x="665319" y="2765063"/>
              <a:ext cx="4911445" cy="258244"/>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6" name="AutoShape 9"/>
            <p:cNvSpPr>
              <a:spLocks noChangeArrowheads="1"/>
            </p:cNvSpPr>
            <p:nvPr/>
          </p:nvSpPr>
          <p:spPr bwMode="auto">
            <a:xfrm>
              <a:off x="665319" y="3184175"/>
              <a:ext cx="4911445" cy="220792"/>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7" name="AutoShape 9"/>
            <p:cNvSpPr>
              <a:spLocks noChangeArrowheads="1"/>
            </p:cNvSpPr>
            <p:nvPr/>
          </p:nvSpPr>
          <p:spPr bwMode="auto">
            <a:xfrm>
              <a:off x="665319" y="3409385"/>
              <a:ext cx="4911445" cy="309343"/>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8" name="AutoShape 9"/>
            <p:cNvSpPr>
              <a:spLocks noChangeArrowheads="1"/>
            </p:cNvSpPr>
            <p:nvPr/>
          </p:nvSpPr>
          <p:spPr bwMode="auto">
            <a:xfrm>
              <a:off x="665319" y="3791778"/>
              <a:ext cx="4911445" cy="309343"/>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09" name="Группа 108"/>
            <p:cNvGrpSpPr/>
            <p:nvPr/>
          </p:nvGrpSpPr>
          <p:grpSpPr>
            <a:xfrm>
              <a:off x="5469294" y="1509753"/>
              <a:ext cx="240011" cy="276999"/>
              <a:chOff x="1283503" y="3544391"/>
              <a:chExt cx="302895" cy="349575"/>
            </a:xfrm>
          </p:grpSpPr>
          <p:sp>
            <p:nvSpPr>
              <p:cNvPr id="110" name="Овал 109"/>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1"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112" name="Группа 111"/>
            <p:cNvGrpSpPr/>
            <p:nvPr/>
          </p:nvGrpSpPr>
          <p:grpSpPr>
            <a:xfrm>
              <a:off x="5469294" y="1892163"/>
              <a:ext cx="240011" cy="276999"/>
              <a:chOff x="1283503" y="3544391"/>
              <a:chExt cx="302895" cy="349575"/>
            </a:xfrm>
          </p:grpSpPr>
          <p:sp>
            <p:nvSpPr>
              <p:cNvPr id="113" name="Овал 11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nvGrpSpPr>
            <p:cNvPr id="115" name="Группа 114"/>
            <p:cNvGrpSpPr/>
            <p:nvPr/>
          </p:nvGrpSpPr>
          <p:grpSpPr>
            <a:xfrm>
              <a:off x="5469294" y="2155800"/>
              <a:ext cx="240011" cy="276999"/>
              <a:chOff x="1283503" y="3544391"/>
              <a:chExt cx="302895" cy="349575"/>
            </a:xfrm>
          </p:grpSpPr>
          <p:sp>
            <p:nvSpPr>
              <p:cNvPr id="116" name="Овал 11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nvGrpSpPr>
            <p:cNvPr id="118" name="Группа 117"/>
            <p:cNvGrpSpPr/>
            <p:nvPr/>
          </p:nvGrpSpPr>
          <p:grpSpPr>
            <a:xfrm>
              <a:off x="5469294" y="2411757"/>
              <a:ext cx="240011" cy="276999"/>
              <a:chOff x="1283503" y="3544391"/>
              <a:chExt cx="302895" cy="349575"/>
            </a:xfrm>
          </p:grpSpPr>
          <p:sp>
            <p:nvSpPr>
              <p:cNvPr id="119" name="Овал 11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nvGrpSpPr>
            <p:cNvPr id="121" name="Группа 120"/>
            <p:cNvGrpSpPr/>
            <p:nvPr/>
          </p:nvGrpSpPr>
          <p:grpSpPr>
            <a:xfrm>
              <a:off x="5469294" y="2749908"/>
              <a:ext cx="240011" cy="276999"/>
              <a:chOff x="1283503" y="3544391"/>
              <a:chExt cx="302895" cy="349575"/>
            </a:xfrm>
          </p:grpSpPr>
          <p:sp>
            <p:nvSpPr>
              <p:cNvPr id="122" name="Овал 121"/>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3"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5</a:t>
                </a:r>
                <a:endParaRPr lang="ru-RU" sz="1200" b="1" dirty="0">
                  <a:solidFill>
                    <a:srgbClr val="C00000"/>
                  </a:solidFill>
                </a:endParaRPr>
              </a:p>
            </p:txBody>
          </p:sp>
        </p:grpSp>
        <p:grpSp>
          <p:nvGrpSpPr>
            <p:cNvPr id="124" name="Группа 123"/>
            <p:cNvGrpSpPr/>
            <p:nvPr/>
          </p:nvGrpSpPr>
          <p:grpSpPr>
            <a:xfrm>
              <a:off x="5469294" y="3146341"/>
              <a:ext cx="240011" cy="276999"/>
              <a:chOff x="1283503" y="3544391"/>
              <a:chExt cx="302895" cy="349575"/>
            </a:xfrm>
          </p:grpSpPr>
          <p:sp>
            <p:nvSpPr>
              <p:cNvPr id="125" name="Овал 12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6</a:t>
                </a:r>
                <a:endParaRPr lang="ru-RU" sz="1200" b="1" dirty="0">
                  <a:solidFill>
                    <a:srgbClr val="C00000"/>
                  </a:solidFill>
                </a:endParaRPr>
              </a:p>
            </p:txBody>
          </p:sp>
        </p:grpSp>
        <p:grpSp>
          <p:nvGrpSpPr>
            <p:cNvPr id="127" name="Группа 126"/>
            <p:cNvGrpSpPr/>
            <p:nvPr/>
          </p:nvGrpSpPr>
          <p:grpSpPr>
            <a:xfrm>
              <a:off x="5469294" y="3414283"/>
              <a:ext cx="240011" cy="276999"/>
              <a:chOff x="1283503" y="3544391"/>
              <a:chExt cx="302895" cy="349575"/>
            </a:xfrm>
          </p:grpSpPr>
          <p:sp>
            <p:nvSpPr>
              <p:cNvPr id="128" name="Овал 127"/>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9"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7</a:t>
                </a:r>
                <a:endParaRPr lang="ru-RU" sz="1200" b="1" dirty="0">
                  <a:solidFill>
                    <a:srgbClr val="C00000"/>
                  </a:solidFill>
                </a:endParaRPr>
              </a:p>
            </p:txBody>
          </p:sp>
        </p:grpSp>
        <p:grpSp>
          <p:nvGrpSpPr>
            <p:cNvPr id="130" name="Группа 129"/>
            <p:cNvGrpSpPr/>
            <p:nvPr/>
          </p:nvGrpSpPr>
          <p:grpSpPr>
            <a:xfrm>
              <a:off x="5469294" y="3816622"/>
              <a:ext cx="240011" cy="276999"/>
              <a:chOff x="1283503" y="3544391"/>
              <a:chExt cx="302895" cy="349575"/>
            </a:xfrm>
          </p:grpSpPr>
          <p:sp>
            <p:nvSpPr>
              <p:cNvPr id="131" name="Овал 130"/>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2"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8</a:t>
                </a:r>
                <a:endParaRPr lang="ru-RU" sz="1200" b="1" dirty="0">
                  <a:solidFill>
                    <a:srgbClr val="C00000"/>
                  </a:solidFill>
                </a:endParaRPr>
              </a:p>
            </p:txBody>
          </p:sp>
        </p:grpSp>
      </p:grpSp>
      <p:sp>
        <p:nvSpPr>
          <p:cNvPr id="10" name="Номер слайда 9"/>
          <p:cNvSpPr>
            <a:spLocks noGrp="1"/>
          </p:cNvSpPr>
          <p:nvPr>
            <p:ph type="sldNum" sz="quarter" idx="12"/>
          </p:nvPr>
        </p:nvSpPr>
        <p:spPr/>
        <p:txBody>
          <a:bodyPr/>
          <a:lstStyle/>
          <a:p>
            <a:pPr>
              <a:defRPr/>
            </a:pPr>
            <a:fld id="{2B40B2B8-615A-42D7-BA37-F5568DB5F6A6}" type="slidenum">
              <a:rPr lang="ru-RU" smtClean="0"/>
              <a:pPr>
                <a:defRPr/>
              </a:pPr>
              <a:t>93</a:t>
            </a:fld>
            <a:endParaRPr lang="ru-RU"/>
          </a:p>
        </p:txBody>
      </p:sp>
    </p:spTree>
    <p:extLst>
      <p:ext uri="{BB962C8B-B14F-4D97-AF65-F5344CB8AC3E}">
        <p14:creationId xmlns:p14="http://schemas.microsoft.com/office/powerpoint/2010/main" val="3274756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07745" y="1512705"/>
            <a:ext cx="4142053" cy="37423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287" name="AutoShape 7"/>
          <p:cNvSpPr>
            <a:spLocks noChangeArrowheads="1"/>
          </p:cNvSpPr>
          <p:nvPr/>
        </p:nvSpPr>
        <p:spPr bwMode="auto">
          <a:xfrm>
            <a:off x="2432998" y="1788734"/>
            <a:ext cx="4108783" cy="502027"/>
          </a:xfrm>
          <a:prstGeom prst="roundRect">
            <a:avLst>
              <a:gd name="adj" fmla="val 668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11" name="Группа 110"/>
          <p:cNvGrpSpPr/>
          <p:nvPr/>
        </p:nvGrpSpPr>
        <p:grpSpPr>
          <a:xfrm>
            <a:off x="0" y="6812282"/>
            <a:ext cx="9143999" cy="45719"/>
            <a:chOff x="1403648" y="3860938"/>
            <a:chExt cx="6048672" cy="43536"/>
          </a:xfrm>
        </p:grpSpPr>
        <p:sp>
          <p:nvSpPr>
            <p:cNvPr id="112" name="Прямоугольник 111"/>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3" name="Прямоугольник 112"/>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4" name="Прямоугольник 113"/>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5" name="Прямоугольник 114"/>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6"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Закладка «Сообщения от </a:t>
            </a:r>
            <a:r>
              <a:rPr lang="ru-RU" sz="2400" b="1"/>
              <a:t>ЕПГУ</a:t>
            </a:r>
            <a:r>
              <a:rPr lang="ru-RU" sz="2400" b="1" smtClean="0"/>
              <a:t>».</a:t>
            </a:r>
          </a:p>
          <a:p>
            <a:pPr algn="ctr">
              <a:lnSpc>
                <a:spcPts val="2500"/>
              </a:lnSpc>
            </a:pPr>
            <a:r>
              <a:rPr lang="ru-RU" sz="2400" b="1" smtClean="0"/>
              <a:t>Фиксация </a:t>
            </a:r>
            <a:r>
              <a:rPr lang="ru-RU" sz="2400" b="1"/>
              <a:t>результата обработки сообщения. Поля</a:t>
            </a:r>
          </a:p>
        </p:txBody>
      </p:sp>
      <p:grpSp>
        <p:nvGrpSpPr>
          <p:cNvPr id="2" name="Группа 1"/>
          <p:cNvGrpSpPr/>
          <p:nvPr/>
        </p:nvGrpSpPr>
        <p:grpSpPr>
          <a:xfrm>
            <a:off x="1537523" y="5589240"/>
            <a:ext cx="6068954" cy="678111"/>
            <a:chOff x="1599391" y="5508342"/>
            <a:chExt cx="6068954" cy="678111"/>
          </a:xfrm>
        </p:grpSpPr>
        <p:sp>
          <p:nvSpPr>
            <p:cNvPr id="117" name="Rectangle 17"/>
            <p:cNvSpPr>
              <a:spLocks noChangeArrowheads="1"/>
            </p:cNvSpPr>
            <p:nvPr/>
          </p:nvSpPr>
          <p:spPr bwMode="auto">
            <a:xfrm>
              <a:off x="1844936" y="5553632"/>
              <a:ext cx="295232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Фактический срок исполнения</a:t>
              </a:r>
            </a:p>
          </p:txBody>
        </p:sp>
        <p:grpSp>
          <p:nvGrpSpPr>
            <p:cNvPr id="118" name="Группа 117"/>
            <p:cNvGrpSpPr/>
            <p:nvPr/>
          </p:nvGrpSpPr>
          <p:grpSpPr>
            <a:xfrm>
              <a:off x="1599391" y="5508342"/>
              <a:ext cx="240011" cy="276999"/>
              <a:chOff x="1283503" y="3544391"/>
              <a:chExt cx="302895" cy="349575"/>
            </a:xfrm>
          </p:grpSpPr>
          <p:sp>
            <p:nvSpPr>
              <p:cNvPr id="119" name="Овал 11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nvGrpSpPr>
            <p:cNvPr id="121" name="Группа 120"/>
            <p:cNvGrpSpPr/>
            <p:nvPr/>
          </p:nvGrpSpPr>
          <p:grpSpPr>
            <a:xfrm>
              <a:off x="1599391" y="5882118"/>
              <a:ext cx="2892408" cy="304335"/>
              <a:chOff x="648364" y="1245169"/>
              <a:chExt cx="2892408" cy="304335"/>
            </a:xfrm>
          </p:grpSpPr>
          <p:sp>
            <p:nvSpPr>
              <p:cNvPr id="122" name="Rectangle 17"/>
              <p:cNvSpPr>
                <a:spLocks noChangeArrowheads="1"/>
              </p:cNvSpPr>
              <p:nvPr/>
            </p:nvSpPr>
            <p:spPr bwMode="auto">
              <a:xfrm>
                <a:off x="893909" y="1290459"/>
                <a:ext cx="26468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Резолюция по сообщению</a:t>
                </a:r>
              </a:p>
            </p:txBody>
          </p:sp>
          <p:grpSp>
            <p:nvGrpSpPr>
              <p:cNvPr id="123" name="Группа 122"/>
              <p:cNvGrpSpPr/>
              <p:nvPr/>
            </p:nvGrpSpPr>
            <p:grpSpPr>
              <a:xfrm>
                <a:off x="648364" y="1245169"/>
                <a:ext cx="240011" cy="276999"/>
                <a:chOff x="1283503" y="3544391"/>
                <a:chExt cx="302895" cy="349575"/>
              </a:xfrm>
            </p:grpSpPr>
            <p:sp>
              <p:nvSpPr>
                <p:cNvPr id="124" name="Овал 12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nvGrpSpPr>
            <p:cNvPr id="136" name="Группа 135"/>
            <p:cNvGrpSpPr/>
            <p:nvPr/>
          </p:nvGrpSpPr>
          <p:grpSpPr>
            <a:xfrm>
              <a:off x="4899663" y="5508342"/>
              <a:ext cx="2624665" cy="304336"/>
              <a:chOff x="648364" y="1245169"/>
              <a:chExt cx="2624665" cy="304336"/>
            </a:xfrm>
          </p:grpSpPr>
          <p:sp>
            <p:nvSpPr>
              <p:cNvPr id="137" name="Rectangle 17"/>
              <p:cNvSpPr>
                <a:spLocks noChangeArrowheads="1"/>
              </p:cNvSpPr>
              <p:nvPr/>
            </p:nvSpPr>
            <p:spPr bwMode="auto">
              <a:xfrm>
                <a:off x="893909" y="1290061"/>
                <a:ext cx="2379120" cy="25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Комментарий</a:t>
                </a:r>
              </a:p>
            </p:txBody>
          </p:sp>
          <p:grpSp>
            <p:nvGrpSpPr>
              <p:cNvPr id="138" name="Группа 137"/>
              <p:cNvGrpSpPr/>
              <p:nvPr/>
            </p:nvGrpSpPr>
            <p:grpSpPr>
              <a:xfrm>
                <a:off x="648364" y="1245169"/>
                <a:ext cx="240011" cy="276999"/>
                <a:chOff x="1283503" y="3544391"/>
                <a:chExt cx="302895" cy="349575"/>
              </a:xfrm>
            </p:grpSpPr>
            <p:sp>
              <p:nvSpPr>
                <p:cNvPr id="139" name="Овал 138"/>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0"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3</a:t>
                  </a:r>
                  <a:endParaRPr lang="ru-RU" sz="1200" b="1" dirty="0">
                    <a:solidFill>
                      <a:srgbClr val="C00000"/>
                    </a:solidFill>
                  </a:endParaRPr>
                </a:p>
              </p:txBody>
            </p:sp>
          </p:grpSp>
        </p:grpSp>
        <p:grpSp>
          <p:nvGrpSpPr>
            <p:cNvPr id="141" name="Группа 140"/>
            <p:cNvGrpSpPr/>
            <p:nvPr/>
          </p:nvGrpSpPr>
          <p:grpSpPr>
            <a:xfrm>
              <a:off x="4899663" y="5882118"/>
              <a:ext cx="2768682" cy="282097"/>
              <a:chOff x="648364" y="1245169"/>
              <a:chExt cx="2768682" cy="282097"/>
            </a:xfrm>
          </p:grpSpPr>
          <p:sp>
            <p:nvSpPr>
              <p:cNvPr id="142" name="Rectangle 17"/>
              <p:cNvSpPr>
                <a:spLocks noChangeArrowheads="1"/>
              </p:cNvSpPr>
              <p:nvPr/>
            </p:nvSpPr>
            <p:spPr bwMode="auto">
              <a:xfrm>
                <a:off x="893910" y="1268221"/>
                <a:ext cx="252313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Прикрепленные документы</a:t>
                </a:r>
              </a:p>
            </p:txBody>
          </p:sp>
          <p:grpSp>
            <p:nvGrpSpPr>
              <p:cNvPr id="143" name="Группа 142"/>
              <p:cNvGrpSpPr/>
              <p:nvPr/>
            </p:nvGrpSpPr>
            <p:grpSpPr>
              <a:xfrm>
                <a:off x="648364" y="1245169"/>
                <a:ext cx="240011" cy="276999"/>
                <a:chOff x="1283503" y="3544391"/>
                <a:chExt cx="302895" cy="349575"/>
              </a:xfrm>
            </p:grpSpPr>
            <p:sp>
              <p:nvSpPr>
                <p:cNvPr id="144" name="Овал 14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4</a:t>
                  </a:r>
                  <a:endParaRPr lang="ru-RU" sz="1200" b="1" dirty="0">
                    <a:solidFill>
                      <a:srgbClr val="C00000"/>
                    </a:solidFill>
                  </a:endParaRPr>
                </a:p>
              </p:txBody>
            </p:sp>
          </p:grpSp>
        </p:grpSp>
      </p:grpSp>
      <p:sp>
        <p:nvSpPr>
          <p:cNvPr id="194" name="AutoShape 7"/>
          <p:cNvSpPr>
            <a:spLocks noChangeArrowheads="1"/>
          </p:cNvSpPr>
          <p:nvPr/>
        </p:nvSpPr>
        <p:spPr bwMode="auto">
          <a:xfrm>
            <a:off x="2432998" y="2290999"/>
            <a:ext cx="4108783" cy="452123"/>
          </a:xfrm>
          <a:prstGeom prst="roundRect">
            <a:avLst>
              <a:gd name="adj" fmla="val 668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5" name="AutoShape 7"/>
          <p:cNvSpPr>
            <a:spLocks noChangeArrowheads="1"/>
          </p:cNvSpPr>
          <p:nvPr/>
        </p:nvSpPr>
        <p:spPr bwMode="auto">
          <a:xfrm>
            <a:off x="2432998" y="2742470"/>
            <a:ext cx="4108783" cy="749455"/>
          </a:xfrm>
          <a:prstGeom prst="roundRect">
            <a:avLst>
              <a:gd name="adj" fmla="val 668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96" name="AutoShape 7"/>
          <p:cNvSpPr>
            <a:spLocks noChangeArrowheads="1"/>
          </p:cNvSpPr>
          <p:nvPr/>
        </p:nvSpPr>
        <p:spPr bwMode="auto">
          <a:xfrm>
            <a:off x="2432998" y="3491925"/>
            <a:ext cx="4108783" cy="606739"/>
          </a:xfrm>
          <a:prstGeom prst="roundRect">
            <a:avLst>
              <a:gd name="adj" fmla="val 6687"/>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197" name="Группа 196"/>
          <p:cNvGrpSpPr/>
          <p:nvPr/>
        </p:nvGrpSpPr>
        <p:grpSpPr>
          <a:xfrm>
            <a:off x="6300985" y="1844128"/>
            <a:ext cx="481592" cy="400111"/>
            <a:chOff x="1290488" y="3604907"/>
            <a:chExt cx="288924" cy="240041"/>
          </a:xfrm>
        </p:grpSpPr>
        <p:sp>
          <p:nvSpPr>
            <p:cNvPr id="198" name="Овал 19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grpSp>
        <p:nvGrpSpPr>
          <p:cNvPr id="200" name="Группа 199"/>
          <p:cNvGrpSpPr/>
          <p:nvPr/>
        </p:nvGrpSpPr>
        <p:grpSpPr>
          <a:xfrm>
            <a:off x="6300985" y="2313000"/>
            <a:ext cx="481592" cy="400111"/>
            <a:chOff x="1290488" y="3604907"/>
            <a:chExt cx="288924" cy="240041"/>
          </a:xfrm>
        </p:grpSpPr>
        <p:sp>
          <p:nvSpPr>
            <p:cNvPr id="201" name="Овал 200"/>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2"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203" name="Группа 202"/>
          <p:cNvGrpSpPr/>
          <p:nvPr/>
        </p:nvGrpSpPr>
        <p:grpSpPr>
          <a:xfrm>
            <a:off x="6300985" y="2926639"/>
            <a:ext cx="481592" cy="400111"/>
            <a:chOff x="1290488" y="3604907"/>
            <a:chExt cx="288924" cy="240041"/>
          </a:xfrm>
        </p:grpSpPr>
        <p:sp>
          <p:nvSpPr>
            <p:cNvPr id="204" name="Овал 20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5"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3</a:t>
              </a:r>
              <a:endParaRPr lang="ru-RU" b="1" dirty="0">
                <a:solidFill>
                  <a:srgbClr val="C00000"/>
                </a:solidFill>
              </a:endParaRPr>
            </a:p>
          </p:txBody>
        </p:sp>
      </p:grpSp>
      <p:grpSp>
        <p:nvGrpSpPr>
          <p:cNvPr id="206" name="Группа 205"/>
          <p:cNvGrpSpPr/>
          <p:nvPr/>
        </p:nvGrpSpPr>
        <p:grpSpPr>
          <a:xfrm>
            <a:off x="6300985" y="3595926"/>
            <a:ext cx="481592" cy="400111"/>
            <a:chOff x="1290488" y="3604907"/>
            <a:chExt cx="288924" cy="240041"/>
          </a:xfrm>
        </p:grpSpPr>
        <p:sp>
          <p:nvSpPr>
            <p:cNvPr id="207" name="Овал 20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4</a:t>
              </a:r>
              <a:endParaRPr lang="ru-RU" b="1" dirty="0">
                <a:solidFill>
                  <a:srgbClr val="C00000"/>
                </a:solidFill>
              </a:endParaRPr>
            </a:p>
          </p:txBody>
        </p:sp>
      </p:grpSp>
      <p:sp>
        <p:nvSpPr>
          <p:cNvPr id="3" name="Номер слайда 2"/>
          <p:cNvSpPr>
            <a:spLocks noGrp="1"/>
          </p:cNvSpPr>
          <p:nvPr>
            <p:ph type="sldNum" sz="quarter" idx="12"/>
          </p:nvPr>
        </p:nvSpPr>
        <p:spPr/>
        <p:txBody>
          <a:bodyPr/>
          <a:lstStyle/>
          <a:p>
            <a:pPr>
              <a:defRPr/>
            </a:pPr>
            <a:fld id="{2B40B2B8-615A-42D7-BA37-F5568DB5F6A6}" type="slidenum">
              <a:rPr lang="ru-RU" smtClean="0"/>
              <a:pPr>
                <a:defRPr/>
              </a:pPr>
              <a:t>94</a:t>
            </a:fld>
            <a:endParaRPr lang="ru-RU"/>
          </a:p>
        </p:txBody>
      </p:sp>
    </p:spTree>
    <p:extLst>
      <p:ext uri="{BB962C8B-B14F-4D97-AF65-F5344CB8AC3E}">
        <p14:creationId xmlns:p14="http://schemas.microsoft.com/office/powerpoint/2010/main" val="12583241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416527" y="1988840"/>
            <a:ext cx="640871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ts val="2500"/>
              </a:lnSpc>
            </a:pPr>
            <a:r>
              <a:rPr lang="ru-RU" sz="2400" b="1"/>
              <a:t/>
            </a:r>
            <a:br>
              <a:rPr lang="ru-RU" sz="2400" b="1"/>
            </a:br>
            <a:r>
              <a:rPr lang="ru-RU" sz="2400" b="1"/>
              <a:t>Особенности </a:t>
            </a:r>
            <a:r>
              <a:rPr lang="ru-RU" sz="2400" b="1"/>
              <a:t>ввода </a:t>
            </a:r>
            <a:r>
              <a:rPr lang="ru-RU" sz="2400" b="1" smtClean="0"/>
              <a:t>информации</a:t>
            </a:r>
          </a:p>
          <a:p>
            <a:pPr algn="ctr">
              <a:lnSpc>
                <a:spcPts val="2500"/>
              </a:lnSpc>
            </a:pPr>
            <a:r>
              <a:rPr lang="ru-RU" b="1" smtClean="0"/>
              <a:t>о </a:t>
            </a:r>
            <a:r>
              <a:rPr lang="ru-RU" b="1"/>
              <a:t>государственной (муниципальной) функции</a:t>
            </a:r>
          </a:p>
        </p:txBody>
      </p:sp>
      <p:grpSp>
        <p:nvGrpSpPr>
          <p:cNvPr id="4" name="Группа 3"/>
          <p:cNvGrpSpPr/>
          <p:nvPr/>
        </p:nvGrpSpPr>
        <p:grpSpPr>
          <a:xfrm>
            <a:off x="1416527" y="3082500"/>
            <a:ext cx="6408712" cy="45719"/>
            <a:chOff x="1403648" y="3860938"/>
            <a:chExt cx="6048672" cy="43536"/>
          </a:xfrm>
        </p:grpSpPr>
        <p:sp>
          <p:nvSpPr>
            <p:cNvPr id="5" name="Прямоугольник 4"/>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9" name="Номер слайда 8"/>
          <p:cNvSpPr>
            <a:spLocks noGrp="1"/>
          </p:cNvSpPr>
          <p:nvPr>
            <p:ph type="sldNum" sz="quarter" idx="12"/>
          </p:nvPr>
        </p:nvSpPr>
        <p:spPr/>
        <p:txBody>
          <a:bodyPr/>
          <a:lstStyle/>
          <a:p>
            <a:pPr>
              <a:defRPr/>
            </a:pPr>
            <a:fld id="{2B40B2B8-615A-42D7-BA37-F5568DB5F6A6}" type="slidenum">
              <a:rPr lang="ru-RU" smtClean="0"/>
              <a:pPr>
                <a:defRPr/>
              </a:pPr>
              <a:t>95</a:t>
            </a:fld>
            <a:endParaRPr lang="ru-RU"/>
          </a:p>
        </p:txBody>
      </p:sp>
    </p:spTree>
    <p:extLst>
      <p:ext uri="{BB962C8B-B14F-4D97-AF65-F5344CB8AC3E}">
        <p14:creationId xmlns:p14="http://schemas.microsoft.com/office/powerpoint/2010/main" val="41070503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Группа 14"/>
          <p:cNvGrpSpPr/>
          <p:nvPr/>
        </p:nvGrpSpPr>
        <p:grpSpPr>
          <a:xfrm>
            <a:off x="0" y="6812282"/>
            <a:ext cx="9143999" cy="45719"/>
            <a:chOff x="1403648" y="3860938"/>
            <a:chExt cx="6048672" cy="43536"/>
          </a:xfrm>
        </p:grpSpPr>
        <p:sp>
          <p:nvSpPr>
            <p:cNvPr id="16" name="Прямоугольник 1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новой функции</a:t>
            </a:r>
          </a:p>
        </p:txBody>
      </p:sp>
      <p:grpSp>
        <p:nvGrpSpPr>
          <p:cNvPr id="3" name="Группа 2"/>
          <p:cNvGrpSpPr/>
          <p:nvPr/>
        </p:nvGrpSpPr>
        <p:grpSpPr>
          <a:xfrm>
            <a:off x="1688806" y="5906608"/>
            <a:ext cx="5766389" cy="304335"/>
            <a:chOff x="1768915" y="6066707"/>
            <a:chExt cx="5766389" cy="304335"/>
          </a:xfrm>
        </p:grpSpPr>
        <p:grpSp>
          <p:nvGrpSpPr>
            <p:cNvPr id="22" name="Группа 21"/>
            <p:cNvGrpSpPr/>
            <p:nvPr/>
          </p:nvGrpSpPr>
          <p:grpSpPr>
            <a:xfrm>
              <a:off x="1768915" y="6066707"/>
              <a:ext cx="2892408" cy="304335"/>
              <a:chOff x="648364" y="1245169"/>
              <a:chExt cx="2892408" cy="304335"/>
            </a:xfrm>
          </p:grpSpPr>
          <p:sp>
            <p:nvSpPr>
              <p:cNvPr id="28" name="Rectangle 17"/>
              <p:cNvSpPr>
                <a:spLocks noChangeArrowheads="1"/>
              </p:cNvSpPr>
              <p:nvPr/>
            </p:nvSpPr>
            <p:spPr bwMode="auto">
              <a:xfrm>
                <a:off x="893909" y="1290459"/>
                <a:ext cx="26468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smtClean="0"/>
                  <a:t>Закладка </a:t>
                </a:r>
                <a:r>
                  <a:rPr lang="ru-RU" sz="1400"/>
                  <a:t>«Услуги»</a:t>
                </a:r>
              </a:p>
            </p:txBody>
          </p:sp>
          <p:grpSp>
            <p:nvGrpSpPr>
              <p:cNvPr id="32" name="Группа 31"/>
              <p:cNvGrpSpPr/>
              <p:nvPr/>
            </p:nvGrpSpPr>
            <p:grpSpPr>
              <a:xfrm>
                <a:off x="648364" y="1245169"/>
                <a:ext cx="240011" cy="276999"/>
                <a:chOff x="1283503" y="3544391"/>
                <a:chExt cx="302895" cy="349575"/>
              </a:xfrm>
            </p:grpSpPr>
            <p:sp>
              <p:nvSpPr>
                <p:cNvPr id="33" name="Овал 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23" name="Группа 22"/>
            <p:cNvGrpSpPr/>
            <p:nvPr/>
          </p:nvGrpSpPr>
          <p:grpSpPr>
            <a:xfrm>
              <a:off x="4172879" y="6066707"/>
              <a:ext cx="3362425" cy="304335"/>
              <a:chOff x="648364" y="1245169"/>
              <a:chExt cx="3362425" cy="304335"/>
            </a:xfrm>
          </p:grpSpPr>
          <p:sp>
            <p:nvSpPr>
              <p:cNvPr id="24" name="Rectangle 17"/>
              <p:cNvSpPr>
                <a:spLocks noChangeArrowheads="1"/>
              </p:cNvSpPr>
              <p:nvPr/>
            </p:nvSpPr>
            <p:spPr bwMode="auto">
              <a:xfrm>
                <a:off x="893910" y="1290459"/>
                <a:ext cx="3116879"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Кнопка «Создать новую функцию»</a:t>
                </a:r>
              </a:p>
            </p:txBody>
          </p:sp>
          <p:grpSp>
            <p:nvGrpSpPr>
              <p:cNvPr id="25" name="Группа 24"/>
              <p:cNvGrpSpPr/>
              <p:nvPr/>
            </p:nvGrpSpPr>
            <p:grpSpPr>
              <a:xfrm>
                <a:off x="648364" y="1245169"/>
                <a:ext cx="240011" cy="276999"/>
                <a:chOff x="1283503" y="3544391"/>
                <a:chExt cx="302895" cy="349575"/>
              </a:xfrm>
            </p:grpSpPr>
            <p:sp>
              <p:nvSpPr>
                <p:cNvPr id="26" name="Овал 2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grpSp>
        <p:nvGrpSpPr>
          <p:cNvPr id="4" name="Группа 3"/>
          <p:cNvGrpSpPr/>
          <p:nvPr/>
        </p:nvGrpSpPr>
        <p:grpSpPr>
          <a:xfrm>
            <a:off x="378402" y="1112623"/>
            <a:ext cx="8387197" cy="4446066"/>
            <a:chOff x="395536" y="960862"/>
            <a:chExt cx="8387197" cy="4446066"/>
          </a:xfrm>
        </p:grpSpPr>
        <p:pic>
          <p:nvPicPr>
            <p:cNvPr id="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960862"/>
              <a:ext cx="8352928" cy="4446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AutoShape 9"/>
            <p:cNvSpPr>
              <a:spLocks noChangeArrowheads="1"/>
            </p:cNvSpPr>
            <p:nvPr/>
          </p:nvSpPr>
          <p:spPr bwMode="auto">
            <a:xfrm>
              <a:off x="7602016" y="1363591"/>
              <a:ext cx="1180717" cy="209649"/>
            </a:xfrm>
            <a:prstGeom prst="roundRect">
              <a:avLst>
                <a:gd name="adj" fmla="val 88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7" name="Группа 36"/>
            <p:cNvGrpSpPr/>
            <p:nvPr/>
          </p:nvGrpSpPr>
          <p:grpSpPr>
            <a:xfrm>
              <a:off x="7361220" y="1068304"/>
              <a:ext cx="481592" cy="400111"/>
              <a:chOff x="1290488" y="3604907"/>
              <a:chExt cx="288924" cy="240041"/>
            </a:xfrm>
          </p:grpSpPr>
          <p:sp>
            <p:nvSpPr>
              <p:cNvPr id="38" name="Овал 37"/>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sp>
          <p:nvSpPr>
            <p:cNvPr id="40" name="AutoShape 9"/>
            <p:cNvSpPr>
              <a:spLocks noChangeArrowheads="1"/>
            </p:cNvSpPr>
            <p:nvPr/>
          </p:nvSpPr>
          <p:spPr bwMode="auto">
            <a:xfrm>
              <a:off x="429805" y="1573240"/>
              <a:ext cx="1540588" cy="1279696"/>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2" name="Группа 41"/>
            <p:cNvGrpSpPr/>
            <p:nvPr/>
          </p:nvGrpSpPr>
          <p:grpSpPr>
            <a:xfrm>
              <a:off x="1729596" y="1658864"/>
              <a:ext cx="481592" cy="400111"/>
              <a:chOff x="1290488" y="3604907"/>
              <a:chExt cx="288924" cy="240041"/>
            </a:xfrm>
          </p:grpSpPr>
          <p:sp>
            <p:nvSpPr>
              <p:cNvPr id="43" name="Овал 42"/>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grpSp>
      <p:sp>
        <p:nvSpPr>
          <p:cNvPr id="5" name="Номер слайда 4"/>
          <p:cNvSpPr>
            <a:spLocks noGrp="1"/>
          </p:cNvSpPr>
          <p:nvPr>
            <p:ph type="sldNum" sz="quarter" idx="12"/>
          </p:nvPr>
        </p:nvSpPr>
        <p:spPr/>
        <p:txBody>
          <a:bodyPr/>
          <a:lstStyle/>
          <a:p>
            <a:pPr>
              <a:defRPr/>
            </a:pPr>
            <a:fld id="{45040E7C-637F-40F9-9AAE-6F957ED76841}" type="slidenum">
              <a:rPr lang="ru-RU" smtClean="0"/>
              <a:pPr>
                <a:defRPr/>
              </a:pPr>
              <a:t>96</a:t>
            </a:fld>
            <a:endParaRPr lang="ru-RU"/>
          </a:p>
        </p:txBody>
      </p:sp>
    </p:spTree>
    <p:extLst>
      <p:ext uri="{BB962C8B-B14F-4D97-AF65-F5344CB8AC3E}">
        <p14:creationId xmlns:p14="http://schemas.microsoft.com/office/powerpoint/2010/main" val="34327773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2623"/>
            <a:ext cx="8388424" cy="464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Группа 14"/>
          <p:cNvGrpSpPr/>
          <p:nvPr/>
        </p:nvGrpSpPr>
        <p:grpSpPr>
          <a:xfrm>
            <a:off x="0" y="6812282"/>
            <a:ext cx="9143999" cy="45719"/>
            <a:chOff x="1403648" y="3860938"/>
            <a:chExt cx="6048672" cy="43536"/>
          </a:xfrm>
        </p:grpSpPr>
        <p:sp>
          <p:nvSpPr>
            <p:cNvPr id="16" name="Прямоугольник 15"/>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0"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Создание новой функции</a:t>
            </a:r>
          </a:p>
        </p:txBody>
      </p:sp>
      <p:grpSp>
        <p:nvGrpSpPr>
          <p:cNvPr id="3" name="Группа 2"/>
          <p:cNvGrpSpPr/>
          <p:nvPr/>
        </p:nvGrpSpPr>
        <p:grpSpPr>
          <a:xfrm>
            <a:off x="2148195" y="6130683"/>
            <a:ext cx="4884333" cy="304335"/>
            <a:chOff x="839796" y="6130683"/>
            <a:chExt cx="4884333" cy="304335"/>
          </a:xfrm>
        </p:grpSpPr>
        <p:grpSp>
          <p:nvGrpSpPr>
            <p:cNvPr id="22" name="Группа 21"/>
            <p:cNvGrpSpPr/>
            <p:nvPr/>
          </p:nvGrpSpPr>
          <p:grpSpPr>
            <a:xfrm>
              <a:off x="839796" y="6130683"/>
              <a:ext cx="2796100" cy="304335"/>
              <a:chOff x="648364" y="1245169"/>
              <a:chExt cx="2796100" cy="304335"/>
            </a:xfrm>
          </p:grpSpPr>
          <p:sp>
            <p:nvSpPr>
              <p:cNvPr id="28" name="Rectangle 17"/>
              <p:cNvSpPr>
                <a:spLocks noChangeArrowheads="1"/>
              </p:cNvSpPr>
              <p:nvPr/>
            </p:nvSpPr>
            <p:spPr bwMode="auto">
              <a:xfrm>
                <a:off x="893909" y="1290459"/>
                <a:ext cx="2550555"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Закладки описания функции</a:t>
                </a:r>
              </a:p>
            </p:txBody>
          </p:sp>
          <p:grpSp>
            <p:nvGrpSpPr>
              <p:cNvPr id="32" name="Группа 31"/>
              <p:cNvGrpSpPr/>
              <p:nvPr/>
            </p:nvGrpSpPr>
            <p:grpSpPr>
              <a:xfrm>
                <a:off x="648364" y="1245169"/>
                <a:ext cx="240011" cy="276999"/>
                <a:chOff x="1283503" y="3544391"/>
                <a:chExt cx="302895" cy="349575"/>
              </a:xfrm>
            </p:grpSpPr>
            <p:sp>
              <p:nvSpPr>
                <p:cNvPr id="33" name="Овал 32"/>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23" name="Группа 22"/>
            <p:cNvGrpSpPr/>
            <p:nvPr/>
          </p:nvGrpSpPr>
          <p:grpSpPr>
            <a:xfrm>
              <a:off x="4092156" y="6130683"/>
              <a:ext cx="1631973" cy="304335"/>
              <a:chOff x="648364" y="1245169"/>
              <a:chExt cx="1631973" cy="304335"/>
            </a:xfrm>
          </p:grpSpPr>
          <p:sp>
            <p:nvSpPr>
              <p:cNvPr id="24" name="Rectangle 17"/>
              <p:cNvSpPr>
                <a:spLocks noChangeArrowheads="1"/>
              </p:cNvSpPr>
              <p:nvPr/>
            </p:nvSpPr>
            <p:spPr bwMode="auto">
              <a:xfrm>
                <a:off x="893911" y="1290459"/>
                <a:ext cx="1386426"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Поля функции</a:t>
                </a:r>
              </a:p>
            </p:txBody>
          </p:sp>
          <p:grpSp>
            <p:nvGrpSpPr>
              <p:cNvPr id="25" name="Группа 24"/>
              <p:cNvGrpSpPr/>
              <p:nvPr/>
            </p:nvGrpSpPr>
            <p:grpSpPr>
              <a:xfrm>
                <a:off x="648364" y="1245169"/>
                <a:ext cx="240011" cy="276999"/>
                <a:chOff x="1283503" y="3544391"/>
                <a:chExt cx="302895" cy="349575"/>
              </a:xfrm>
            </p:grpSpPr>
            <p:sp>
              <p:nvSpPr>
                <p:cNvPr id="26" name="Овал 25"/>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sp>
        <p:nvSpPr>
          <p:cNvPr id="37" name="AutoShape 9"/>
          <p:cNvSpPr>
            <a:spLocks noChangeArrowheads="1"/>
          </p:cNvSpPr>
          <p:nvPr/>
        </p:nvSpPr>
        <p:spPr bwMode="auto">
          <a:xfrm>
            <a:off x="1941643" y="2159322"/>
            <a:ext cx="6753174" cy="3285902"/>
          </a:xfrm>
          <a:prstGeom prst="roundRect">
            <a:avLst>
              <a:gd name="adj" fmla="val 88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38" name="Группа 37"/>
          <p:cNvGrpSpPr/>
          <p:nvPr/>
        </p:nvGrpSpPr>
        <p:grpSpPr>
          <a:xfrm>
            <a:off x="5915116" y="1961772"/>
            <a:ext cx="481592" cy="400111"/>
            <a:chOff x="1290488" y="3604907"/>
            <a:chExt cx="288924" cy="240041"/>
          </a:xfrm>
        </p:grpSpPr>
        <p:sp>
          <p:nvSpPr>
            <p:cNvPr id="44" name="Овал 43"/>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sp>
        <p:nvSpPr>
          <p:cNvPr id="39" name="AutoShape 9"/>
          <p:cNvSpPr>
            <a:spLocks noChangeArrowheads="1"/>
          </p:cNvSpPr>
          <p:nvPr/>
        </p:nvSpPr>
        <p:spPr bwMode="auto">
          <a:xfrm>
            <a:off x="431032" y="1817505"/>
            <a:ext cx="1423025" cy="1906200"/>
          </a:xfrm>
          <a:prstGeom prst="roundRect">
            <a:avLst>
              <a:gd name="adj" fmla="val 229"/>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0" name="Группа 39"/>
          <p:cNvGrpSpPr/>
          <p:nvPr/>
        </p:nvGrpSpPr>
        <p:grpSpPr>
          <a:xfrm>
            <a:off x="1613261" y="1623611"/>
            <a:ext cx="481592" cy="400111"/>
            <a:chOff x="1290488" y="3604907"/>
            <a:chExt cx="288924" cy="240041"/>
          </a:xfrm>
        </p:grpSpPr>
        <p:sp>
          <p:nvSpPr>
            <p:cNvPr id="42" name="Овал 41"/>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sp>
        <p:nvSpPr>
          <p:cNvPr id="4" name="Номер слайда 3"/>
          <p:cNvSpPr>
            <a:spLocks noGrp="1"/>
          </p:cNvSpPr>
          <p:nvPr>
            <p:ph type="sldNum" sz="quarter" idx="12"/>
          </p:nvPr>
        </p:nvSpPr>
        <p:spPr/>
        <p:txBody>
          <a:bodyPr/>
          <a:lstStyle/>
          <a:p>
            <a:pPr>
              <a:defRPr/>
            </a:pPr>
            <a:fld id="{45040E7C-637F-40F9-9AAE-6F957ED76841}" type="slidenum">
              <a:rPr lang="ru-RU" smtClean="0"/>
              <a:pPr>
                <a:defRPr/>
              </a:pPr>
              <a:t>97</a:t>
            </a:fld>
            <a:endParaRPr lang="ru-RU"/>
          </a:p>
        </p:txBody>
      </p:sp>
    </p:spTree>
    <p:extLst>
      <p:ext uri="{BB962C8B-B14F-4D97-AF65-F5344CB8AC3E}">
        <p14:creationId xmlns:p14="http://schemas.microsoft.com/office/powerpoint/2010/main" val="4136329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594025" y="1340768"/>
            <a:ext cx="7955951" cy="4680520"/>
            <a:chOff x="539552" y="1281591"/>
            <a:chExt cx="7955951" cy="4680520"/>
          </a:xfrm>
        </p:grpSpPr>
        <p:pic>
          <p:nvPicPr>
            <p:cNvPr id="481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889"/>
            <a:stretch/>
          </p:blipFill>
          <p:spPr bwMode="auto">
            <a:xfrm>
              <a:off x="539552" y="1281591"/>
              <a:ext cx="4608512" cy="468052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grpSp>
          <p:nvGrpSpPr>
            <p:cNvPr id="3" name="Группа 2"/>
            <p:cNvGrpSpPr/>
            <p:nvPr/>
          </p:nvGrpSpPr>
          <p:grpSpPr>
            <a:xfrm>
              <a:off x="5503024" y="1772816"/>
              <a:ext cx="2992479" cy="3759210"/>
              <a:chOff x="5503024" y="1772816"/>
              <a:chExt cx="2992479" cy="3759210"/>
            </a:xfrm>
          </p:grpSpPr>
          <p:grpSp>
            <p:nvGrpSpPr>
              <p:cNvPr id="2" name="Группа 1"/>
              <p:cNvGrpSpPr/>
              <p:nvPr/>
            </p:nvGrpSpPr>
            <p:grpSpPr>
              <a:xfrm>
                <a:off x="5508104" y="2712505"/>
                <a:ext cx="2930273" cy="2819521"/>
                <a:chOff x="5386144" y="1920491"/>
                <a:chExt cx="2930273" cy="2819521"/>
              </a:xfrm>
            </p:grpSpPr>
            <p:sp>
              <p:nvSpPr>
                <p:cNvPr id="350231" name="Rectangle 23"/>
                <p:cNvSpPr>
                  <a:spLocks noChangeArrowheads="1"/>
                </p:cNvSpPr>
                <p:nvPr/>
              </p:nvSpPr>
              <p:spPr bwMode="auto">
                <a:xfrm>
                  <a:off x="5386145" y="3427273"/>
                  <a:ext cx="2930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400" dirty="0"/>
                    <a:t>4. Целевой этап </a:t>
                  </a:r>
                  <a:r>
                    <a:rPr lang="ru-RU" sz="1400"/>
                    <a:t>оказания </a:t>
                  </a:r>
                  <a:r>
                    <a:rPr lang="ru-RU" sz="1400" smtClean="0"/>
                    <a:t>услуги</a:t>
                  </a:r>
                </a:p>
                <a:p>
                  <a:pPr marL="457200" indent="-457200"/>
                  <a:r>
                    <a:rPr lang="ru-RU" sz="1400"/>
                    <a:t> </a:t>
                  </a:r>
                  <a:r>
                    <a:rPr lang="ru-RU" sz="1400" smtClean="0"/>
                    <a:t>   </a:t>
                  </a:r>
                  <a:r>
                    <a:rPr lang="ru-RU" sz="1400" smtClean="0"/>
                    <a:t>в </a:t>
                  </a:r>
                  <a:r>
                    <a:rPr lang="ru-RU" sz="1400" dirty="0"/>
                    <a:t>электронной форме</a:t>
                  </a:r>
                </a:p>
              </p:txBody>
            </p:sp>
            <p:sp>
              <p:nvSpPr>
                <p:cNvPr id="350233" name="Rectangle 25"/>
                <p:cNvSpPr>
                  <a:spLocks noChangeArrowheads="1"/>
                </p:cNvSpPr>
                <p:nvPr/>
              </p:nvSpPr>
              <p:spPr bwMode="auto">
                <a:xfrm>
                  <a:off x="5386145" y="4001348"/>
                  <a:ext cx="26422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457200" indent="-457200"/>
                  <a:r>
                    <a:rPr lang="ru-RU" sz="1400" dirty="0"/>
                    <a:t>5</a:t>
                  </a:r>
                  <a:r>
                    <a:rPr lang="ru-RU" sz="1400"/>
                    <a:t>. </a:t>
                  </a:r>
                  <a:r>
                    <a:rPr lang="ru-RU" sz="1400" smtClean="0"/>
                    <a:t>Количество</a:t>
                  </a:r>
                </a:p>
                <a:p>
                  <a:pPr marL="457200" indent="-457200"/>
                  <a:r>
                    <a:rPr lang="ru-RU" sz="1400"/>
                    <a:t> </a:t>
                  </a:r>
                  <a:r>
                    <a:rPr lang="ru-RU" sz="1400" smtClean="0"/>
                    <a:t>   </a:t>
                  </a:r>
                  <a:r>
                    <a:rPr lang="ru-RU" sz="1400" smtClean="0"/>
                    <a:t>взаимодействий заявителя</a:t>
                  </a:r>
                </a:p>
                <a:p>
                  <a:pPr marL="457200" indent="-457200"/>
                  <a:r>
                    <a:rPr lang="ru-RU" sz="1400"/>
                    <a:t> </a:t>
                  </a:r>
                  <a:r>
                    <a:rPr lang="ru-RU" sz="1400" smtClean="0"/>
                    <a:t>   </a:t>
                  </a:r>
                  <a:r>
                    <a:rPr lang="ru-RU" sz="1400" smtClean="0"/>
                    <a:t>с </a:t>
                  </a:r>
                  <a:r>
                    <a:rPr lang="ru-RU" sz="1400" dirty="0"/>
                    <a:t>должностными лицами</a:t>
                  </a:r>
                </a:p>
              </p:txBody>
            </p:sp>
            <p:sp>
              <p:nvSpPr>
                <p:cNvPr id="350234" name="Rectangle 26"/>
                <p:cNvSpPr>
                  <a:spLocks noChangeArrowheads="1"/>
                </p:cNvSpPr>
                <p:nvPr/>
              </p:nvSpPr>
              <p:spPr bwMode="auto">
                <a:xfrm>
                  <a:off x="5386144" y="1920491"/>
                  <a:ext cx="27363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400" smtClean="0">
                      <a:latin typeface="Arial" panose="020B0604020202020204" pitchFamily="34" charset="0"/>
                    </a:rPr>
                    <a:t>1. Ответственная организация</a:t>
                  </a:r>
                </a:p>
                <a:p>
                  <a:r>
                    <a:rPr lang="ru-RU" sz="1400" smtClean="0">
                      <a:latin typeface="Arial" panose="020B0604020202020204" pitchFamily="34" charset="0"/>
                    </a:rPr>
                    <a:t>    (учреждение)</a:t>
                  </a:r>
                  <a:endParaRPr lang="ru-RU" sz="1400" dirty="0">
                    <a:latin typeface="Arial" panose="020B0604020202020204" pitchFamily="34" charset="0"/>
                  </a:endParaRPr>
                </a:p>
              </p:txBody>
            </p:sp>
            <p:sp>
              <p:nvSpPr>
                <p:cNvPr id="41" name="Rectangle 26"/>
                <p:cNvSpPr>
                  <a:spLocks noChangeArrowheads="1"/>
                </p:cNvSpPr>
                <p:nvPr/>
              </p:nvSpPr>
              <p:spPr bwMode="auto">
                <a:xfrm>
                  <a:off x="5386144" y="2494566"/>
                  <a:ext cx="1800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400" dirty="0"/>
                    <a:t>2. Категория услуги</a:t>
                  </a:r>
                </a:p>
              </p:txBody>
            </p:sp>
            <p:sp>
              <p:nvSpPr>
                <p:cNvPr id="42" name="Rectangle 26"/>
                <p:cNvSpPr>
                  <a:spLocks noChangeArrowheads="1"/>
                </p:cNvSpPr>
                <p:nvPr/>
              </p:nvSpPr>
              <p:spPr bwMode="auto">
                <a:xfrm>
                  <a:off x="5386144" y="2853198"/>
                  <a:ext cx="2930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r>
                    <a:rPr lang="ru-RU" sz="1400" dirty="0"/>
                    <a:t>3. Текущий этап </a:t>
                  </a:r>
                  <a:r>
                    <a:rPr lang="ru-RU" sz="1400"/>
                    <a:t>оказания </a:t>
                  </a:r>
                  <a:r>
                    <a:rPr lang="ru-RU" sz="1400" smtClean="0"/>
                    <a:t>услуги</a:t>
                  </a:r>
                </a:p>
                <a:p>
                  <a:r>
                    <a:rPr lang="ru-RU" sz="1400"/>
                    <a:t> </a:t>
                  </a:r>
                  <a:r>
                    <a:rPr lang="ru-RU" sz="1400" smtClean="0"/>
                    <a:t>   </a:t>
                  </a:r>
                  <a:r>
                    <a:rPr lang="ru-RU" sz="1400" smtClean="0"/>
                    <a:t>в </a:t>
                  </a:r>
                  <a:r>
                    <a:rPr lang="ru-RU" sz="1400" dirty="0"/>
                    <a:t>электронной форме</a:t>
                  </a:r>
                </a:p>
              </p:txBody>
            </p:sp>
          </p:grpSp>
          <p:sp>
            <p:nvSpPr>
              <p:cNvPr id="33" name="Rectangle 26"/>
              <p:cNvSpPr>
                <a:spLocks noChangeArrowheads="1"/>
              </p:cNvSpPr>
              <p:nvPr/>
            </p:nvSpPr>
            <p:spPr bwMode="auto">
              <a:xfrm>
                <a:off x="5503024" y="1772816"/>
                <a:ext cx="299247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400" b="1" dirty="0">
                    <a:latin typeface="Arial" panose="020B0604020202020204" pitchFamily="34" charset="0"/>
                  </a:rPr>
                  <a:t>По сравнению с одноименной закладкой услуги, для функции не заполняются: </a:t>
                </a:r>
              </a:p>
            </p:txBody>
          </p:sp>
        </p:grpSp>
      </p:grpSp>
      <p:grpSp>
        <p:nvGrpSpPr>
          <p:cNvPr id="16" name="Группа 15"/>
          <p:cNvGrpSpPr/>
          <p:nvPr/>
        </p:nvGrpSpPr>
        <p:grpSpPr>
          <a:xfrm>
            <a:off x="0" y="6812282"/>
            <a:ext cx="9143999" cy="45719"/>
            <a:chOff x="1403648" y="3860938"/>
            <a:chExt cx="6048672" cy="43536"/>
          </a:xfrm>
        </p:grpSpPr>
        <p:sp>
          <p:nvSpPr>
            <p:cNvPr id="17" name="Прямоугольник 16"/>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Закладка «Основные сведения»</a:t>
            </a:r>
          </a:p>
        </p:txBody>
      </p:sp>
      <p:sp>
        <p:nvSpPr>
          <p:cNvPr id="5" name="Номер слайда 4"/>
          <p:cNvSpPr>
            <a:spLocks noGrp="1"/>
          </p:cNvSpPr>
          <p:nvPr>
            <p:ph type="sldNum" sz="quarter" idx="12"/>
          </p:nvPr>
        </p:nvSpPr>
        <p:spPr/>
        <p:txBody>
          <a:bodyPr/>
          <a:lstStyle/>
          <a:p>
            <a:pPr>
              <a:defRPr/>
            </a:pPr>
            <a:fld id="{45040E7C-637F-40F9-9AAE-6F957ED76841}" type="slidenum">
              <a:rPr lang="ru-RU" smtClean="0"/>
              <a:pPr>
                <a:defRPr/>
              </a:pPr>
              <a:t>98</a:t>
            </a:fld>
            <a:endParaRPr lang="ru-RU"/>
          </a:p>
        </p:txBody>
      </p:sp>
    </p:spTree>
    <p:extLst>
      <p:ext uri="{BB962C8B-B14F-4D97-AF65-F5344CB8AC3E}">
        <p14:creationId xmlns:p14="http://schemas.microsoft.com/office/powerpoint/2010/main" val="16441157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Группа 27"/>
          <p:cNvGrpSpPr/>
          <p:nvPr/>
        </p:nvGrpSpPr>
        <p:grpSpPr>
          <a:xfrm>
            <a:off x="0" y="6812282"/>
            <a:ext cx="9143999" cy="45719"/>
            <a:chOff x="1403648" y="3860938"/>
            <a:chExt cx="6048672" cy="43536"/>
          </a:xfrm>
        </p:grpSpPr>
        <p:sp>
          <p:nvSpPr>
            <p:cNvPr id="29" name="Прямоугольник 28"/>
            <p:cNvSpPr/>
            <p:nvPr/>
          </p:nvSpPr>
          <p:spPr>
            <a:xfrm>
              <a:off x="1403648"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2915816" y="3860938"/>
              <a:ext cx="1512168" cy="43536"/>
            </a:xfrm>
            <a:prstGeom prst="rect">
              <a:avLst/>
            </a:prstGeom>
            <a:solidFill>
              <a:srgbClr val="7FD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4427984" y="3860938"/>
              <a:ext cx="1512168" cy="43536"/>
            </a:xfrm>
            <a:prstGeom prst="rect">
              <a:avLst/>
            </a:prstGeom>
            <a:solidFill>
              <a:srgbClr val="F3C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5940152" y="3860938"/>
              <a:ext cx="1512168" cy="43536"/>
            </a:xfrm>
            <a:prstGeom prst="rect">
              <a:avLst/>
            </a:prstGeom>
            <a:solidFill>
              <a:srgbClr val="1689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3" name="Rectangle 2"/>
          <p:cNvSpPr>
            <a:spLocks noChangeArrowheads="1"/>
          </p:cNvSpPr>
          <p:nvPr/>
        </p:nvSpPr>
        <p:spPr bwMode="auto">
          <a:xfrm>
            <a:off x="591344" y="332656"/>
            <a:ext cx="79613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ctr">
              <a:lnSpc>
                <a:spcPts val="2500"/>
              </a:lnSpc>
            </a:pPr>
            <a:r>
              <a:rPr lang="ru-RU" sz="2400" b="1"/>
              <a:t>Закладка «Сведения о консультировании»</a:t>
            </a:r>
          </a:p>
        </p:txBody>
      </p:sp>
      <p:grpSp>
        <p:nvGrpSpPr>
          <p:cNvPr id="11" name="Группа 10"/>
          <p:cNvGrpSpPr/>
          <p:nvPr/>
        </p:nvGrpSpPr>
        <p:grpSpPr>
          <a:xfrm>
            <a:off x="710804" y="1320982"/>
            <a:ext cx="7722392" cy="4864453"/>
            <a:chOff x="827584" y="1192103"/>
            <a:chExt cx="7722392" cy="4864453"/>
          </a:xfrm>
        </p:grpSpPr>
        <p:grpSp>
          <p:nvGrpSpPr>
            <p:cNvPr id="10" name="Группа 9"/>
            <p:cNvGrpSpPr/>
            <p:nvPr/>
          </p:nvGrpSpPr>
          <p:grpSpPr>
            <a:xfrm>
              <a:off x="827584" y="1250512"/>
              <a:ext cx="4527737" cy="4806044"/>
              <a:chOff x="827584" y="1250512"/>
              <a:chExt cx="4527737" cy="4806044"/>
            </a:xfrm>
          </p:grpSpPr>
          <p:pic>
            <p:nvPicPr>
              <p:cNvPr id="491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5000"/>
              <a:stretch/>
            </p:blipFill>
            <p:spPr bwMode="auto">
              <a:xfrm>
                <a:off x="827584" y="1250512"/>
                <a:ext cx="4320480" cy="4806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utoShape 9"/>
              <p:cNvSpPr>
                <a:spLocks noChangeArrowheads="1"/>
              </p:cNvSpPr>
              <p:nvPr/>
            </p:nvSpPr>
            <p:spPr bwMode="auto">
              <a:xfrm>
                <a:off x="2080587" y="4739181"/>
                <a:ext cx="2995469" cy="432048"/>
              </a:xfrm>
              <a:prstGeom prst="roundRect">
                <a:avLst>
                  <a:gd name="adj" fmla="val 679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4" name="AutoShape 9"/>
              <p:cNvSpPr>
                <a:spLocks noChangeArrowheads="1"/>
              </p:cNvSpPr>
              <p:nvPr/>
            </p:nvSpPr>
            <p:spPr bwMode="auto">
              <a:xfrm>
                <a:off x="2080587" y="5171229"/>
                <a:ext cx="2995469" cy="432048"/>
              </a:xfrm>
              <a:prstGeom prst="roundRect">
                <a:avLst>
                  <a:gd name="adj" fmla="val 6790"/>
                </a:avLst>
              </a:prstGeom>
              <a:noFill/>
              <a:ln w="190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nvGrpSpPr>
              <p:cNvPr id="46" name="Группа 45"/>
              <p:cNvGrpSpPr/>
              <p:nvPr/>
            </p:nvGrpSpPr>
            <p:grpSpPr>
              <a:xfrm>
                <a:off x="4873729" y="5189129"/>
                <a:ext cx="481592" cy="400111"/>
                <a:chOff x="1290488" y="3604907"/>
                <a:chExt cx="288924" cy="240041"/>
              </a:xfrm>
            </p:grpSpPr>
            <p:sp>
              <p:nvSpPr>
                <p:cNvPr id="47" name="Овал 46"/>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2</a:t>
                  </a:r>
                  <a:endParaRPr lang="ru-RU" b="1" dirty="0">
                    <a:solidFill>
                      <a:srgbClr val="C00000"/>
                    </a:solidFill>
                  </a:endParaRPr>
                </a:p>
              </p:txBody>
            </p:sp>
          </p:grpSp>
          <p:grpSp>
            <p:nvGrpSpPr>
              <p:cNvPr id="49" name="Группа 48"/>
              <p:cNvGrpSpPr/>
              <p:nvPr/>
            </p:nvGrpSpPr>
            <p:grpSpPr>
              <a:xfrm>
                <a:off x="4871189" y="4752602"/>
                <a:ext cx="481592" cy="400111"/>
                <a:chOff x="1290488" y="3604907"/>
                <a:chExt cx="288924" cy="240041"/>
              </a:xfrm>
            </p:grpSpPr>
            <p:sp>
              <p:nvSpPr>
                <p:cNvPr id="50" name="Овал 49"/>
                <p:cNvSpPr/>
                <p:nvPr/>
              </p:nvSpPr>
              <p:spPr>
                <a:xfrm>
                  <a:off x="1314045" y="3609035"/>
                  <a:ext cx="235913" cy="23591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 Box 15"/>
                <p:cNvSpPr txBox="1">
                  <a:spLocks noChangeArrowheads="1"/>
                </p:cNvSpPr>
                <p:nvPr/>
              </p:nvSpPr>
              <p:spPr bwMode="auto">
                <a:xfrm>
                  <a:off x="1290488" y="3604907"/>
                  <a:ext cx="288924" cy="24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b="1" smtClean="0">
                      <a:solidFill>
                        <a:srgbClr val="C00000"/>
                      </a:solidFill>
                    </a:rPr>
                    <a:t>1</a:t>
                  </a:r>
                  <a:endParaRPr lang="ru-RU" b="1" dirty="0">
                    <a:solidFill>
                      <a:srgbClr val="C00000"/>
                    </a:solidFill>
                  </a:endParaRPr>
                </a:p>
              </p:txBody>
            </p:sp>
          </p:grpSp>
        </p:grpSp>
        <p:grpSp>
          <p:nvGrpSpPr>
            <p:cNvPr id="3" name="Группа 2"/>
            <p:cNvGrpSpPr/>
            <p:nvPr/>
          </p:nvGrpSpPr>
          <p:grpSpPr>
            <a:xfrm>
              <a:off x="5557497" y="1192103"/>
              <a:ext cx="2992479" cy="3133099"/>
              <a:chOff x="5557497" y="1592391"/>
              <a:chExt cx="2992479" cy="3133099"/>
            </a:xfrm>
          </p:grpSpPr>
          <p:sp>
            <p:nvSpPr>
              <p:cNvPr id="22" name="Rectangle 26"/>
              <p:cNvSpPr>
                <a:spLocks noChangeArrowheads="1"/>
              </p:cNvSpPr>
              <p:nvPr/>
            </p:nvSpPr>
            <p:spPr bwMode="auto">
              <a:xfrm>
                <a:off x="5557497" y="1592391"/>
                <a:ext cx="299247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marL="12700" indent="-12700"/>
                <a:r>
                  <a:rPr lang="ru-RU" sz="1400" b="1">
                    <a:latin typeface="Arial" panose="020B0604020202020204" pitchFamily="34" charset="0"/>
                  </a:rPr>
                  <a:t>По сравнению с одноименной закладкой услуги, для функции заполняются следующие дополнительные сведения: </a:t>
                </a:r>
                <a:endParaRPr lang="ru-RU" sz="1400" b="1" dirty="0">
                  <a:latin typeface="Arial" panose="020B0604020202020204" pitchFamily="34" charset="0"/>
                </a:endParaRPr>
              </a:p>
            </p:txBody>
          </p:sp>
          <p:grpSp>
            <p:nvGrpSpPr>
              <p:cNvPr id="2" name="Группа 1"/>
              <p:cNvGrpSpPr/>
              <p:nvPr/>
            </p:nvGrpSpPr>
            <p:grpSpPr>
              <a:xfrm>
                <a:off x="5655686" y="2947118"/>
                <a:ext cx="2796100" cy="1778372"/>
                <a:chOff x="5655686" y="2947118"/>
                <a:chExt cx="2796100" cy="1778372"/>
              </a:xfrm>
            </p:grpSpPr>
            <p:grpSp>
              <p:nvGrpSpPr>
                <p:cNvPr id="36" name="Группа 35"/>
                <p:cNvGrpSpPr/>
                <p:nvPr/>
              </p:nvGrpSpPr>
              <p:grpSpPr>
                <a:xfrm>
                  <a:off x="5655686" y="2947118"/>
                  <a:ext cx="2796100" cy="759182"/>
                  <a:chOff x="648364" y="1245169"/>
                  <a:chExt cx="2796100" cy="759182"/>
                </a:xfrm>
              </p:grpSpPr>
              <p:sp>
                <p:nvSpPr>
                  <p:cNvPr id="42" name="Rectangle 17"/>
                  <p:cNvSpPr>
                    <a:spLocks noChangeArrowheads="1"/>
                  </p:cNvSpPr>
                  <p:nvPr/>
                </p:nvSpPr>
                <p:spPr bwMode="auto">
                  <a:xfrm>
                    <a:off x="893909" y="1245169"/>
                    <a:ext cx="2550555" cy="7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Права и обязанности должностных лиц, </a:t>
                    </a:r>
                    <a:r>
                      <a:rPr lang="ru-RU" sz="1400"/>
                      <a:t>осуществляющих </a:t>
                    </a:r>
                    <a:r>
                      <a:rPr lang="ru-RU" sz="1400" smtClean="0"/>
                      <a:t>контроль</a:t>
                    </a:r>
                    <a:endParaRPr lang="ru-RU" sz="1400"/>
                  </a:p>
                  <a:p>
                    <a:pPr eaLnBrk="1" hangingPunct="1">
                      <a:lnSpc>
                        <a:spcPts val="1300"/>
                      </a:lnSpc>
                      <a:spcBef>
                        <a:spcPct val="0"/>
                      </a:spcBef>
                      <a:buNone/>
                    </a:pPr>
                    <a:r>
                      <a:rPr lang="ru-RU" sz="1200" i="1"/>
                      <a:t>(обязательное)</a:t>
                    </a:r>
                  </a:p>
                </p:txBody>
              </p:sp>
              <p:grpSp>
                <p:nvGrpSpPr>
                  <p:cNvPr id="43" name="Группа 42"/>
                  <p:cNvGrpSpPr/>
                  <p:nvPr/>
                </p:nvGrpSpPr>
                <p:grpSpPr>
                  <a:xfrm>
                    <a:off x="648364" y="1245169"/>
                    <a:ext cx="240011" cy="276999"/>
                    <a:chOff x="1283503" y="3544391"/>
                    <a:chExt cx="302895" cy="349575"/>
                  </a:xfrm>
                </p:grpSpPr>
                <p:sp>
                  <p:nvSpPr>
                    <p:cNvPr id="44" name="Овал 43"/>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dirty="0">
                          <a:solidFill>
                            <a:srgbClr val="C00000"/>
                          </a:solidFill>
                        </a:rPr>
                        <a:t>1</a:t>
                      </a:r>
                    </a:p>
                  </p:txBody>
                </p:sp>
              </p:grpSp>
            </p:grpSp>
            <p:grpSp>
              <p:nvGrpSpPr>
                <p:cNvPr id="52" name="Группа 51"/>
                <p:cNvGrpSpPr/>
                <p:nvPr/>
              </p:nvGrpSpPr>
              <p:grpSpPr>
                <a:xfrm>
                  <a:off x="5655686" y="3966308"/>
                  <a:ext cx="2796100" cy="759182"/>
                  <a:chOff x="648364" y="1245169"/>
                  <a:chExt cx="2796100" cy="759182"/>
                </a:xfrm>
              </p:grpSpPr>
              <p:sp>
                <p:nvSpPr>
                  <p:cNvPr id="53" name="Rectangle 17"/>
                  <p:cNvSpPr>
                    <a:spLocks noChangeArrowheads="1"/>
                  </p:cNvSpPr>
                  <p:nvPr/>
                </p:nvSpPr>
                <p:spPr bwMode="auto">
                  <a:xfrm>
                    <a:off x="893909" y="1245169"/>
                    <a:ext cx="2550555" cy="75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ts val="1300"/>
                      </a:lnSpc>
                      <a:spcBef>
                        <a:spcPct val="0"/>
                      </a:spcBef>
                      <a:buNone/>
                    </a:pPr>
                    <a:r>
                      <a:rPr lang="ru-RU" sz="1400"/>
                      <a:t>Права и обязанности </a:t>
                    </a:r>
                    <a:r>
                      <a:rPr lang="ru-RU" sz="1400"/>
                      <a:t>лиц</a:t>
                    </a:r>
                    <a:r>
                      <a:rPr lang="ru-RU" sz="1400" smtClean="0"/>
                      <a:t>,</a:t>
                    </a:r>
                  </a:p>
                  <a:p>
                    <a:pPr eaLnBrk="1" hangingPunct="1">
                      <a:lnSpc>
                        <a:spcPts val="1300"/>
                      </a:lnSpc>
                      <a:spcBef>
                        <a:spcPct val="0"/>
                      </a:spcBef>
                      <a:buNone/>
                    </a:pPr>
                    <a:r>
                      <a:rPr lang="ru-RU" sz="1400" smtClean="0"/>
                      <a:t>в </a:t>
                    </a:r>
                    <a:r>
                      <a:rPr lang="ru-RU" sz="1400"/>
                      <a:t>отношении которых </a:t>
                    </a:r>
                    <a:r>
                      <a:rPr lang="ru-RU" sz="1400"/>
                      <a:t>осуществляется </a:t>
                    </a:r>
                    <a:r>
                      <a:rPr lang="ru-RU" sz="1400" smtClean="0"/>
                      <a:t>контроль</a:t>
                    </a:r>
                  </a:p>
                  <a:p>
                    <a:pPr eaLnBrk="1" hangingPunct="1">
                      <a:lnSpc>
                        <a:spcPts val="1300"/>
                      </a:lnSpc>
                      <a:spcBef>
                        <a:spcPct val="0"/>
                      </a:spcBef>
                      <a:buNone/>
                    </a:pPr>
                    <a:r>
                      <a:rPr lang="ru-RU" sz="1200" i="1" smtClean="0"/>
                      <a:t>(обязательное</a:t>
                    </a:r>
                    <a:r>
                      <a:rPr lang="ru-RU" sz="1200" i="1"/>
                      <a:t>)</a:t>
                    </a:r>
                  </a:p>
                </p:txBody>
              </p:sp>
              <p:grpSp>
                <p:nvGrpSpPr>
                  <p:cNvPr id="54" name="Группа 53"/>
                  <p:cNvGrpSpPr/>
                  <p:nvPr/>
                </p:nvGrpSpPr>
                <p:grpSpPr>
                  <a:xfrm>
                    <a:off x="648364" y="1245169"/>
                    <a:ext cx="240011" cy="276999"/>
                    <a:chOff x="1283503" y="3544391"/>
                    <a:chExt cx="302895" cy="349575"/>
                  </a:xfrm>
                </p:grpSpPr>
                <p:sp>
                  <p:nvSpPr>
                    <p:cNvPr id="55" name="Овал 54"/>
                    <p:cNvSpPr/>
                    <p:nvPr/>
                  </p:nvSpPr>
                  <p:spPr>
                    <a:xfrm>
                      <a:off x="1283503" y="3573482"/>
                      <a:ext cx="302895" cy="30289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Text Box 15"/>
                    <p:cNvSpPr txBox="1">
                      <a:spLocks noChangeArrowheads="1"/>
                    </p:cNvSpPr>
                    <p:nvPr/>
                  </p:nvSpPr>
                  <p:spPr bwMode="auto">
                    <a:xfrm>
                      <a:off x="1290487" y="3544391"/>
                      <a:ext cx="288925" cy="3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algn="ctr" eaLnBrk="1" hangingPunct="1">
                        <a:spcBef>
                          <a:spcPct val="50000"/>
                        </a:spcBef>
                      </a:pPr>
                      <a:r>
                        <a:rPr lang="ru-RU" sz="1200" b="1" smtClean="0">
                          <a:solidFill>
                            <a:srgbClr val="C00000"/>
                          </a:solidFill>
                        </a:rPr>
                        <a:t>2</a:t>
                      </a:r>
                      <a:endParaRPr lang="ru-RU" sz="1200" b="1" dirty="0">
                        <a:solidFill>
                          <a:srgbClr val="C00000"/>
                        </a:solidFill>
                      </a:endParaRPr>
                    </a:p>
                  </p:txBody>
                </p:sp>
              </p:grpSp>
            </p:grpSp>
          </p:grpSp>
        </p:grpSp>
      </p:grpSp>
      <p:sp>
        <p:nvSpPr>
          <p:cNvPr id="57" name="Номер слайда 56"/>
          <p:cNvSpPr>
            <a:spLocks noGrp="1"/>
          </p:cNvSpPr>
          <p:nvPr>
            <p:ph type="sldNum" sz="quarter" idx="12"/>
          </p:nvPr>
        </p:nvSpPr>
        <p:spPr/>
        <p:txBody>
          <a:bodyPr/>
          <a:lstStyle/>
          <a:p>
            <a:pPr>
              <a:defRPr/>
            </a:pPr>
            <a:fld id="{45040E7C-637F-40F9-9AAE-6F957ED76841}" type="slidenum">
              <a:rPr lang="ru-RU" smtClean="0"/>
              <a:pPr>
                <a:defRPr/>
              </a:pPr>
              <a:t>99</a:t>
            </a:fld>
            <a:endParaRPr lang="ru-RU"/>
          </a:p>
        </p:txBody>
      </p:sp>
    </p:spTree>
    <p:extLst>
      <p:ext uri="{BB962C8B-B14F-4D97-AF65-F5344CB8AC3E}">
        <p14:creationId xmlns:p14="http://schemas.microsoft.com/office/powerpoint/2010/main" val="178734918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d7e53ae4-e1f7-488a-9b6c-30b2d785be65">W5VCYRMF7JK4-1-2315</_dlc_DocId>
    <_dlc_DocIdUrl xmlns="d7e53ae4-e1f7-488a-9b6c-30b2d785be65">
      <Url>http://shrp.dkp.lanit.ru/sites/frgu/_layouts/15/DocIdRedir.aspx?ID=W5VCYRMF7JK4-1-2315</Url>
      <Description>W5VCYRMF7JK4-1-2315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8E262FA4FD0D7E49A472852D14C3AB96" ma:contentTypeVersion="0" ma:contentTypeDescription="Создание документа." ma:contentTypeScope="" ma:versionID="79bf1d60498b5360ad9002a6d16966d5">
  <xsd:schema xmlns:xsd="http://www.w3.org/2001/XMLSchema" xmlns:xs="http://www.w3.org/2001/XMLSchema" xmlns:p="http://schemas.microsoft.com/office/2006/metadata/properties" xmlns:ns2="d7e53ae4-e1f7-488a-9b6c-30b2d785be65" targetNamespace="http://schemas.microsoft.com/office/2006/metadata/properties" ma:root="true" ma:fieldsID="9131666556c0f8f7a2fb407e44ce61ad" ns2:_="">
    <xsd:import namespace="d7e53ae4-e1f7-488a-9b6c-30b2d785be6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53ae4-e1f7-488a-9b6c-30b2d785be65"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9599D98-BEF5-4BC1-A987-E7CD81EECB56}">
  <ds:schemaRefs>
    <ds:schemaRef ds:uri="http://schemas.microsoft.com/sharepoint/v3/contenttype/forms"/>
  </ds:schemaRefs>
</ds:datastoreItem>
</file>

<file path=customXml/itemProps2.xml><?xml version="1.0" encoding="utf-8"?>
<ds:datastoreItem xmlns:ds="http://schemas.openxmlformats.org/officeDocument/2006/customXml" ds:itemID="{4557406D-B31D-4AC5-AC68-96A99EC9F497}">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d7e53ae4-e1f7-488a-9b6c-30b2d785be65"/>
    <ds:schemaRef ds:uri="http://www.w3.org/XML/1998/namespace"/>
  </ds:schemaRefs>
</ds:datastoreItem>
</file>

<file path=customXml/itemProps3.xml><?xml version="1.0" encoding="utf-8"?>
<ds:datastoreItem xmlns:ds="http://schemas.openxmlformats.org/officeDocument/2006/customXml" ds:itemID="{C49738DA-1196-4C53-A76E-E4116F39F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e53ae4-e1f7-488a-9b6c-30b2d785b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D27CBE8-F23D-4027-8171-BC3525D717E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62191</TotalTime>
  <Words>15786</Words>
  <Application>Microsoft Office PowerPoint</Application>
  <PresentationFormat>Экран (4:3)</PresentationFormat>
  <Paragraphs>2550</Paragraphs>
  <Slides>113</Slides>
  <Notes>109</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1</vt:i4>
      </vt:variant>
      <vt:variant>
        <vt:lpstr>Заголовки слайдов</vt:lpstr>
      </vt:variant>
      <vt:variant>
        <vt:i4>113</vt:i4>
      </vt:variant>
    </vt:vector>
  </HeadingPairs>
  <TitlesOfParts>
    <vt:vector size="119" baseType="lpstr">
      <vt:lpstr>Arial</vt:lpstr>
      <vt:lpstr>Calibri</vt:lpstr>
      <vt:lpstr>Calibri Light</vt:lpstr>
      <vt:lpstr>Wingdings</vt:lpstr>
      <vt:lpstr>Тема Office</vt:lpstr>
      <vt:lpstr>Visio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Курс пользователя типового регионального реестра и портала версии 1.0</dc:title>
  <dc:creator>Akulicheva</dc:creator>
  <cp:lastModifiedBy>Ritum Anna</cp:lastModifiedBy>
  <cp:revision>2607</cp:revision>
  <dcterms:modified xsi:type="dcterms:W3CDTF">2016-08-12T14:44:30Z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0x0101008E262FA4FD0D7E49A472852D14C3AB96</vt:lpwstr>
  </property>
  <property fmtid="{D5CDD505-2E9C-101B-9397-08002B2CF9AE}" pid="3" name="_dlc_DocIdItemGuid">
    <vt:lpwstr>e54fc180-d885-421d-a2b6-a60874bc72ae</vt:lpwstr>
  </property>
</Properties>
</file>